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4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B5BA47-BB40-570E-894D-32BA0111D4E4}" v="82" dt="2020-11-13T15:57:49.8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0" d="100"/>
          <a:sy n="70" d="100"/>
        </p:scale>
        <p:origin x="4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2DB5BA47-BB40-570E-894D-32BA0111D4E4}"/>
    <pc:docChg chg="addSld">
      <pc:chgData name="" userId="" providerId="" clId="Web-{2DB5BA47-BB40-570E-894D-32BA0111D4E4}" dt="2020-11-13T15:56:37.709" v="0"/>
      <pc:docMkLst>
        <pc:docMk/>
      </pc:docMkLst>
      <pc:sldChg chg="new">
        <pc:chgData name="" userId="" providerId="" clId="Web-{2DB5BA47-BB40-570E-894D-32BA0111D4E4}" dt="2020-11-13T15:56:37.709" v="0"/>
        <pc:sldMkLst>
          <pc:docMk/>
          <pc:sldMk cId="820357401" sldId="256"/>
        </pc:sldMkLst>
      </pc:sldChg>
    </pc:docChg>
  </pc:docChgLst>
  <pc:docChgLst>
    <pc:chgData name="John Sutton" userId="S::john.sutton@binfieldschool.com::4885eed0-07b8-43ff-96bf-448f8eb102ee" providerId="AD" clId="Web-{2DB5BA47-BB40-570E-894D-32BA0111D4E4}"/>
    <pc:docChg chg="modSld">
      <pc:chgData name="John Sutton" userId="S::john.sutton@binfieldschool.com::4885eed0-07b8-43ff-96bf-448f8eb102ee" providerId="AD" clId="Web-{2DB5BA47-BB40-570E-894D-32BA0111D4E4}" dt="2020-11-13T15:57:49.854" v="80" actId="20577"/>
      <pc:docMkLst>
        <pc:docMk/>
      </pc:docMkLst>
      <pc:sldChg chg="modSp">
        <pc:chgData name="John Sutton" userId="S::john.sutton@binfieldschool.com::4885eed0-07b8-43ff-96bf-448f8eb102ee" providerId="AD" clId="Web-{2DB5BA47-BB40-570E-894D-32BA0111D4E4}" dt="2020-11-13T15:57:49.854" v="79" actId="20577"/>
        <pc:sldMkLst>
          <pc:docMk/>
          <pc:sldMk cId="820357401" sldId="256"/>
        </pc:sldMkLst>
        <pc:spChg chg="mod">
          <ac:chgData name="John Sutton" userId="S::john.sutton@binfieldschool.com::4885eed0-07b8-43ff-96bf-448f8eb102ee" providerId="AD" clId="Web-{2DB5BA47-BB40-570E-894D-32BA0111D4E4}" dt="2020-11-13T15:57:05.352" v="36" actId="20577"/>
          <ac:spMkLst>
            <pc:docMk/>
            <pc:sldMk cId="820357401" sldId="256"/>
            <ac:spMk id="2" creationId="{0F9DC40C-BC91-4734-AE89-AB538EBC2B36}"/>
          </ac:spMkLst>
        </pc:spChg>
        <pc:spChg chg="mod">
          <ac:chgData name="John Sutton" userId="S::john.sutton@binfieldschool.com::4885eed0-07b8-43ff-96bf-448f8eb102ee" providerId="AD" clId="Web-{2DB5BA47-BB40-570E-894D-32BA0111D4E4}" dt="2020-11-13T15:57:49.854" v="79" actId="20577"/>
          <ac:spMkLst>
            <pc:docMk/>
            <pc:sldMk cId="820357401" sldId="256"/>
            <ac:spMk id="3" creationId="{847D5073-1552-4876-A30F-F9811120AC2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214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DADB2-FE6F-47D3-819C-C42742F83D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10428-C942-49DD-9832-195C237288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99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DADB2-FE6F-47D3-819C-C42742F83D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10428-C942-49DD-9832-195C237288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065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DADB2-FE6F-47D3-819C-C42742F83D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10428-C942-49DD-9832-195C237288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038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DADB2-FE6F-47D3-819C-C42742F83D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10428-C942-49DD-9832-195C237288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537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DADB2-FE6F-47D3-819C-C42742F83D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10428-C942-49DD-9832-195C237288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498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DADB2-FE6F-47D3-819C-C42742F83D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10428-C942-49DD-9832-195C237288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924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DADB2-FE6F-47D3-819C-C42742F83D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10428-C942-49DD-9832-195C237288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438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DADB2-FE6F-47D3-819C-C42742F83D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10428-C942-49DD-9832-195C237288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147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DADB2-FE6F-47D3-819C-C42742F83D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10428-C942-49DD-9832-195C237288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646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DADB2-FE6F-47D3-819C-C42742F83D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10428-C942-49DD-9832-195C237288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4282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DADB2-FE6F-47D3-819C-C42742F83D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10428-C942-49DD-9832-195C237288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487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249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DADB2-FE6F-47D3-819C-C42742F83D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10428-C942-49DD-9832-195C237288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485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1692" y="1"/>
            <a:ext cx="11336215" cy="154398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en-GB" sz="4400" b="1" u="sng" dirty="0"/>
              <a:t>LO: To Add and </a:t>
            </a:r>
            <a:r>
              <a:rPr lang="en-GB" sz="4400" b="1" u="sng" dirty="0" smtClean="0"/>
              <a:t>Subtract</a:t>
            </a:r>
            <a:br>
              <a:rPr lang="en-GB" sz="4400" b="1" u="sng" dirty="0" smtClean="0"/>
            </a:br>
            <a:r>
              <a:rPr lang="en-GB" sz="4400" b="1" u="sng" dirty="0" smtClean="0"/>
              <a:t>C: Round to estimate and approximate</a:t>
            </a:r>
            <a:endParaRPr lang="en-GB" sz="4400" b="1" u="sng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2335062"/>
            <a:ext cx="4559338" cy="4075034"/>
            <a:chOff x="0" y="2335062"/>
            <a:chExt cx="4559338" cy="4075034"/>
          </a:xfrm>
        </p:grpSpPr>
        <p:pic>
          <p:nvPicPr>
            <p:cNvPr id="5" name="Picture 2" descr="KS2 Maths Year 5 - 1c Roman Numerals - The Schools of King Edward VI in  Birmingham"/>
            <p:cNvPicPr>
              <a:picLocks noChangeAspect="1" noChangeArrowheads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5853"/>
            <a:stretch/>
          </p:blipFill>
          <p:spPr bwMode="auto">
            <a:xfrm>
              <a:off x="0" y="2335062"/>
              <a:ext cx="2319401" cy="40255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KS2 Maths Year 5 - 1c Roman Numerals - The Schools of King Edward VI in  Birmingham"/>
            <p:cNvPicPr>
              <a:picLocks noChangeAspect="1" noChangeArrowheads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874" t="1211" r="-21" b="-1211"/>
            <a:stretch/>
          </p:blipFill>
          <p:spPr bwMode="auto">
            <a:xfrm>
              <a:off x="2239937" y="2384553"/>
              <a:ext cx="2319401" cy="40255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4984809" y="6345644"/>
            <a:ext cx="26023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7. Create your own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0BD491C-5CB0-4D4B-9470-CEE784D4473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10" t="14606" r="37213" b="35808"/>
          <a:stretch/>
        </p:blipFill>
        <p:spPr>
          <a:xfrm>
            <a:off x="4963908" y="2188563"/>
            <a:ext cx="6548538" cy="400396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601325" y="1"/>
            <a:ext cx="4086582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Children write date and LO, then complete the table </a:t>
            </a:r>
            <a:r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 </a:t>
            </a:r>
            <a:r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whiteboard</a:t>
            </a: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0412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99" b="14353"/>
          <a:stretch/>
        </p:blipFill>
        <p:spPr>
          <a:xfrm>
            <a:off x="5848177" y="438446"/>
            <a:ext cx="1998006" cy="18022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382237">
            <a:off x="2328993" y="1181273"/>
            <a:ext cx="2179320" cy="553998"/>
          </a:xfrm>
          <a:prstGeom prst="homePlate">
            <a:avLst/>
          </a:prstGeom>
          <a:solidFill>
            <a:schemeClr val="bg1">
              <a:alpha val="20000"/>
            </a:schemeClr>
          </a:solidFill>
          <a:ln w="508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3000" dirty="0">
                <a:solidFill>
                  <a:prstClr val="black"/>
                </a:solidFill>
                <a:latin typeface="Calibri" panose="020F0502020204030204"/>
              </a:rPr>
              <a:t>£2,138.95</a:t>
            </a:r>
          </a:p>
        </p:txBody>
      </p:sp>
      <p:sp>
        <p:nvSpPr>
          <p:cNvPr id="6" name="TextBox 5"/>
          <p:cNvSpPr txBox="1"/>
          <p:nvPr/>
        </p:nvSpPr>
        <p:spPr>
          <a:xfrm rot="20205573" flipH="1">
            <a:off x="7240008" y="661479"/>
            <a:ext cx="2179320" cy="553998"/>
          </a:xfrm>
          <a:prstGeom prst="homePlate">
            <a:avLst/>
          </a:prstGeom>
          <a:solidFill>
            <a:schemeClr val="bg1">
              <a:alpha val="20000"/>
            </a:schemeClr>
          </a:solidFill>
          <a:ln w="508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3000" dirty="0">
                <a:solidFill>
                  <a:prstClr val="black"/>
                </a:solidFill>
                <a:latin typeface="Calibri" panose="020F0502020204030204"/>
              </a:rPr>
              <a:t>£1,219.40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05482" y="1706730"/>
            <a:ext cx="1546865" cy="106783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47763" y="3268151"/>
            <a:ext cx="3276205" cy="2009061"/>
          </a:xfrm>
          <a:prstGeom prst="wedgeRoundRectCallout">
            <a:avLst>
              <a:gd name="adj1" fmla="val -26981"/>
              <a:gd name="adj2" fmla="val -70698"/>
              <a:gd name="adj3" fmla="val 16667"/>
            </a:avLst>
          </a:prstGeom>
          <a:solidFill>
            <a:schemeClr val="accent6">
              <a:alpha val="20000"/>
            </a:schemeClr>
          </a:solidFill>
          <a:ln w="5080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I have £3,800 in my bank.  Can I afford to buy the TV and laptop?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92074" y="2189405"/>
            <a:ext cx="2968220" cy="1055608"/>
          </a:xfrm>
          <a:prstGeom prst="wedgeRoundRectCallout">
            <a:avLst>
              <a:gd name="adj1" fmla="val 60913"/>
              <a:gd name="adj2" fmla="val -41687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508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Hang on, I’ll just work it out…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6533011" y="4489046"/>
          <a:ext cx="3024000" cy="1785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26456890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819713354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7840719" y="4443269"/>
            <a:ext cx="3888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411170" y="4443269"/>
            <a:ext cx="4176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286358" y="4443269"/>
            <a:ext cx="3812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09023" y="5316754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3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991861" y="4443269"/>
            <a:ext cx="3888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560202" y="4443269"/>
            <a:ext cx="4176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9154994" y="4443269"/>
            <a:ext cx="3888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5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684435" y="4443269"/>
            <a:ext cx="4176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9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562211" y="5058715"/>
            <a:ext cx="3888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09024" y="2390695"/>
            <a:ext cx="3833177" cy="1055608"/>
          </a:xfrm>
          <a:prstGeom prst="wedgeRoundRectCallout">
            <a:avLst>
              <a:gd name="adj1" fmla="val 39948"/>
              <a:gd name="adj2" fmla="val -68081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508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How?! I haven’t written the numbers yet!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6833" y="1249599"/>
            <a:ext cx="1157653" cy="8383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08" b="16945"/>
          <a:stretch/>
        </p:blipFill>
        <p:spPr>
          <a:xfrm>
            <a:off x="4294728" y="1624884"/>
            <a:ext cx="1429017" cy="125063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754194" y="4216150"/>
            <a:ext cx="2968220" cy="1532334"/>
          </a:xfrm>
          <a:prstGeom prst="wedgeRoundRectCallout">
            <a:avLst>
              <a:gd name="adj1" fmla="val 59449"/>
              <a:gd name="adj2" fmla="val -23652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080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STOP! I already know he can afford it.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85658" y="3295901"/>
            <a:ext cx="1225363" cy="1726646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04472" y="532465"/>
            <a:ext cx="1521115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Discuss how we estimated to solve these problems when we were in the BOLE.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558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7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9" grpId="1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594758" y="2936435"/>
            <a:ext cx="5487655" cy="578882"/>
          </a:xfrm>
          <a:prstGeom prst="wedgeRoundRectCallout">
            <a:avLst>
              <a:gd name="adj1" fmla="val 55171"/>
              <a:gd name="adj2" fmla="val 117153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080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I rounded £2,138.95 to £2,100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87138" y="4042745"/>
            <a:ext cx="5487655" cy="578882"/>
          </a:xfrm>
          <a:prstGeom prst="wedgeRoundRectCallout">
            <a:avLst>
              <a:gd name="adj1" fmla="val 61648"/>
              <a:gd name="adj2" fmla="val -16113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080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I rounded £1,219.40 to £1,200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65045" y="5120160"/>
            <a:ext cx="5487655" cy="1055608"/>
          </a:xfrm>
          <a:prstGeom prst="wedgeRoundRectCallout">
            <a:avLst>
              <a:gd name="adj1" fmla="val 34882"/>
              <a:gd name="adj2" fmla="val -93329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080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£2,100 plus £1,200 is £3,300</a:t>
            </a:r>
          </a:p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so Ron has enough money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99" b="14353"/>
          <a:stretch/>
        </p:blipFill>
        <p:spPr>
          <a:xfrm>
            <a:off x="5848177" y="438446"/>
            <a:ext cx="1998006" cy="180222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 rot="1382237">
            <a:off x="2328993" y="1181273"/>
            <a:ext cx="2179320" cy="553998"/>
          </a:xfrm>
          <a:prstGeom prst="homePlate">
            <a:avLst/>
          </a:prstGeom>
          <a:solidFill>
            <a:schemeClr val="bg1">
              <a:alpha val="20000"/>
            </a:schemeClr>
          </a:solidFill>
          <a:ln w="508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3000" dirty="0">
                <a:solidFill>
                  <a:prstClr val="black"/>
                </a:solidFill>
                <a:latin typeface="Calibri" panose="020F0502020204030204"/>
              </a:rPr>
              <a:t>£2,138.95</a:t>
            </a:r>
          </a:p>
        </p:txBody>
      </p:sp>
      <p:sp>
        <p:nvSpPr>
          <p:cNvPr id="17" name="TextBox 16"/>
          <p:cNvSpPr txBox="1"/>
          <p:nvPr/>
        </p:nvSpPr>
        <p:spPr>
          <a:xfrm rot="20205573" flipH="1">
            <a:off x="7240008" y="661479"/>
            <a:ext cx="2179320" cy="553998"/>
          </a:xfrm>
          <a:prstGeom prst="homePlate">
            <a:avLst/>
          </a:prstGeom>
          <a:solidFill>
            <a:schemeClr val="bg1">
              <a:alpha val="20000"/>
            </a:schemeClr>
          </a:solidFill>
          <a:ln w="508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3000" dirty="0">
                <a:solidFill>
                  <a:prstClr val="black"/>
                </a:solidFill>
                <a:latin typeface="Calibri" panose="020F0502020204030204"/>
              </a:rPr>
              <a:t>£1,219.40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05482" y="1706730"/>
            <a:ext cx="1546865" cy="10678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85658" y="3295901"/>
            <a:ext cx="1225363" cy="172664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6833" y="1249599"/>
            <a:ext cx="1157653" cy="8383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08" b="16945"/>
          <a:stretch/>
        </p:blipFill>
        <p:spPr>
          <a:xfrm>
            <a:off x="4294728" y="1624884"/>
            <a:ext cx="1429017" cy="125063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4472" y="532465"/>
            <a:ext cx="1521115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Discuss how we estimated to solve these problems when we were in the BOLE.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387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5964" y="2694054"/>
            <a:ext cx="7216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An estimate – a sensible but </a:t>
            </a:r>
          </a:p>
          <a:p>
            <a:pPr algn="ctr" defTabSz="457200"/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not exact answer.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4472" y="532465"/>
            <a:ext cx="1521115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Repeat this A LOT!</a:t>
            </a:r>
          </a:p>
        </p:txBody>
      </p:sp>
    </p:spTree>
    <p:extLst>
      <p:ext uri="{BB962C8B-B14F-4D97-AF65-F5344CB8AC3E}">
        <p14:creationId xmlns:p14="http://schemas.microsoft.com/office/powerpoint/2010/main" val="1819253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91512" y="526244"/>
            <a:ext cx="26003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7,116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–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3,655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2191512" y="1125954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7,116 rounded to the nearest 1,000 is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91512" y="1725664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3,655 rounded to the nearest 1,000 is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731698" y="1101701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7,000</a:t>
            </a:r>
          </a:p>
        </p:txBody>
      </p:sp>
      <p:sp>
        <p:nvSpPr>
          <p:cNvPr id="7" name="Rectangle 6"/>
          <p:cNvSpPr/>
          <p:nvPr/>
        </p:nvSpPr>
        <p:spPr>
          <a:xfrm>
            <a:off x="7730565" y="1676257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4,000</a:t>
            </a:r>
          </a:p>
        </p:txBody>
      </p:sp>
      <p:sp>
        <p:nvSpPr>
          <p:cNvPr id="8" name="Rectangle 7"/>
          <p:cNvSpPr/>
          <p:nvPr/>
        </p:nvSpPr>
        <p:spPr>
          <a:xfrm>
            <a:off x="2832700" y="2438009"/>
            <a:ext cx="26003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7,000 </a:t>
            </a:r>
            <a:r>
              <a:rPr lang="en-GB" sz="2800" dirty="0">
                <a:solidFill>
                  <a:srgbClr val="4472C4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–</a:t>
            </a:r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4,000 </a:t>
            </a:r>
            <a:r>
              <a:rPr lang="en-GB" sz="2800" dirty="0">
                <a:solidFill>
                  <a:srgbClr val="4472C4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5354621" y="2438008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3,000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91512" y="3119931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7,116 rounded to the nearest 100 is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91512" y="3721175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3,655 rounded to the nearest 100 is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33951" y="3070524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7,100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633951" y="3676298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3,700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832700" y="4501760"/>
            <a:ext cx="26003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7,100 </a:t>
            </a:r>
            <a:r>
              <a:rPr lang="en-GB" sz="2800" dirty="0">
                <a:solidFill>
                  <a:srgbClr val="4472C4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–</a:t>
            </a:r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3,700 </a:t>
            </a:r>
            <a:r>
              <a:rPr lang="en-GB" sz="2800" dirty="0">
                <a:solidFill>
                  <a:srgbClr val="4472C4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354621" y="4501759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3,400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0298" y="4796152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983141" y="493884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013466" y="5546969"/>
            <a:ext cx="56877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Which is the more accurate estimate?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04472" y="532465"/>
            <a:ext cx="1521115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Discuss how we estimate</a:t>
            </a:r>
            <a:r>
              <a:rPr kumimoji="0" lang="en-GB" sz="16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answer to this subtraction.</a:t>
            </a:r>
            <a:endParaRPr kumimoji="0" lang="en-GB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532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569679" y="429787"/>
          <a:ext cx="6720117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2974">
                  <a:extLst>
                    <a:ext uri="{9D8B030D-6E8A-4147-A177-3AD203B41FA5}">
                      <a16:colId xmlns:a16="http://schemas.microsoft.com/office/drawing/2014/main" val="667581559"/>
                    </a:ext>
                  </a:extLst>
                </a:gridCol>
                <a:gridCol w="1494970">
                  <a:extLst>
                    <a:ext uri="{9D8B030D-6E8A-4147-A177-3AD203B41FA5}">
                      <a16:colId xmlns:a16="http://schemas.microsoft.com/office/drawing/2014/main" val="160991006"/>
                    </a:ext>
                  </a:extLst>
                </a:gridCol>
                <a:gridCol w="1748972">
                  <a:extLst>
                    <a:ext uri="{9D8B030D-6E8A-4147-A177-3AD203B41FA5}">
                      <a16:colId xmlns:a16="http://schemas.microsoft.com/office/drawing/2014/main" val="1770439413"/>
                    </a:ext>
                  </a:extLst>
                </a:gridCol>
                <a:gridCol w="1473201">
                  <a:extLst>
                    <a:ext uri="{9D8B030D-6E8A-4147-A177-3AD203B41FA5}">
                      <a16:colId xmlns:a16="http://schemas.microsoft.com/office/drawing/2014/main" val="10219909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Shop</a:t>
                      </a:r>
                      <a:r>
                        <a:rPr lang="en-GB" sz="3000" b="0" baseline="0" dirty="0" smtClean="0">
                          <a:solidFill>
                            <a:schemeClr val="tx1"/>
                          </a:solidFill>
                        </a:rPr>
                        <a:t> A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Shop</a:t>
                      </a:r>
                      <a:r>
                        <a:rPr lang="en-GB" sz="3000" b="0" baseline="0" dirty="0" smtClean="0">
                          <a:solidFill>
                            <a:schemeClr val="tx1"/>
                          </a:solidFill>
                        </a:rPr>
                        <a:t> B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Shop C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7018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Morning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£4,000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£6,231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£2,002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7838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Afternoon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£11,613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£9,199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£14,508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3819045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191513" y="2277966"/>
            <a:ext cx="66323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Estimate which shop made the most money.</a:t>
            </a:r>
          </a:p>
        </p:txBody>
      </p:sp>
      <p:sp>
        <p:nvSpPr>
          <p:cNvPr id="7" name="Oval 6"/>
          <p:cNvSpPr/>
          <p:nvPr/>
        </p:nvSpPr>
        <p:spPr>
          <a:xfrm>
            <a:off x="4449962" y="918919"/>
            <a:ext cx="1617661" cy="609600"/>
          </a:xfrm>
          <a:prstGeom prst="ellipse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 sz="28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199" y="3280251"/>
            <a:ext cx="1250012" cy="875008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4074654" y="3050421"/>
            <a:ext cx="3006646" cy="1104838"/>
          </a:xfrm>
          <a:prstGeom prst="wedgeRoundRectCallout">
            <a:avLst>
              <a:gd name="adj1" fmla="val 76720"/>
              <a:gd name="adj2" fmla="val 3323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</a:rPr>
              <a:t>That’s already rounded to the nearest 1,000!</a:t>
            </a:r>
          </a:p>
        </p:txBody>
      </p:sp>
      <p:sp>
        <p:nvSpPr>
          <p:cNvPr id="12" name="Oval 11"/>
          <p:cNvSpPr/>
          <p:nvPr/>
        </p:nvSpPr>
        <p:spPr>
          <a:xfrm>
            <a:off x="7724917" y="1528519"/>
            <a:ext cx="1617661" cy="609600"/>
          </a:xfrm>
          <a:prstGeom prst="ellipse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 sz="28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32181" y="3049920"/>
            <a:ext cx="40719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Shop A: 4,000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12,000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32180" y="3677218"/>
            <a:ext cx="38763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Shop B: 6,000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9,000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249813" y="4338913"/>
            <a:ext cx="40543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Shop C: 2,000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15,000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132143" y="3056782"/>
            <a:ext cx="1452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£ 16,000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931425" y="3702369"/>
            <a:ext cx="1452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£ 15,000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36079" y="4329290"/>
            <a:ext cx="1452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£ 17,000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528997" y="2689723"/>
            <a:ext cx="1189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Shop C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4356" y="4622552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087199" y="476524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165336" y="5262917"/>
            <a:ext cx="67583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Did shop B make more or less than £ 15,000?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439826" y="5673324"/>
            <a:ext cx="9798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More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4472" y="532465"/>
            <a:ext cx="1521115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 children try this on their wipe</a:t>
            </a:r>
            <a:r>
              <a:rPr kumimoji="0" lang="en-GB" sz="16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boards before working through as a class.</a:t>
            </a:r>
            <a:endParaRPr kumimoji="0" lang="en-GB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130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9" grpId="1" animBg="1"/>
      <p:bldP spid="12" grpId="0" animBg="1"/>
      <p:bldP spid="11" grpId="0"/>
      <p:bldP spid="13" grpId="0"/>
      <p:bldP spid="14" grpId="0"/>
      <p:bldP spid="15" grpId="0"/>
      <p:bldP spid="17" grpId="0"/>
      <p:bldP spid="18" grpId="0"/>
      <p:bldP spid="19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29431"/>
            <a:ext cx="5742675" cy="5687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894446"/>
            <a:ext cx="6151102" cy="32988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7951"/>
          <a:stretch/>
        </p:blipFill>
        <p:spPr>
          <a:xfrm>
            <a:off x="0" y="4289532"/>
            <a:ext cx="7763334" cy="2588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927" t="937" b="-937"/>
          <a:stretch/>
        </p:blipFill>
        <p:spPr>
          <a:xfrm>
            <a:off x="7555832" y="662301"/>
            <a:ext cx="4636168" cy="5865319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7476817" y="0"/>
            <a:ext cx="22860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293386" y="5087726"/>
            <a:ext cx="4017211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prstClr val="black"/>
                </a:solidFill>
              </a:rPr>
              <a:t>Children complete these calculation in books.</a:t>
            </a:r>
          </a:p>
          <a:p>
            <a:endParaRPr kumimoji="0" lang="en-GB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r>
              <a:rPr lang="en-GB" sz="1600" b="1" dirty="0" smtClean="0">
                <a:solidFill>
                  <a:prstClr val="black"/>
                </a:solidFill>
                <a:latin typeface="Calibri" panose="020F0502020204030204"/>
              </a:rPr>
              <a:t>Extension: Write an explanation of why estimation is useful.</a:t>
            </a: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6832" y="6425211"/>
            <a:ext cx="29303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prstClr val="black"/>
                </a:solidFill>
              </a:rPr>
              <a:t>Paddling/ Snorkelling start here</a:t>
            </a: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32118" y="6425211"/>
            <a:ext cx="21300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prstClr val="black"/>
                </a:solidFill>
              </a:rPr>
              <a:t>Diving start here</a:t>
            </a: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34493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>
            <a:off x="6658670" y="0"/>
            <a:ext cx="22860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293386" y="5087726"/>
            <a:ext cx="4017211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prstClr val="black"/>
                </a:solidFill>
              </a:rPr>
              <a:t>Children red-pen their answers</a:t>
            </a: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183"/>
            <a:ext cx="6495834" cy="41804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8670" y="522559"/>
            <a:ext cx="5441628" cy="3563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0020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 flipH="1" flipV="1">
            <a:off x="-168442" y="3465095"/>
            <a:ext cx="12031579" cy="4812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135596" y="3097722"/>
            <a:ext cx="4017211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prstClr val="black"/>
                </a:solidFill>
              </a:rPr>
              <a:t>If there is time:</a:t>
            </a:r>
          </a:p>
          <a:p>
            <a:endParaRPr lang="en-GB" sz="1600" dirty="0">
              <a:solidFill>
                <a:prstClr val="black"/>
              </a:solidFill>
            </a:endParaRPr>
          </a:p>
          <a:p>
            <a:r>
              <a:rPr lang="en-GB" sz="1600" dirty="0" smtClean="0">
                <a:solidFill>
                  <a:prstClr val="black"/>
                </a:solidFill>
              </a:rPr>
              <a:t>Children complete these calculation in books</a:t>
            </a:r>
            <a:r>
              <a:rPr lang="en-GB" sz="1600" dirty="0">
                <a:solidFill>
                  <a:prstClr val="black"/>
                </a:solidFill>
              </a:rPr>
              <a:t>.</a:t>
            </a:r>
            <a:endParaRPr lang="en-GB" sz="1600" dirty="0" smtClean="0">
              <a:solidFill>
                <a:prstClr val="black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8707" y="98347"/>
            <a:ext cx="29303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prstClr val="black"/>
                </a:solidFill>
              </a:rPr>
              <a:t>Paddling/ Snorkelling </a:t>
            </a: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8707" y="6372138"/>
            <a:ext cx="21300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prstClr val="black"/>
                </a:solidFill>
              </a:rPr>
              <a:t>Diving </a:t>
            </a: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707" y="552206"/>
            <a:ext cx="7964100" cy="22658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887" y="3880594"/>
            <a:ext cx="5566460" cy="2512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169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 flipH="1" flipV="1">
            <a:off x="-168442" y="3465095"/>
            <a:ext cx="12031579" cy="4812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135596" y="3097722"/>
            <a:ext cx="4017211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prstClr val="black"/>
                </a:solidFill>
              </a:rPr>
              <a:t>If there is time:</a:t>
            </a:r>
          </a:p>
          <a:p>
            <a:endParaRPr lang="en-GB" sz="1600" dirty="0">
              <a:solidFill>
                <a:prstClr val="black"/>
              </a:solidFill>
            </a:endParaRPr>
          </a:p>
          <a:p>
            <a:r>
              <a:rPr lang="en-GB" sz="1600" dirty="0" smtClean="0">
                <a:solidFill>
                  <a:prstClr val="black"/>
                </a:solidFill>
              </a:rPr>
              <a:t>Children complete these calculation in books</a:t>
            </a:r>
            <a:r>
              <a:rPr lang="en-GB" sz="1600" dirty="0">
                <a:solidFill>
                  <a:prstClr val="black"/>
                </a:solidFill>
              </a:rPr>
              <a:t>.</a:t>
            </a:r>
            <a:endParaRPr lang="en-GB" sz="1600" dirty="0" smtClean="0">
              <a:solidFill>
                <a:prstClr val="black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8707" y="98347"/>
            <a:ext cx="29303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prstClr val="black"/>
                </a:solidFill>
              </a:rPr>
              <a:t>Paddling/ Snorkelling </a:t>
            </a: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8707" y="6372138"/>
            <a:ext cx="21300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prstClr val="black"/>
                </a:solidFill>
              </a:rPr>
              <a:t>Diving </a:t>
            </a: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615" y="4342519"/>
            <a:ext cx="10103835" cy="15048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615" y="686914"/>
            <a:ext cx="9258634" cy="188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7004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10.6|1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7.2|1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5.2|1.2|3.6|3.7|3.1|13.4|8.4|2.1|4.6|2.4|5.7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5.1|25.8|15.7|1.4|4.8|4.6|5.4|2|5.2|4.8|3.1|10"/>
</p:tagLst>
</file>

<file path=ppt/theme/theme1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>2020-11-15T00:00:00+00:00</Accessed_x0020_by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D98439-0596-4FE0-BF77-EA4ADB3257A0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06E1A2C-AFC6-4FEE-A96A-A55CCBD2B3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2138D5A-BC23-4452-B4D0-4B135BAE071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383</Words>
  <Application>Microsoft Office PowerPoint</Application>
  <PresentationFormat>Widescreen</PresentationFormat>
  <Paragraphs>85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KG Primary Penmanship</vt:lpstr>
      <vt:lpstr>Let's learn slides</vt:lpstr>
      <vt:lpstr>Office Theme</vt:lpstr>
      <vt:lpstr>LO: To Add and Subtract C: Round to estimate and approximate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Taiyibha Ahmed</dc:creator>
  <cp:lastModifiedBy>Taiyibha Ahmed</cp:lastModifiedBy>
  <cp:revision>19</cp:revision>
  <dcterms:created xsi:type="dcterms:W3CDTF">2013-07-15T20:26:40Z</dcterms:created>
  <dcterms:modified xsi:type="dcterms:W3CDTF">2020-11-22T19:24:19Z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