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61" r:id="rId5"/>
    <p:sldId id="259" r:id="rId6"/>
    <p:sldId id="260" r:id="rId7"/>
    <p:sldId id="262" r:id="rId8"/>
    <p:sldId id="263" r:id="rId9"/>
    <p:sldId id="256" r:id="rId10"/>
    <p:sldId id="264" r:id="rId11"/>
    <p:sldId id="265" r:id="rId12"/>
    <p:sldId id="257" r:id="rId13"/>
    <p:sldId id="266" r:id="rId14"/>
    <p:sldId id="25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70"/>
    <p:restoredTop sz="94700"/>
  </p:normalViewPr>
  <p:slideViewPr>
    <p:cSldViewPr snapToGrid="0" snapToObjects="1">
      <p:cViewPr varScale="1">
        <p:scale>
          <a:sx n="106" d="100"/>
          <a:sy n="106" d="100"/>
        </p:scale>
        <p:origin x="800"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B51E5-138A-B447-BBE0-50E1C2BB377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FB368D9-EB39-1C46-87DE-BDA93744571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502D5DC-F4EF-6A49-BA77-07EC17162EE1}"/>
              </a:ext>
            </a:extLst>
          </p:cNvPr>
          <p:cNvSpPr>
            <a:spLocks noGrp="1"/>
          </p:cNvSpPr>
          <p:nvPr>
            <p:ph type="dt" sz="half" idx="10"/>
          </p:nvPr>
        </p:nvSpPr>
        <p:spPr/>
        <p:txBody>
          <a:bodyPr/>
          <a:lstStyle/>
          <a:p>
            <a:fld id="{FD0A49AD-87C5-C545-B3D4-3CD906F2D854}" type="datetimeFigureOut">
              <a:rPr lang="en-US" smtClean="0"/>
              <a:t>4/11/22</a:t>
            </a:fld>
            <a:endParaRPr lang="en-US"/>
          </a:p>
        </p:txBody>
      </p:sp>
      <p:sp>
        <p:nvSpPr>
          <p:cNvPr id="5" name="Footer Placeholder 4">
            <a:extLst>
              <a:ext uri="{FF2B5EF4-FFF2-40B4-BE49-F238E27FC236}">
                <a16:creationId xmlns:a16="http://schemas.microsoft.com/office/drawing/2014/main" id="{F6D69076-D3F3-FF47-ABEC-3A62E3DA19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26210F-0A25-D044-A309-95117786026B}"/>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23890475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1F18F9-2FB5-7C44-B519-4D9D58C3517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643CA55-18CF-084B-9DAC-F3320E8ED0E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BFFCBF7-D57A-3B44-907E-AA103C905A83}"/>
              </a:ext>
            </a:extLst>
          </p:cNvPr>
          <p:cNvSpPr>
            <a:spLocks noGrp="1"/>
          </p:cNvSpPr>
          <p:nvPr>
            <p:ph type="dt" sz="half" idx="10"/>
          </p:nvPr>
        </p:nvSpPr>
        <p:spPr/>
        <p:txBody>
          <a:bodyPr/>
          <a:lstStyle/>
          <a:p>
            <a:fld id="{FD0A49AD-87C5-C545-B3D4-3CD906F2D854}" type="datetimeFigureOut">
              <a:rPr lang="en-US" smtClean="0"/>
              <a:t>4/11/22</a:t>
            </a:fld>
            <a:endParaRPr lang="en-US"/>
          </a:p>
        </p:txBody>
      </p:sp>
      <p:sp>
        <p:nvSpPr>
          <p:cNvPr id="5" name="Footer Placeholder 4">
            <a:extLst>
              <a:ext uri="{FF2B5EF4-FFF2-40B4-BE49-F238E27FC236}">
                <a16:creationId xmlns:a16="http://schemas.microsoft.com/office/drawing/2014/main" id="{D9A6E774-848A-E147-B993-9FBB85A394B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DFB8F4-D352-2F42-AD8D-A81D8907B10E}"/>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30554937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65AB9-E6B2-FA40-8DDC-A2870E2FE0A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E2C6035-EC0F-264A-A716-9A7A49F734C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5B9E029-7F2D-C043-B56B-DC110C9B5B8A}"/>
              </a:ext>
            </a:extLst>
          </p:cNvPr>
          <p:cNvSpPr>
            <a:spLocks noGrp="1"/>
          </p:cNvSpPr>
          <p:nvPr>
            <p:ph type="dt" sz="half" idx="10"/>
          </p:nvPr>
        </p:nvSpPr>
        <p:spPr/>
        <p:txBody>
          <a:bodyPr/>
          <a:lstStyle/>
          <a:p>
            <a:fld id="{FD0A49AD-87C5-C545-B3D4-3CD906F2D854}" type="datetimeFigureOut">
              <a:rPr lang="en-US" smtClean="0"/>
              <a:t>4/11/22</a:t>
            </a:fld>
            <a:endParaRPr lang="en-US"/>
          </a:p>
        </p:txBody>
      </p:sp>
      <p:sp>
        <p:nvSpPr>
          <p:cNvPr id="5" name="Footer Placeholder 4">
            <a:extLst>
              <a:ext uri="{FF2B5EF4-FFF2-40B4-BE49-F238E27FC236}">
                <a16:creationId xmlns:a16="http://schemas.microsoft.com/office/drawing/2014/main" id="{708700F5-77B4-4647-B9E8-C5D1E904CEE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6B879-095D-9343-8030-9B9FF877EDDC}"/>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11408010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49DFE-5A35-F74F-8218-41253D5F474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9475022-AC89-7448-85B6-E379275BD45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01308FE-3834-2C4E-9A7F-6B3AB256C93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858212F-4994-C846-A31A-E77E7904B0E8}"/>
              </a:ext>
            </a:extLst>
          </p:cNvPr>
          <p:cNvSpPr>
            <a:spLocks noGrp="1"/>
          </p:cNvSpPr>
          <p:nvPr>
            <p:ph type="dt" sz="half" idx="10"/>
          </p:nvPr>
        </p:nvSpPr>
        <p:spPr/>
        <p:txBody>
          <a:bodyPr/>
          <a:lstStyle/>
          <a:p>
            <a:fld id="{FD0A49AD-87C5-C545-B3D4-3CD906F2D854}" type="datetimeFigureOut">
              <a:rPr lang="en-US" smtClean="0"/>
              <a:t>4/11/22</a:t>
            </a:fld>
            <a:endParaRPr lang="en-US"/>
          </a:p>
        </p:txBody>
      </p:sp>
      <p:sp>
        <p:nvSpPr>
          <p:cNvPr id="6" name="Footer Placeholder 5">
            <a:extLst>
              <a:ext uri="{FF2B5EF4-FFF2-40B4-BE49-F238E27FC236}">
                <a16:creationId xmlns:a16="http://schemas.microsoft.com/office/drawing/2014/main" id="{61218F4A-8666-9E49-B997-BEF1139C76E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5629396-2614-DF4C-B074-67836D735ACF}"/>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20399689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BAAE5-9E5E-1940-AFDF-A03FB0AB747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7EDFE1B-C5C9-3C46-854B-7AE30ABE9DD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B44A2A4-A232-5242-AD6C-FCD1A5C75ED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C808D1-BE57-C14E-B47E-0ABA14316EE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A3F0AFC-6A49-EF42-A9D0-A6120D4E06F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11BE07C-C1DE-2F45-8632-C0D1510243B3}"/>
              </a:ext>
            </a:extLst>
          </p:cNvPr>
          <p:cNvSpPr>
            <a:spLocks noGrp="1"/>
          </p:cNvSpPr>
          <p:nvPr>
            <p:ph type="dt" sz="half" idx="10"/>
          </p:nvPr>
        </p:nvSpPr>
        <p:spPr/>
        <p:txBody>
          <a:bodyPr/>
          <a:lstStyle/>
          <a:p>
            <a:fld id="{FD0A49AD-87C5-C545-B3D4-3CD906F2D854}" type="datetimeFigureOut">
              <a:rPr lang="en-US" smtClean="0"/>
              <a:t>4/11/22</a:t>
            </a:fld>
            <a:endParaRPr lang="en-US"/>
          </a:p>
        </p:txBody>
      </p:sp>
      <p:sp>
        <p:nvSpPr>
          <p:cNvPr id="8" name="Footer Placeholder 7">
            <a:extLst>
              <a:ext uri="{FF2B5EF4-FFF2-40B4-BE49-F238E27FC236}">
                <a16:creationId xmlns:a16="http://schemas.microsoft.com/office/drawing/2014/main" id="{8CBDE991-65D8-F34D-96FC-9625D992318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A70647-3D76-BA48-A620-5BA9E663BCF5}"/>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6481568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36CE8-A798-9B42-9EF5-48EBAED103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BD04E39-B860-7C4C-94A8-B59E1912A966}"/>
              </a:ext>
            </a:extLst>
          </p:cNvPr>
          <p:cNvSpPr>
            <a:spLocks noGrp="1"/>
          </p:cNvSpPr>
          <p:nvPr>
            <p:ph type="dt" sz="half" idx="10"/>
          </p:nvPr>
        </p:nvSpPr>
        <p:spPr/>
        <p:txBody>
          <a:bodyPr/>
          <a:lstStyle/>
          <a:p>
            <a:fld id="{FD0A49AD-87C5-C545-B3D4-3CD906F2D854}" type="datetimeFigureOut">
              <a:rPr lang="en-US" smtClean="0"/>
              <a:t>4/11/22</a:t>
            </a:fld>
            <a:endParaRPr lang="en-US"/>
          </a:p>
        </p:txBody>
      </p:sp>
      <p:sp>
        <p:nvSpPr>
          <p:cNvPr id="4" name="Footer Placeholder 3">
            <a:extLst>
              <a:ext uri="{FF2B5EF4-FFF2-40B4-BE49-F238E27FC236}">
                <a16:creationId xmlns:a16="http://schemas.microsoft.com/office/drawing/2014/main" id="{F67F1E7C-B207-D244-AC8C-3B1252197C4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DE46B6E-93A1-1A47-B956-106B55A7F13D}"/>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3411208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6099B1-4701-C24C-AF6E-30ED666B1506}"/>
              </a:ext>
            </a:extLst>
          </p:cNvPr>
          <p:cNvSpPr>
            <a:spLocks noGrp="1"/>
          </p:cNvSpPr>
          <p:nvPr>
            <p:ph type="dt" sz="half" idx="10"/>
          </p:nvPr>
        </p:nvSpPr>
        <p:spPr/>
        <p:txBody>
          <a:bodyPr/>
          <a:lstStyle/>
          <a:p>
            <a:fld id="{FD0A49AD-87C5-C545-B3D4-3CD906F2D854}" type="datetimeFigureOut">
              <a:rPr lang="en-US" smtClean="0"/>
              <a:t>4/11/22</a:t>
            </a:fld>
            <a:endParaRPr lang="en-US"/>
          </a:p>
        </p:txBody>
      </p:sp>
      <p:sp>
        <p:nvSpPr>
          <p:cNvPr id="3" name="Footer Placeholder 2">
            <a:extLst>
              <a:ext uri="{FF2B5EF4-FFF2-40B4-BE49-F238E27FC236}">
                <a16:creationId xmlns:a16="http://schemas.microsoft.com/office/drawing/2014/main" id="{1B428855-FCF3-4545-A488-6859FA42EC8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6076943-FC41-0043-832C-F6960CD98F86}"/>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38140641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A36AC-F893-1C47-BF95-E4AC75ED319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03FA45A-04E0-2E40-8109-158CF85ABA0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E6D199E-456C-474C-AC55-D3CAD16904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CEA069D-75B8-BD49-98CE-CEE9C6039203}"/>
              </a:ext>
            </a:extLst>
          </p:cNvPr>
          <p:cNvSpPr>
            <a:spLocks noGrp="1"/>
          </p:cNvSpPr>
          <p:nvPr>
            <p:ph type="dt" sz="half" idx="10"/>
          </p:nvPr>
        </p:nvSpPr>
        <p:spPr/>
        <p:txBody>
          <a:bodyPr/>
          <a:lstStyle/>
          <a:p>
            <a:fld id="{FD0A49AD-87C5-C545-B3D4-3CD906F2D854}" type="datetimeFigureOut">
              <a:rPr lang="en-US" smtClean="0"/>
              <a:t>4/11/22</a:t>
            </a:fld>
            <a:endParaRPr lang="en-US"/>
          </a:p>
        </p:txBody>
      </p:sp>
      <p:sp>
        <p:nvSpPr>
          <p:cNvPr id="6" name="Footer Placeholder 5">
            <a:extLst>
              <a:ext uri="{FF2B5EF4-FFF2-40B4-BE49-F238E27FC236}">
                <a16:creationId xmlns:a16="http://schemas.microsoft.com/office/drawing/2014/main" id="{5F121BF2-5D16-3644-8F46-E1D18FAA1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42CF507-A4A2-F34E-95DF-E1B239CB1FCF}"/>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35369766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29F52-32FB-4C4B-A9F9-373451B47C9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B76A076-9B7C-6744-A701-12895A04B3B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C8E42DE-297D-5547-9137-2A71538043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693DC91-8DA8-A246-966D-F789FB8FFD81}"/>
              </a:ext>
            </a:extLst>
          </p:cNvPr>
          <p:cNvSpPr>
            <a:spLocks noGrp="1"/>
          </p:cNvSpPr>
          <p:nvPr>
            <p:ph type="dt" sz="half" idx="10"/>
          </p:nvPr>
        </p:nvSpPr>
        <p:spPr/>
        <p:txBody>
          <a:bodyPr/>
          <a:lstStyle/>
          <a:p>
            <a:fld id="{FD0A49AD-87C5-C545-B3D4-3CD906F2D854}" type="datetimeFigureOut">
              <a:rPr lang="en-US" smtClean="0"/>
              <a:t>4/11/22</a:t>
            </a:fld>
            <a:endParaRPr lang="en-US"/>
          </a:p>
        </p:txBody>
      </p:sp>
      <p:sp>
        <p:nvSpPr>
          <p:cNvPr id="6" name="Footer Placeholder 5">
            <a:extLst>
              <a:ext uri="{FF2B5EF4-FFF2-40B4-BE49-F238E27FC236}">
                <a16:creationId xmlns:a16="http://schemas.microsoft.com/office/drawing/2014/main" id="{CA656908-0AA6-6E4E-B7A5-3F66F1E6DBB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39B3D7-D6BD-7A43-8821-A6CAFA3AE4FA}"/>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22095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E6E9AF-2E6F-6D4A-80A8-B141479779C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9AA3340-D8FA-3749-B6C7-7B4FE11D3D1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5104C4C-8DC0-5342-9E6B-3B3A6B435804}"/>
              </a:ext>
            </a:extLst>
          </p:cNvPr>
          <p:cNvSpPr>
            <a:spLocks noGrp="1"/>
          </p:cNvSpPr>
          <p:nvPr>
            <p:ph type="dt" sz="half" idx="10"/>
          </p:nvPr>
        </p:nvSpPr>
        <p:spPr/>
        <p:txBody>
          <a:bodyPr/>
          <a:lstStyle/>
          <a:p>
            <a:fld id="{FD0A49AD-87C5-C545-B3D4-3CD906F2D854}" type="datetimeFigureOut">
              <a:rPr lang="en-US" smtClean="0"/>
              <a:t>4/11/22</a:t>
            </a:fld>
            <a:endParaRPr lang="en-US"/>
          </a:p>
        </p:txBody>
      </p:sp>
      <p:sp>
        <p:nvSpPr>
          <p:cNvPr id="5" name="Footer Placeholder 4">
            <a:extLst>
              <a:ext uri="{FF2B5EF4-FFF2-40B4-BE49-F238E27FC236}">
                <a16:creationId xmlns:a16="http://schemas.microsoft.com/office/drawing/2014/main" id="{7D0D1D0F-4B9D-7C47-AD58-1DD791918FB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FD43F1-E986-B949-B2D9-C92F683DB5CF}"/>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3227814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BCB6406-CAF2-B142-A185-52FCD47E0C0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06ED3B6-9E96-1B45-95B3-0FC1631956B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BE9DEFC-E3FD-4F47-980B-407E54D93E14}"/>
              </a:ext>
            </a:extLst>
          </p:cNvPr>
          <p:cNvSpPr>
            <a:spLocks noGrp="1"/>
          </p:cNvSpPr>
          <p:nvPr>
            <p:ph type="dt" sz="half" idx="10"/>
          </p:nvPr>
        </p:nvSpPr>
        <p:spPr/>
        <p:txBody>
          <a:bodyPr/>
          <a:lstStyle/>
          <a:p>
            <a:fld id="{FD0A49AD-87C5-C545-B3D4-3CD906F2D854}" type="datetimeFigureOut">
              <a:rPr lang="en-US" smtClean="0"/>
              <a:t>4/11/22</a:t>
            </a:fld>
            <a:endParaRPr lang="en-US"/>
          </a:p>
        </p:txBody>
      </p:sp>
      <p:sp>
        <p:nvSpPr>
          <p:cNvPr id="5" name="Footer Placeholder 4">
            <a:extLst>
              <a:ext uri="{FF2B5EF4-FFF2-40B4-BE49-F238E27FC236}">
                <a16:creationId xmlns:a16="http://schemas.microsoft.com/office/drawing/2014/main" id="{C9C9E4D3-BA0A-7342-AD72-B6E751CC8D1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8997D85-0C77-AA4A-A917-4B19734E381B}"/>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20835857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35E34B3-BB62-644F-89F3-BA7C6A7EC2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92B634E-A8FB-A84A-ABCB-FDF145DE2D8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8AC4BF-3367-5649-A335-1A73A07CE70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0A49AD-87C5-C545-B3D4-3CD906F2D854}" type="datetimeFigureOut">
              <a:rPr lang="en-US" smtClean="0"/>
              <a:t>4/11/22</a:t>
            </a:fld>
            <a:endParaRPr lang="en-US"/>
          </a:p>
        </p:txBody>
      </p:sp>
      <p:sp>
        <p:nvSpPr>
          <p:cNvPr id="5" name="Footer Placeholder 4">
            <a:extLst>
              <a:ext uri="{FF2B5EF4-FFF2-40B4-BE49-F238E27FC236}">
                <a16:creationId xmlns:a16="http://schemas.microsoft.com/office/drawing/2014/main" id="{AEB27BFF-1F57-E14C-AC5C-B794C08441E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C0B2EDB-AD7B-3E4E-9C37-7D58A437672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4C0875-4493-B34C-BE2C-0E0DAE38D804}" type="slidenum">
              <a:rPr lang="en-US" smtClean="0"/>
              <a:t>‹#›</a:t>
            </a:fld>
            <a:endParaRPr lang="en-US"/>
          </a:p>
        </p:txBody>
      </p:sp>
    </p:spTree>
    <p:extLst>
      <p:ext uri="{BB962C8B-B14F-4D97-AF65-F5344CB8AC3E}">
        <p14:creationId xmlns:p14="http://schemas.microsoft.com/office/powerpoint/2010/main" val="1640109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em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4.em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86581" y="1122363"/>
            <a:ext cx="10500851" cy="2387600"/>
          </a:xfrm>
        </p:spPr>
        <p:txBody>
          <a:bodyPr>
            <a:normAutofit fontScale="90000"/>
          </a:bodyPr>
          <a:lstStyle/>
          <a:p>
            <a:br>
              <a:rPr lang="en-GB" dirty="0"/>
            </a:br>
            <a:r>
              <a:rPr lang="en-GB" dirty="0"/>
              <a:t>LO: I can identify what being a good friend means to me. </a:t>
            </a:r>
            <a:br>
              <a:rPr lang="en-GB" dirty="0"/>
            </a:br>
            <a:r>
              <a:rPr lang="en-GB" dirty="0"/>
              <a:t>I know how to make a new friend. </a:t>
            </a:r>
          </a:p>
        </p:txBody>
      </p:sp>
      <p:sp>
        <p:nvSpPr>
          <p:cNvPr id="3" name="Subtitle 2"/>
          <p:cNvSpPr>
            <a:spLocks noGrp="1"/>
          </p:cNvSpPr>
          <p:nvPr>
            <p:ph type="subTitle" idx="1"/>
          </p:nvPr>
        </p:nvSpPr>
        <p:spPr/>
        <p:txBody>
          <a:bodyPr/>
          <a:lstStyle/>
          <a:p>
            <a:r>
              <a:rPr lang="en-GB" dirty="0"/>
              <a:t>C: Relationships – piece 2</a:t>
            </a:r>
          </a:p>
        </p:txBody>
      </p:sp>
    </p:spTree>
    <p:extLst>
      <p:ext uri="{BB962C8B-B14F-4D97-AF65-F5344CB8AC3E}">
        <p14:creationId xmlns:p14="http://schemas.microsoft.com/office/powerpoint/2010/main" val="2193071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98425" y="274638"/>
            <a:ext cx="12093575" cy="1143000"/>
          </a:xfrm>
        </p:spPr>
        <p:txBody>
          <a:bodyPr/>
          <a:lstStyle/>
          <a:p>
            <a:r>
              <a:rPr lang="en-GB" altLang="en-US">
                <a:ea typeface="ヒラギノ角ゴ Pro W3" charset="-128"/>
              </a:rPr>
              <a:t>Recap Binfield Golden rules and Extra golden rules</a:t>
            </a:r>
          </a:p>
        </p:txBody>
      </p:sp>
      <p:pic>
        <p:nvPicPr>
          <p:cNvPr id="307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573213" y="1103313"/>
            <a:ext cx="8780462" cy="5613400"/>
          </a:xfrm>
        </p:spPr>
      </p:pic>
    </p:spTree>
    <p:extLst>
      <p:ext uri="{BB962C8B-B14F-4D97-AF65-F5344CB8AC3E}">
        <p14:creationId xmlns:p14="http://schemas.microsoft.com/office/powerpoint/2010/main" val="25339896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endParaRPr lang="en-GB" altLang="en-US">
              <a:ea typeface="ヒラギノ角ゴ Pro W3" charset="-128"/>
            </a:endParaRPr>
          </a:p>
        </p:txBody>
      </p:sp>
      <p:pic>
        <p:nvPicPr>
          <p:cNvPr id="409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712913" y="361950"/>
            <a:ext cx="9210675" cy="6200775"/>
          </a:xfrm>
        </p:spPr>
      </p:pic>
    </p:spTree>
    <p:extLst>
      <p:ext uri="{BB962C8B-B14F-4D97-AF65-F5344CB8AC3E}">
        <p14:creationId xmlns:p14="http://schemas.microsoft.com/office/powerpoint/2010/main" val="15500703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Connect us:</a:t>
            </a:r>
          </a:p>
        </p:txBody>
      </p:sp>
      <p:sp>
        <p:nvSpPr>
          <p:cNvPr id="3" name="Content Placeholder 2"/>
          <p:cNvSpPr>
            <a:spLocks noGrp="1"/>
          </p:cNvSpPr>
          <p:nvPr>
            <p:ph idx="1"/>
          </p:nvPr>
        </p:nvSpPr>
        <p:spPr/>
        <p:txBody>
          <a:bodyPr/>
          <a:lstStyle/>
          <a:p>
            <a:endParaRPr lang="en-GB" dirty="0"/>
          </a:p>
          <a:p>
            <a:r>
              <a:rPr lang="en-GB" dirty="0"/>
              <a:t>Play Hedgehogs. Children to move around the room to the music, when the music stops children curl up on the floor like hedgehogs. Ask the children to close their eyes. Put a blanket over one child, the others stand up and guess who is under the blanket. Ask the children what they like about the person who is under the blanket, being the hedgehog. Repeat as time allows. 	</a:t>
            </a:r>
          </a:p>
          <a:p>
            <a:endParaRPr lang="en-GB" dirty="0"/>
          </a:p>
        </p:txBody>
      </p:sp>
    </p:spTree>
    <p:extLst>
      <p:ext uri="{BB962C8B-B14F-4D97-AF65-F5344CB8AC3E}">
        <p14:creationId xmlns:p14="http://schemas.microsoft.com/office/powerpoint/2010/main" val="28564640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Calm me</a:t>
            </a:r>
          </a:p>
        </p:txBody>
      </p:sp>
      <p:pic>
        <p:nvPicPr>
          <p:cNvPr id="4" name="Content Placeholder 3"/>
          <p:cNvPicPr>
            <a:picLocks noGrp="1" noChangeAspect="1"/>
          </p:cNvPicPr>
          <p:nvPr>
            <p:ph idx="1"/>
          </p:nvPr>
        </p:nvPicPr>
        <p:blipFill>
          <a:blip r:embed="rId2"/>
          <a:stretch>
            <a:fillRect/>
          </a:stretch>
        </p:blipFill>
        <p:spPr>
          <a:xfrm>
            <a:off x="3262957" y="498753"/>
            <a:ext cx="7129740" cy="6139497"/>
          </a:xfrm>
          <a:prstGeom prst="rect">
            <a:avLst/>
          </a:prstGeom>
        </p:spPr>
      </p:pic>
    </p:spTree>
    <p:extLst>
      <p:ext uri="{BB962C8B-B14F-4D97-AF65-F5344CB8AC3E}">
        <p14:creationId xmlns:p14="http://schemas.microsoft.com/office/powerpoint/2010/main" val="13328639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4969E41-BF4A-B94C-96C4-08A5102BE0D8}"/>
              </a:ext>
            </a:extLst>
          </p:cNvPr>
          <p:cNvPicPr>
            <a:picLocks noChangeAspect="1"/>
          </p:cNvPicPr>
          <p:nvPr/>
        </p:nvPicPr>
        <p:blipFill>
          <a:blip r:embed="rId3"/>
          <a:stretch>
            <a:fillRect/>
          </a:stretch>
        </p:blipFill>
        <p:spPr>
          <a:xfrm>
            <a:off x="1243533" y="0"/>
            <a:ext cx="9704934" cy="6858000"/>
          </a:xfrm>
          <a:prstGeom prst="rect">
            <a:avLst/>
          </a:prstGeom>
        </p:spPr>
      </p:pic>
      <p:sp>
        <p:nvSpPr>
          <p:cNvPr id="2" name="TextBox 1"/>
          <p:cNvSpPr txBox="1"/>
          <p:nvPr/>
        </p:nvSpPr>
        <p:spPr>
          <a:xfrm>
            <a:off x="0" y="0"/>
            <a:ext cx="3048000" cy="923330"/>
          </a:xfrm>
          <a:prstGeom prst="rect">
            <a:avLst/>
          </a:prstGeom>
          <a:noFill/>
        </p:spPr>
        <p:txBody>
          <a:bodyPr wrap="square" rtlCol="0">
            <a:spAutoFit/>
          </a:bodyPr>
          <a:lstStyle/>
          <a:p>
            <a:r>
              <a:rPr lang="en-GB" dirty="0"/>
              <a:t>Listen to the song:</a:t>
            </a:r>
          </a:p>
          <a:p>
            <a:r>
              <a:rPr lang="en-GB" dirty="0"/>
              <a:t>What do we like about our friends in class? </a:t>
            </a:r>
          </a:p>
        </p:txBody>
      </p:sp>
    </p:spTree>
    <p:extLst>
      <p:ext uri="{BB962C8B-B14F-4D97-AF65-F5344CB8AC3E}">
        <p14:creationId xmlns:p14="http://schemas.microsoft.com/office/powerpoint/2010/main" val="37954979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Think about the stories you read or watch. What characters do you know that get on really well together? </a:t>
            </a:r>
          </a:p>
        </p:txBody>
      </p:sp>
      <p:pic>
        <p:nvPicPr>
          <p:cNvPr id="4" name="Content Placeholder 3"/>
          <p:cNvPicPr>
            <a:picLocks noGrp="1" noChangeAspect="1"/>
          </p:cNvPicPr>
          <p:nvPr>
            <p:ph idx="1"/>
          </p:nvPr>
        </p:nvPicPr>
        <p:blipFill rotWithShape="1">
          <a:blip r:embed="rId2"/>
          <a:srcRect t="14293"/>
          <a:stretch/>
        </p:blipFill>
        <p:spPr>
          <a:xfrm>
            <a:off x="838200" y="2079556"/>
            <a:ext cx="4589206" cy="4778444"/>
          </a:xfrm>
          <a:prstGeom prst="rect">
            <a:avLst/>
          </a:prstGeom>
        </p:spPr>
      </p:pic>
      <p:pic>
        <p:nvPicPr>
          <p:cNvPr id="5" name="Picture 4"/>
          <p:cNvPicPr>
            <a:picLocks noChangeAspect="1"/>
          </p:cNvPicPr>
          <p:nvPr/>
        </p:nvPicPr>
        <p:blipFill>
          <a:blip r:embed="rId3"/>
          <a:stretch>
            <a:fillRect/>
          </a:stretch>
        </p:blipFill>
        <p:spPr>
          <a:xfrm>
            <a:off x="7152714" y="1459417"/>
            <a:ext cx="4684298" cy="3751679"/>
          </a:xfrm>
          <a:prstGeom prst="rect">
            <a:avLst/>
          </a:prstGeom>
        </p:spPr>
      </p:pic>
      <p:sp>
        <p:nvSpPr>
          <p:cNvPr id="6" name="Rectangle 5"/>
          <p:cNvSpPr/>
          <p:nvPr/>
        </p:nvSpPr>
        <p:spPr>
          <a:xfrm>
            <a:off x="5257800" y="5503192"/>
            <a:ext cx="6096000" cy="923330"/>
          </a:xfrm>
          <a:prstGeom prst="rect">
            <a:avLst/>
          </a:prstGeom>
        </p:spPr>
        <p:txBody>
          <a:bodyPr>
            <a:spAutoFit/>
          </a:bodyPr>
          <a:lstStyle/>
          <a:p>
            <a:r>
              <a:rPr lang="en-GB" dirty="0">
                <a:solidFill>
                  <a:srgbClr val="000000"/>
                </a:solidFill>
                <a:latin typeface="Arial" panose="020B0604020202020204" pitchFamily="34" charset="0"/>
              </a:rPr>
              <a:t>Why do they get on well? Do they always get on? Do they ever disagree or fall out with each other? What do they enjoy doing together? 	</a:t>
            </a:r>
          </a:p>
        </p:txBody>
      </p:sp>
    </p:spTree>
    <p:extLst>
      <p:ext uri="{BB962C8B-B14F-4D97-AF65-F5344CB8AC3E}">
        <p14:creationId xmlns:p14="http://schemas.microsoft.com/office/powerpoint/2010/main" val="38315913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In order to have good friends, we need to </a:t>
            </a:r>
            <a:r>
              <a:rPr lang="en-GB" i="1" dirty="0"/>
              <a:t>be </a:t>
            </a:r>
            <a:r>
              <a:rPr lang="en-GB" dirty="0"/>
              <a:t>a good friend!</a:t>
            </a:r>
          </a:p>
        </p:txBody>
      </p:sp>
      <p:sp>
        <p:nvSpPr>
          <p:cNvPr id="3" name="Content Placeholder 2"/>
          <p:cNvSpPr>
            <a:spLocks noGrp="1"/>
          </p:cNvSpPr>
          <p:nvPr>
            <p:ph idx="1"/>
          </p:nvPr>
        </p:nvSpPr>
        <p:spPr/>
        <p:txBody>
          <a:bodyPr/>
          <a:lstStyle/>
          <a:p>
            <a:endParaRPr lang="en-GB" dirty="0"/>
          </a:p>
          <a:p>
            <a:r>
              <a:rPr lang="en-GB" dirty="0"/>
              <a:t>What is a friend? </a:t>
            </a:r>
          </a:p>
          <a:p>
            <a:r>
              <a:rPr lang="en-GB" dirty="0"/>
              <a:t>What makes people friends? </a:t>
            </a:r>
          </a:p>
          <a:p>
            <a:r>
              <a:rPr lang="en-GB" dirty="0"/>
              <a:t>Do friends always get on well? </a:t>
            </a:r>
          </a:p>
          <a:p>
            <a:r>
              <a:rPr lang="en-GB" dirty="0"/>
              <a:t>What makes a good friend? </a:t>
            </a:r>
          </a:p>
          <a:p>
            <a:r>
              <a:rPr lang="en-GB" dirty="0"/>
              <a:t>What helps people to make friends? </a:t>
            </a:r>
          </a:p>
          <a:p>
            <a:r>
              <a:rPr lang="en-GB" dirty="0"/>
              <a:t>What do you look for in a friend? 	</a:t>
            </a:r>
          </a:p>
          <a:p>
            <a:endParaRPr lang="en-GB" dirty="0"/>
          </a:p>
        </p:txBody>
      </p:sp>
    </p:spTree>
    <p:extLst>
      <p:ext uri="{BB962C8B-B14F-4D97-AF65-F5344CB8AC3E}">
        <p14:creationId xmlns:p14="http://schemas.microsoft.com/office/powerpoint/2010/main" val="10648583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B303998-902B-634A-A1D2-B9E828401CBA}"/>
              </a:ext>
            </a:extLst>
          </p:cNvPr>
          <p:cNvPicPr>
            <a:picLocks noChangeAspect="1"/>
          </p:cNvPicPr>
          <p:nvPr/>
        </p:nvPicPr>
        <p:blipFill>
          <a:blip r:embed="rId3"/>
          <a:stretch>
            <a:fillRect/>
          </a:stretch>
        </p:blipFill>
        <p:spPr>
          <a:xfrm>
            <a:off x="2496000" y="1188075"/>
            <a:ext cx="7200000" cy="4798033"/>
          </a:xfrm>
          <a:prstGeom prst="rect">
            <a:avLst/>
          </a:prstGeom>
        </p:spPr>
      </p:pic>
      <p:sp>
        <p:nvSpPr>
          <p:cNvPr id="2" name="TextBox 1"/>
          <p:cNvSpPr txBox="1"/>
          <p:nvPr/>
        </p:nvSpPr>
        <p:spPr>
          <a:xfrm>
            <a:off x="0" y="0"/>
            <a:ext cx="3195484" cy="954107"/>
          </a:xfrm>
          <a:prstGeom prst="rect">
            <a:avLst/>
          </a:prstGeom>
          <a:noFill/>
        </p:spPr>
        <p:txBody>
          <a:bodyPr wrap="square" rtlCol="0">
            <a:spAutoFit/>
          </a:bodyPr>
          <a:lstStyle/>
          <a:p>
            <a:r>
              <a:rPr lang="en-GB" sz="2800" dirty="0"/>
              <a:t>Why might this girl be on her own? </a:t>
            </a:r>
          </a:p>
        </p:txBody>
      </p:sp>
      <p:sp>
        <p:nvSpPr>
          <p:cNvPr id="4" name="TextBox 3"/>
          <p:cNvSpPr txBox="1"/>
          <p:nvPr/>
        </p:nvSpPr>
        <p:spPr>
          <a:xfrm>
            <a:off x="9891252" y="5043948"/>
            <a:ext cx="2172929" cy="646331"/>
          </a:xfrm>
          <a:prstGeom prst="rect">
            <a:avLst/>
          </a:prstGeom>
          <a:noFill/>
        </p:spPr>
        <p:txBody>
          <a:bodyPr wrap="square" rtlCol="0">
            <a:spAutoFit/>
          </a:bodyPr>
          <a:lstStyle/>
          <a:p>
            <a:r>
              <a:rPr lang="en-GB" dirty="0"/>
              <a:t>How could you be a good friend to her? </a:t>
            </a:r>
          </a:p>
        </p:txBody>
      </p:sp>
    </p:spTree>
    <p:extLst>
      <p:ext uri="{BB962C8B-B14F-4D97-AF65-F5344CB8AC3E}">
        <p14:creationId xmlns:p14="http://schemas.microsoft.com/office/powerpoint/2010/main" val="41305181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Let me learn: What makes a good friend? </a:t>
            </a:r>
          </a:p>
        </p:txBody>
      </p:sp>
      <p:sp>
        <p:nvSpPr>
          <p:cNvPr id="3" name="Content Placeholder 2"/>
          <p:cNvSpPr>
            <a:spLocks noGrp="1"/>
          </p:cNvSpPr>
          <p:nvPr>
            <p:ph idx="1"/>
          </p:nvPr>
        </p:nvSpPr>
        <p:spPr/>
        <p:txBody>
          <a:bodyPr/>
          <a:lstStyle/>
          <a:p>
            <a:pPr marL="0" indent="0">
              <a:buNone/>
            </a:pPr>
            <a:r>
              <a:rPr lang="en-GB" dirty="0"/>
              <a:t>Read the statements about what makes a good friend carefully and sort them into two piles, true or false. </a:t>
            </a:r>
          </a:p>
          <a:p>
            <a:pPr marL="0" indent="0">
              <a:buNone/>
            </a:pPr>
            <a:endParaRPr lang="en-GB" dirty="0"/>
          </a:p>
          <a:p>
            <a:pPr marL="0" indent="0">
              <a:buNone/>
            </a:pPr>
            <a:endParaRPr lang="en-GB" dirty="0"/>
          </a:p>
        </p:txBody>
      </p:sp>
      <p:pic>
        <p:nvPicPr>
          <p:cNvPr id="4" name="Picture 3"/>
          <p:cNvPicPr>
            <a:picLocks noChangeAspect="1"/>
          </p:cNvPicPr>
          <p:nvPr/>
        </p:nvPicPr>
        <p:blipFill>
          <a:blip r:embed="rId2"/>
          <a:stretch>
            <a:fillRect/>
          </a:stretch>
        </p:blipFill>
        <p:spPr>
          <a:xfrm>
            <a:off x="5949281" y="2323895"/>
            <a:ext cx="2181996" cy="4177724"/>
          </a:xfrm>
          <a:prstGeom prst="rect">
            <a:avLst/>
          </a:prstGeom>
        </p:spPr>
      </p:pic>
      <p:sp>
        <p:nvSpPr>
          <p:cNvPr id="5" name="TextBox 4"/>
          <p:cNvSpPr txBox="1"/>
          <p:nvPr/>
        </p:nvSpPr>
        <p:spPr>
          <a:xfrm>
            <a:off x="953729" y="4768645"/>
            <a:ext cx="4336026" cy="923330"/>
          </a:xfrm>
          <a:prstGeom prst="rect">
            <a:avLst/>
          </a:prstGeom>
          <a:noFill/>
        </p:spPr>
        <p:txBody>
          <a:bodyPr wrap="square" rtlCol="0">
            <a:spAutoFit/>
          </a:bodyPr>
          <a:lstStyle/>
          <a:p>
            <a:r>
              <a:rPr lang="en-GB" dirty="0">
                <a:solidFill>
                  <a:srgbClr val="FF0000"/>
                </a:solidFill>
              </a:rPr>
              <a:t>Red Pen: What do you think is the most important quality that a friend should have? Explain why. </a:t>
            </a:r>
          </a:p>
        </p:txBody>
      </p:sp>
    </p:spTree>
    <p:extLst>
      <p:ext uri="{BB962C8B-B14F-4D97-AF65-F5344CB8AC3E}">
        <p14:creationId xmlns:p14="http://schemas.microsoft.com/office/powerpoint/2010/main" val="7832452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76F96F1-0B1C-8740-B4A8-B933B693F2D9}"/>
              </a:ext>
            </a:extLst>
          </p:cNvPr>
          <p:cNvPicPr>
            <a:picLocks noChangeAspect="1"/>
          </p:cNvPicPr>
          <p:nvPr/>
        </p:nvPicPr>
        <p:blipFill>
          <a:blip r:embed="rId3"/>
          <a:stretch>
            <a:fillRect/>
          </a:stretch>
        </p:blipFill>
        <p:spPr>
          <a:xfrm>
            <a:off x="654049" y="1322389"/>
            <a:ext cx="10621488" cy="4320000"/>
          </a:xfrm>
          <a:prstGeom prst="rect">
            <a:avLst/>
          </a:prstGeom>
        </p:spPr>
      </p:pic>
    </p:spTree>
    <p:extLst>
      <p:ext uri="{BB962C8B-B14F-4D97-AF65-F5344CB8AC3E}">
        <p14:creationId xmlns:p14="http://schemas.microsoft.com/office/powerpoint/2010/main" val="6274072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138DCCD-A297-4680-86E6-CEA5A82A4647}">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C916CE84-2627-4C51-BF2C-0881282048AD}">
  <ds:schemaRefs>
    <ds:schemaRef ds:uri="http://schemas.microsoft.com/sharepoint/v3/contenttype/forms"/>
  </ds:schemaRefs>
</ds:datastoreItem>
</file>

<file path=customXml/itemProps3.xml><?xml version="1.0" encoding="utf-8"?>
<ds:datastoreItem xmlns:ds="http://schemas.openxmlformats.org/officeDocument/2006/customXml" ds:itemID="{C9B677F7-E384-4AA9-9EE3-A8F246E4BD3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52</TotalTime>
  <Words>316</Words>
  <Application>Microsoft Macintosh PowerPoint</Application>
  <PresentationFormat>Widescreen</PresentationFormat>
  <Paragraphs>24</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 LO: I can identify what being a good friend means to me.  I know how to make a new friend. </vt:lpstr>
      <vt:lpstr>Recap Binfield Golden rules and Extra golden rules</vt:lpstr>
      <vt:lpstr>PowerPoint Presentation</vt:lpstr>
      <vt:lpstr>Connect us:</vt:lpstr>
      <vt:lpstr>Calm me</vt:lpstr>
      <vt:lpstr>PowerPoint Presentation</vt:lpstr>
      <vt:lpstr>Think about the stories you read or watch. What characters do you know that get on really well together? </vt:lpstr>
      <vt:lpstr>In order to have good friends, we need to be a good friend!</vt:lpstr>
      <vt:lpstr>PowerPoint Presentation</vt:lpstr>
      <vt:lpstr>Let me learn: What makes a good friend?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Todd</dc:creator>
  <cp:lastModifiedBy>Rebecca Bailey</cp:lastModifiedBy>
  <cp:revision>9</cp:revision>
  <dcterms:created xsi:type="dcterms:W3CDTF">2019-02-25T16:05:50Z</dcterms:created>
  <dcterms:modified xsi:type="dcterms:W3CDTF">2022-04-11T20:15:04Z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