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7"/>
  </p:notesMasterIdLst>
  <p:handoutMasterIdLst>
    <p:handoutMasterId r:id="rId18"/>
  </p:handoutMasterIdLst>
  <p:sldIdLst>
    <p:sldId id="258" r:id="rId5"/>
    <p:sldId id="287" r:id="rId6"/>
    <p:sldId id="288" r:id="rId7"/>
    <p:sldId id="275" r:id="rId8"/>
    <p:sldId id="289" r:id="rId9"/>
    <p:sldId id="286" r:id="rId10"/>
    <p:sldId id="290" r:id="rId11"/>
    <p:sldId id="291" r:id="rId12"/>
    <p:sldId id="293" r:id="rId13"/>
    <p:sldId id="295" r:id="rId14"/>
    <p:sldId id="292" r:id="rId15"/>
    <p:sldId id="278" r:id="rId16"/>
  </p:sldIdLst>
  <p:sldSz cx="9144000" cy="6858000" type="screen4x3"/>
  <p:notesSz cx="6858000" cy="9144000"/>
  <p:embeddedFontLst>
    <p:embeddedFont>
      <p:font typeface="Twinkl Cursive Looped" panose="020B0604020202020204" charset="0"/>
      <p:regular r:id="rId19"/>
    </p:embeddedFont>
    <p:embeddedFont>
      <p:font typeface="Twinkl" panose="020B0604020202020204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18A0DB"/>
    <a:srgbClr val="DE1E5A"/>
    <a:srgbClr val="BC0105"/>
    <a:srgbClr val="4DB1E3"/>
    <a:srgbClr val="80C1EB"/>
    <a:srgbClr val="ACDDFC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40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0" y="268357"/>
            <a:ext cx="9014791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u="sng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Wednes</a:t>
            </a:r>
            <a:r>
              <a:rPr lang="en-GB" sz="4800" u="sng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day 5</a:t>
            </a:r>
            <a:r>
              <a:rPr lang="en-GB" sz="4800" u="sng" baseline="30000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th</a:t>
            </a:r>
            <a:r>
              <a:rPr lang="en-GB" sz="4800" u="sng" dirty="0" smtClean="0">
                <a:solidFill>
                  <a:schemeClr val="bg1"/>
                </a:solidFill>
                <a:latin typeface="Twinkl Cursive Looped" panose="02000000000000000000" pitchFamily="2" charset="0"/>
              </a:rPr>
              <a:t> January 2022</a:t>
            </a:r>
            <a:endParaRPr lang="en-GB" sz="48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L.O: To research the main features of a type of writing.</a:t>
            </a: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 </a:t>
            </a:r>
          </a:p>
          <a:p>
            <a:r>
              <a:rPr lang="en-GB" sz="5400" b="0" i="0" u="sng" dirty="0">
                <a:solidFill>
                  <a:schemeClr val="bg1"/>
                </a:solidFill>
                <a:effectLst/>
                <a:latin typeface="Twinkl Cursive Looped" panose="02000000000000000000" pitchFamily="2" charset="0"/>
              </a:rPr>
              <a:t>C: Cinquain Po</a:t>
            </a:r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ems</a:t>
            </a:r>
          </a:p>
        </p:txBody>
      </p:sp>
      <p:pic>
        <p:nvPicPr>
          <p:cNvPr id="1026" name="Picture 2" descr="Image result for poem clipart">
            <a:extLst>
              <a:ext uri="{FF2B5EF4-FFF2-40B4-BE49-F238E27FC236}">
                <a16:creationId xmlns:a16="http://schemas.microsoft.com/office/drawing/2014/main" id="{F9BCB377-1D38-4A67-85C9-A513017B8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34" b="89844" l="434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1792" y="3445565"/>
            <a:ext cx="2480221" cy="3680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A cinquain is a special kind of poem. Over the next two weeks, we are going to investigate the features and create our own! </a:t>
            </a:r>
          </a:p>
        </p:txBody>
      </p:sp>
      <p:pic>
        <p:nvPicPr>
          <p:cNvPr id="2050" name="Picture 2" descr="Image result for investigate clipart">
            <a:extLst>
              <a:ext uri="{FF2B5EF4-FFF2-40B4-BE49-F238E27FC236}">
                <a16:creationId xmlns:a16="http://schemas.microsoft.com/office/drawing/2014/main" id="{C966F80C-C5F0-4269-84B9-6BBF5792D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183" b="100000" l="9744" r="94359">
                        <a14:foregroundMark x1="60513" y1="68639" x2="77949" y2="50888"/>
                        <a14:foregroundMark x1="80513" y1="53846" x2="80513" y2="485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88835" y="3615051"/>
            <a:ext cx="3671890" cy="318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7856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First, I would like you to read these examples, or listen to me read them, and see what you notice about them. </a:t>
            </a:r>
          </a:p>
          <a:p>
            <a:endParaRPr lang="en-GB" sz="5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Can you spot any features? </a:t>
            </a:r>
          </a:p>
        </p:txBody>
      </p:sp>
      <p:pic>
        <p:nvPicPr>
          <p:cNvPr id="3074" name="Picture 2" descr="Image result for thinking clipart">
            <a:extLst>
              <a:ext uri="{FF2B5EF4-FFF2-40B4-BE49-F238E27FC236}">
                <a16:creationId xmlns:a16="http://schemas.microsoft.com/office/drawing/2014/main" id="{B60C1659-3644-499D-AE5E-78ECA0BE9D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46" b="100000" l="0" r="99764">
                        <a14:foregroundMark x1="8511" y1="26355" x2="12057" y2="18227"/>
                        <a14:foregroundMark x1="13948" y1="34483" x2="14184" y2="32759"/>
                        <a14:foregroundMark x1="38534" y1="20197" x2="39007" y2="22414"/>
                        <a14:foregroundMark x1="37589" y1="12562" x2="41371" y2="7143"/>
                        <a14:foregroundMark x1="62411" y1="24877" x2="62648" y2="23645"/>
                        <a14:foregroundMark x1="64539" y1="19704" x2="69504" y2="4680"/>
                        <a14:foregroundMark x1="82506" y1="30542" x2="85816" y2="27094"/>
                        <a14:foregroundMark x1="78723" y1="37685" x2="78723" y2="342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0252" y="3511870"/>
            <a:ext cx="1897131" cy="182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02227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B6EFDF0-BEC2-456A-9265-3409ABD0B6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41"/>
          <a:stretch/>
        </p:blipFill>
        <p:spPr>
          <a:xfrm>
            <a:off x="657224" y="1378353"/>
            <a:ext cx="7811589" cy="4793847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+mn-lt"/>
              </a:rPr>
              <a:t>Cinquain Examples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CC45926-1174-44F0-9DBD-DC03F7EA0237}"/>
              </a:ext>
            </a:extLst>
          </p:cNvPr>
          <p:cNvSpPr/>
          <p:nvPr/>
        </p:nvSpPr>
        <p:spPr>
          <a:xfrm>
            <a:off x="2177006" y="1544229"/>
            <a:ext cx="4772025" cy="422274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What is each poem about?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35C1F2CB-98E3-4E04-AFE9-E90C03969CC4}"/>
              </a:ext>
            </a:extLst>
          </p:cNvPr>
          <p:cNvGrpSpPr/>
          <p:nvPr/>
        </p:nvGrpSpPr>
        <p:grpSpPr>
          <a:xfrm>
            <a:off x="-42163" y="2081429"/>
            <a:ext cx="3879152" cy="3069007"/>
            <a:chOff x="760667" y="2081429"/>
            <a:chExt cx="3076321" cy="3069007"/>
          </a:xfrm>
        </p:grpSpPr>
        <p:sp>
          <p:nvSpPr>
            <p:cNvPr id="27" name="Flowchart: Sort 26">
              <a:extLst>
                <a:ext uri="{FF2B5EF4-FFF2-40B4-BE49-F238E27FC236}">
                  <a16:creationId xmlns:a16="http://schemas.microsoft.com/office/drawing/2014/main" id="{9D22C05E-B11C-4179-B75E-638B95255C4E}"/>
                </a:ext>
              </a:extLst>
            </p:cNvPr>
            <p:cNvSpPr/>
            <p:nvPr/>
          </p:nvSpPr>
          <p:spPr>
            <a:xfrm>
              <a:off x="760667" y="2176660"/>
              <a:ext cx="3076320" cy="2973776"/>
            </a:xfrm>
            <a:prstGeom prst="flowChartSort">
              <a:avLst/>
            </a:pr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400" dirty="0"/>
            </a:p>
          </p:txBody>
        </p: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B8334D35-F941-4704-B8D7-79FE42CCFBAC}"/>
                </a:ext>
              </a:extLst>
            </p:cNvPr>
            <p:cNvGrpSpPr/>
            <p:nvPr/>
          </p:nvGrpSpPr>
          <p:grpSpPr>
            <a:xfrm>
              <a:off x="762000" y="2081429"/>
              <a:ext cx="3074988" cy="2973777"/>
              <a:chOff x="762000" y="2081429"/>
              <a:chExt cx="3074988" cy="2973777"/>
            </a:xfrm>
          </p:grpSpPr>
          <p:sp>
            <p:nvSpPr>
              <p:cNvPr id="13" name="Flowchart: Sort 12">
                <a:extLst>
                  <a:ext uri="{FF2B5EF4-FFF2-40B4-BE49-F238E27FC236}">
                    <a16:creationId xmlns:a16="http://schemas.microsoft.com/office/drawing/2014/main" id="{23E1329C-589F-4DDF-B373-2178EB46CAA4}"/>
                  </a:ext>
                </a:extLst>
              </p:cNvPr>
              <p:cNvSpPr/>
              <p:nvPr/>
            </p:nvSpPr>
            <p:spPr>
              <a:xfrm>
                <a:off x="762000" y="2081429"/>
                <a:ext cx="3074988" cy="2973777"/>
              </a:xfrm>
              <a:prstGeom prst="flowChartSor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7" name="TextBox 2">
                <a:extLst>
                  <a:ext uri="{FF2B5EF4-FFF2-40B4-BE49-F238E27FC236}">
                    <a16:creationId xmlns:a16="http://schemas.microsoft.com/office/drawing/2014/main" id="{811BC8FE-0707-45FF-B2E9-E479927B2AD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38203" y="2606515"/>
                <a:ext cx="2722582" cy="19236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Birthday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Happy, fun-filled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Playing, eating, dancing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Come and celebrate it with me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GB" altLang="en-US" sz="1700" dirty="0">
                  <a:latin typeface="+mn-lt"/>
                </a:endParaRP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Party!</a:t>
                </a:r>
              </a:p>
            </p:txBody>
          </p:sp>
        </p:grp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AC1C29A-432C-4BB2-8B61-EA7C612C79A2}"/>
              </a:ext>
            </a:extLst>
          </p:cNvPr>
          <p:cNvGrpSpPr/>
          <p:nvPr/>
        </p:nvGrpSpPr>
        <p:grpSpPr>
          <a:xfrm>
            <a:off x="4881928" y="2081430"/>
            <a:ext cx="3879153" cy="3069006"/>
            <a:chOff x="4881928" y="2081430"/>
            <a:chExt cx="3879153" cy="3069006"/>
          </a:xfrm>
        </p:grpSpPr>
        <p:sp>
          <p:nvSpPr>
            <p:cNvPr id="29" name="Flowchart: Sort 28">
              <a:extLst>
                <a:ext uri="{FF2B5EF4-FFF2-40B4-BE49-F238E27FC236}">
                  <a16:creationId xmlns:a16="http://schemas.microsoft.com/office/drawing/2014/main" id="{DD8DCCE0-5D4E-4754-B66E-3C5081FBF8B9}"/>
                </a:ext>
              </a:extLst>
            </p:cNvPr>
            <p:cNvSpPr/>
            <p:nvPr/>
          </p:nvSpPr>
          <p:spPr>
            <a:xfrm>
              <a:off x="5088835" y="2176660"/>
              <a:ext cx="3483420" cy="2973776"/>
            </a:xfrm>
            <a:prstGeom prst="flowChartSort">
              <a:avLst/>
            </a:prstGeom>
            <a:solidFill>
              <a:srgbClr val="7030A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400" dirty="0"/>
            </a:p>
          </p:txBody>
        </p: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7A8B04A0-96A8-4478-8903-BEFD2970606F}"/>
                </a:ext>
              </a:extLst>
            </p:cNvPr>
            <p:cNvGrpSpPr/>
            <p:nvPr/>
          </p:nvGrpSpPr>
          <p:grpSpPr>
            <a:xfrm>
              <a:off x="4881928" y="2081430"/>
              <a:ext cx="3879153" cy="2973776"/>
              <a:chOff x="4881928" y="2081430"/>
              <a:chExt cx="3879153" cy="2973776"/>
            </a:xfrm>
          </p:grpSpPr>
          <p:sp>
            <p:nvSpPr>
              <p:cNvPr id="15" name="Flowchart: Sort 14">
                <a:extLst>
                  <a:ext uri="{FF2B5EF4-FFF2-40B4-BE49-F238E27FC236}">
                    <a16:creationId xmlns:a16="http://schemas.microsoft.com/office/drawing/2014/main" id="{4B5FCE41-F4C2-4101-8461-43FF175CE838}"/>
                  </a:ext>
                </a:extLst>
              </p:cNvPr>
              <p:cNvSpPr/>
              <p:nvPr/>
            </p:nvSpPr>
            <p:spPr>
              <a:xfrm>
                <a:off x="5088834" y="2081430"/>
                <a:ext cx="3397942" cy="2973776"/>
              </a:xfrm>
              <a:prstGeom prst="flowChartSor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" name="TextBox 2">
                <a:extLst>
                  <a:ext uri="{FF2B5EF4-FFF2-40B4-BE49-F238E27FC236}">
                    <a16:creationId xmlns:a16="http://schemas.microsoft.com/office/drawing/2014/main" id="{AE45380F-1168-4A5B-9376-B08D19FF0D1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881928" y="2638396"/>
                <a:ext cx="3879153" cy="16619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Summer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Hot and sunny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lazing, slurping ice-creams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Passport, suitcase, boring airport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GB" altLang="en-US" sz="1700" dirty="0">
                  <a:latin typeface="+mn-lt"/>
                </a:endParaRP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No school!</a:t>
                </a:r>
              </a:p>
            </p:txBody>
          </p:sp>
        </p:grp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A87EE171-B9D0-438A-AEEE-2C8BA6E7B697}"/>
              </a:ext>
            </a:extLst>
          </p:cNvPr>
          <p:cNvGrpSpPr/>
          <p:nvPr/>
        </p:nvGrpSpPr>
        <p:grpSpPr>
          <a:xfrm>
            <a:off x="2493447" y="3513979"/>
            <a:ext cx="4018058" cy="3088076"/>
            <a:chOff x="3019430" y="3046065"/>
            <a:chExt cx="3085845" cy="3088076"/>
          </a:xfrm>
        </p:grpSpPr>
        <p:sp>
          <p:nvSpPr>
            <p:cNvPr id="25" name="Flowchart: Sort 24">
              <a:extLst>
                <a:ext uri="{FF2B5EF4-FFF2-40B4-BE49-F238E27FC236}">
                  <a16:creationId xmlns:a16="http://schemas.microsoft.com/office/drawing/2014/main" id="{C200DE07-5184-456D-A75C-43681AF8A620}"/>
                </a:ext>
              </a:extLst>
            </p:cNvPr>
            <p:cNvSpPr/>
            <p:nvPr/>
          </p:nvSpPr>
          <p:spPr>
            <a:xfrm>
              <a:off x="3028955" y="3160365"/>
              <a:ext cx="3076320" cy="2973776"/>
            </a:xfrm>
            <a:prstGeom prst="flowChartSort">
              <a:avLst/>
            </a:prstGeom>
            <a:solidFill>
              <a:srgbClr val="FFFF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400" dirty="0"/>
            </a:p>
          </p:txBody>
        </p: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9A070B74-EFD9-40DE-9265-0A218A5E79E9}"/>
                </a:ext>
              </a:extLst>
            </p:cNvPr>
            <p:cNvGrpSpPr/>
            <p:nvPr/>
          </p:nvGrpSpPr>
          <p:grpSpPr>
            <a:xfrm>
              <a:off x="3019430" y="3046065"/>
              <a:ext cx="3076320" cy="2973776"/>
              <a:chOff x="3019430" y="3046065"/>
              <a:chExt cx="3076320" cy="2973776"/>
            </a:xfrm>
          </p:grpSpPr>
          <p:sp>
            <p:nvSpPr>
              <p:cNvPr id="11" name="Flowchart: Sort 10">
                <a:extLst>
                  <a:ext uri="{FF2B5EF4-FFF2-40B4-BE49-F238E27FC236}">
                    <a16:creationId xmlns:a16="http://schemas.microsoft.com/office/drawing/2014/main" id="{16C51024-7446-447A-9C92-FF6CC8087166}"/>
                  </a:ext>
                </a:extLst>
              </p:cNvPr>
              <p:cNvSpPr/>
              <p:nvPr/>
            </p:nvSpPr>
            <p:spPr>
              <a:xfrm>
                <a:off x="3019430" y="3046065"/>
                <a:ext cx="3076320" cy="2973776"/>
              </a:xfrm>
              <a:prstGeom prst="flowChartSor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sp>
            <p:nvSpPr>
              <p:cNvPr id="23" name="TextBox 2">
                <a:extLst>
                  <a:ext uri="{FF2B5EF4-FFF2-40B4-BE49-F238E27FC236}">
                    <a16:creationId xmlns:a16="http://schemas.microsoft.com/office/drawing/2014/main" id="{541BE585-ABA0-47BA-8E03-45B5A870CFD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196300" y="3571151"/>
                <a:ext cx="2722581" cy="19236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My pet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Fluffy, wriggly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Licking faces, chewing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Never stops chasing his own tail!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GB" altLang="en-US" sz="1700" dirty="0">
                  <a:latin typeface="+mn-lt"/>
                </a:endParaRP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Puppy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25882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B6EFDF0-BEC2-456A-9265-3409ABD0B6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41"/>
          <a:stretch/>
        </p:blipFill>
        <p:spPr>
          <a:xfrm>
            <a:off x="657224" y="1378353"/>
            <a:ext cx="7811589" cy="4793847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+mn-lt"/>
              </a:rPr>
              <a:t>Cinquain Examples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CC45926-1174-44F0-9DBD-DC03F7EA0237}"/>
              </a:ext>
            </a:extLst>
          </p:cNvPr>
          <p:cNvSpPr/>
          <p:nvPr/>
        </p:nvSpPr>
        <p:spPr>
          <a:xfrm>
            <a:off x="2171577" y="1544855"/>
            <a:ext cx="4772025" cy="422274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What similarities do you notice?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35C1F2CB-98E3-4E04-AFE9-E90C03969CC4}"/>
              </a:ext>
            </a:extLst>
          </p:cNvPr>
          <p:cNvGrpSpPr/>
          <p:nvPr/>
        </p:nvGrpSpPr>
        <p:grpSpPr>
          <a:xfrm>
            <a:off x="1" y="2081429"/>
            <a:ext cx="3836988" cy="3069007"/>
            <a:chOff x="760667" y="2081429"/>
            <a:chExt cx="3076321" cy="3069007"/>
          </a:xfrm>
        </p:grpSpPr>
        <p:sp>
          <p:nvSpPr>
            <p:cNvPr id="27" name="Flowchart: Sort 26">
              <a:extLst>
                <a:ext uri="{FF2B5EF4-FFF2-40B4-BE49-F238E27FC236}">
                  <a16:creationId xmlns:a16="http://schemas.microsoft.com/office/drawing/2014/main" id="{9D22C05E-B11C-4179-B75E-638B95255C4E}"/>
                </a:ext>
              </a:extLst>
            </p:cNvPr>
            <p:cNvSpPr/>
            <p:nvPr/>
          </p:nvSpPr>
          <p:spPr>
            <a:xfrm>
              <a:off x="760667" y="2176660"/>
              <a:ext cx="3076320" cy="2973776"/>
            </a:xfrm>
            <a:prstGeom prst="flowChartSort">
              <a:avLst/>
            </a:pr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400" dirty="0"/>
            </a:p>
          </p:txBody>
        </p: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B8334D35-F941-4704-B8D7-79FE42CCFBAC}"/>
                </a:ext>
              </a:extLst>
            </p:cNvPr>
            <p:cNvGrpSpPr/>
            <p:nvPr/>
          </p:nvGrpSpPr>
          <p:grpSpPr>
            <a:xfrm>
              <a:off x="762000" y="2081429"/>
              <a:ext cx="3074988" cy="2973777"/>
              <a:chOff x="762000" y="2081429"/>
              <a:chExt cx="3074988" cy="2973777"/>
            </a:xfrm>
          </p:grpSpPr>
          <p:sp>
            <p:nvSpPr>
              <p:cNvPr id="13" name="Flowchart: Sort 12">
                <a:extLst>
                  <a:ext uri="{FF2B5EF4-FFF2-40B4-BE49-F238E27FC236}">
                    <a16:creationId xmlns:a16="http://schemas.microsoft.com/office/drawing/2014/main" id="{23E1329C-589F-4DDF-B373-2178EB46CAA4}"/>
                  </a:ext>
                </a:extLst>
              </p:cNvPr>
              <p:cNvSpPr/>
              <p:nvPr/>
            </p:nvSpPr>
            <p:spPr>
              <a:xfrm>
                <a:off x="762000" y="2081429"/>
                <a:ext cx="3074988" cy="2973777"/>
              </a:xfrm>
              <a:prstGeom prst="flowChartSor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7" name="TextBox 2">
                <a:extLst>
                  <a:ext uri="{FF2B5EF4-FFF2-40B4-BE49-F238E27FC236}">
                    <a16:creationId xmlns:a16="http://schemas.microsoft.com/office/drawing/2014/main" id="{811BC8FE-0707-45FF-B2E9-E479927B2AD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38203" y="2606515"/>
                <a:ext cx="2722582" cy="19236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Birthday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Happy, fun-filled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Playing, eating, dancing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Come and celebrate it with me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GB" altLang="en-US" sz="1700" dirty="0">
                  <a:latin typeface="+mn-lt"/>
                </a:endParaRP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Party!</a:t>
                </a:r>
              </a:p>
            </p:txBody>
          </p:sp>
        </p:grp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AC1C29A-432C-4BB2-8B61-EA7C612C79A2}"/>
              </a:ext>
            </a:extLst>
          </p:cNvPr>
          <p:cNvGrpSpPr/>
          <p:nvPr/>
        </p:nvGrpSpPr>
        <p:grpSpPr>
          <a:xfrm>
            <a:off x="4881928" y="2081430"/>
            <a:ext cx="3879153" cy="3069006"/>
            <a:chOff x="4881928" y="2081430"/>
            <a:chExt cx="3879153" cy="3069006"/>
          </a:xfrm>
        </p:grpSpPr>
        <p:sp>
          <p:nvSpPr>
            <p:cNvPr id="29" name="Flowchart: Sort 28">
              <a:extLst>
                <a:ext uri="{FF2B5EF4-FFF2-40B4-BE49-F238E27FC236}">
                  <a16:creationId xmlns:a16="http://schemas.microsoft.com/office/drawing/2014/main" id="{DD8DCCE0-5D4E-4754-B66E-3C5081FBF8B9}"/>
                </a:ext>
              </a:extLst>
            </p:cNvPr>
            <p:cNvSpPr/>
            <p:nvPr/>
          </p:nvSpPr>
          <p:spPr>
            <a:xfrm>
              <a:off x="5088835" y="2176660"/>
              <a:ext cx="3483420" cy="2973776"/>
            </a:xfrm>
            <a:prstGeom prst="flowChartSort">
              <a:avLst/>
            </a:prstGeom>
            <a:solidFill>
              <a:srgbClr val="7030A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400" dirty="0"/>
            </a:p>
          </p:txBody>
        </p: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7A8B04A0-96A8-4478-8903-BEFD2970606F}"/>
                </a:ext>
              </a:extLst>
            </p:cNvPr>
            <p:cNvGrpSpPr/>
            <p:nvPr/>
          </p:nvGrpSpPr>
          <p:grpSpPr>
            <a:xfrm>
              <a:off x="4881928" y="2081430"/>
              <a:ext cx="3879153" cy="2973776"/>
              <a:chOff x="4881928" y="2081430"/>
              <a:chExt cx="3879153" cy="2973776"/>
            </a:xfrm>
          </p:grpSpPr>
          <p:sp>
            <p:nvSpPr>
              <p:cNvPr id="15" name="Flowchart: Sort 14">
                <a:extLst>
                  <a:ext uri="{FF2B5EF4-FFF2-40B4-BE49-F238E27FC236}">
                    <a16:creationId xmlns:a16="http://schemas.microsoft.com/office/drawing/2014/main" id="{4B5FCE41-F4C2-4101-8461-43FF175CE838}"/>
                  </a:ext>
                </a:extLst>
              </p:cNvPr>
              <p:cNvSpPr/>
              <p:nvPr/>
            </p:nvSpPr>
            <p:spPr>
              <a:xfrm>
                <a:off x="5088834" y="2081430"/>
                <a:ext cx="3397942" cy="2973776"/>
              </a:xfrm>
              <a:prstGeom prst="flowChartSor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" name="TextBox 2">
                <a:extLst>
                  <a:ext uri="{FF2B5EF4-FFF2-40B4-BE49-F238E27FC236}">
                    <a16:creationId xmlns:a16="http://schemas.microsoft.com/office/drawing/2014/main" id="{AE45380F-1168-4A5B-9376-B08D19FF0D1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881928" y="2638396"/>
                <a:ext cx="3879153" cy="16619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Summer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Hot and sunny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lazing, slurping ice-creams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Passport, suitcase, boring airport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GB" altLang="en-US" sz="1700" dirty="0">
                  <a:latin typeface="+mn-lt"/>
                </a:endParaRP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No school!</a:t>
                </a:r>
              </a:p>
            </p:txBody>
          </p:sp>
        </p:grp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A87EE171-B9D0-438A-AEEE-2C8BA6E7B697}"/>
              </a:ext>
            </a:extLst>
          </p:cNvPr>
          <p:cNvGrpSpPr/>
          <p:nvPr/>
        </p:nvGrpSpPr>
        <p:grpSpPr>
          <a:xfrm>
            <a:off x="2447564" y="3246625"/>
            <a:ext cx="4093905" cy="3069006"/>
            <a:chOff x="3350685" y="3246625"/>
            <a:chExt cx="3083084" cy="3069006"/>
          </a:xfrm>
        </p:grpSpPr>
        <p:sp>
          <p:nvSpPr>
            <p:cNvPr id="25" name="Flowchart: Sort 24">
              <a:extLst>
                <a:ext uri="{FF2B5EF4-FFF2-40B4-BE49-F238E27FC236}">
                  <a16:creationId xmlns:a16="http://schemas.microsoft.com/office/drawing/2014/main" id="{C200DE07-5184-456D-A75C-43681AF8A620}"/>
                </a:ext>
              </a:extLst>
            </p:cNvPr>
            <p:cNvSpPr/>
            <p:nvPr/>
          </p:nvSpPr>
          <p:spPr>
            <a:xfrm>
              <a:off x="3350685" y="3341855"/>
              <a:ext cx="3076320" cy="2973776"/>
            </a:xfrm>
            <a:prstGeom prst="flowChartSort">
              <a:avLst/>
            </a:prstGeom>
            <a:solidFill>
              <a:srgbClr val="FFFF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400" dirty="0"/>
            </a:p>
          </p:txBody>
        </p: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9A070B74-EFD9-40DE-9265-0A218A5E79E9}"/>
                </a:ext>
              </a:extLst>
            </p:cNvPr>
            <p:cNvGrpSpPr/>
            <p:nvPr/>
          </p:nvGrpSpPr>
          <p:grpSpPr>
            <a:xfrm>
              <a:off x="3357449" y="3246625"/>
              <a:ext cx="3076320" cy="2973776"/>
              <a:chOff x="3357449" y="3246625"/>
              <a:chExt cx="3076320" cy="2973776"/>
            </a:xfrm>
          </p:grpSpPr>
          <p:sp>
            <p:nvSpPr>
              <p:cNvPr id="11" name="Flowchart: Sort 10">
                <a:extLst>
                  <a:ext uri="{FF2B5EF4-FFF2-40B4-BE49-F238E27FC236}">
                    <a16:creationId xmlns:a16="http://schemas.microsoft.com/office/drawing/2014/main" id="{16C51024-7446-447A-9C92-FF6CC8087166}"/>
                  </a:ext>
                </a:extLst>
              </p:cNvPr>
              <p:cNvSpPr/>
              <p:nvPr/>
            </p:nvSpPr>
            <p:spPr>
              <a:xfrm>
                <a:off x="3357449" y="3246625"/>
                <a:ext cx="3076320" cy="2973776"/>
              </a:xfrm>
              <a:prstGeom prst="flowChartSor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sp>
            <p:nvSpPr>
              <p:cNvPr id="23" name="TextBox 2">
                <a:extLst>
                  <a:ext uri="{FF2B5EF4-FFF2-40B4-BE49-F238E27FC236}">
                    <a16:creationId xmlns:a16="http://schemas.microsoft.com/office/drawing/2014/main" id="{541BE585-ABA0-47BA-8E03-45B5A870CFD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534318" y="3819702"/>
                <a:ext cx="2722581" cy="19236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My pet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Fluffy, wriggly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Licking faces, chewing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Never stops chasing his own tail!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GB" altLang="en-US" sz="1700" dirty="0">
                  <a:latin typeface="+mn-lt"/>
                </a:endParaRP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Puppy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13132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0" y="268357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What features are we looking for? </a:t>
            </a:r>
          </a:p>
        </p:txBody>
      </p:sp>
      <p:sp>
        <p:nvSpPr>
          <p:cNvPr id="4" name="Content Placeholder 15">
            <a:extLst>
              <a:ext uri="{FF2B5EF4-FFF2-40B4-BE49-F238E27FC236}">
                <a16:creationId xmlns:a16="http://schemas.microsoft.com/office/drawing/2014/main" id="{9931B7B0-85C5-41AA-BF53-590F529DE74E}"/>
              </a:ext>
            </a:extLst>
          </p:cNvPr>
          <p:cNvSpPr txBox="1">
            <a:spLocks/>
          </p:cNvSpPr>
          <p:nvPr/>
        </p:nvSpPr>
        <p:spPr>
          <a:xfrm>
            <a:off x="628650" y="2022683"/>
            <a:ext cx="7886700" cy="407014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I know that cinquains have five lines;</a:t>
            </a:r>
          </a:p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I can count the syllables in each line (2, 4, 6, 8, 2);</a:t>
            </a:r>
          </a:p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I know that cinquains should form approximately a diamond shape;</a:t>
            </a:r>
          </a:p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I understand that cinquains don’t have to rhyme.</a:t>
            </a:r>
          </a:p>
        </p:txBody>
      </p:sp>
    </p:spTree>
    <p:extLst>
      <p:ext uri="{BB962C8B-B14F-4D97-AF65-F5344CB8AC3E}">
        <p14:creationId xmlns:p14="http://schemas.microsoft.com/office/powerpoint/2010/main" val="11167019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77828E-ABA8-4A43-B091-374A3239C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altLang="en-US" dirty="0"/>
              <a:t>Cinquain Features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5F5E43-787E-4F94-BB73-198336638A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8913" y="3023613"/>
            <a:ext cx="3676650" cy="180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Summer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Hot and sunny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Lazing, slurping ice creams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Passport, suitcase, boring airport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rgbClr val="029442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No school!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92E1762-C6AC-434D-8E79-9D1D598401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8100" y="5092125"/>
            <a:ext cx="3494088" cy="125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070C0"/>
                </a:solidFill>
              </a:rPr>
              <a:t>The lines form the shape (approximately) of a diamond, so these poems are sometimes called diamond or diamante poems.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7C03F59D-96D4-4873-BD06-9A04751F947F}"/>
              </a:ext>
            </a:extLst>
          </p:cNvPr>
          <p:cNvCxnSpPr/>
          <p:nvPr/>
        </p:nvCxnSpPr>
        <p:spPr>
          <a:xfrm flipH="1" flipV="1">
            <a:off x="5518150" y="4841300"/>
            <a:ext cx="322263" cy="276225"/>
          </a:xfrm>
          <a:prstGeom prst="straightConnector1">
            <a:avLst/>
          </a:prstGeom>
          <a:ln w="127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F3AC9CE-D4C2-4566-B6C2-294B1DF5708E}"/>
              </a:ext>
            </a:extLst>
          </p:cNvPr>
          <p:cNvCxnSpPr/>
          <p:nvPr/>
        </p:nvCxnSpPr>
        <p:spPr>
          <a:xfrm flipH="1">
            <a:off x="2365375" y="2379088"/>
            <a:ext cx="2201863" cy="1547812"/>
          </a:xfrm>
          <a:prstGeom prst="line">
            <a:avLst/>
          </a:prstGeom>
          <a:ln w="127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580EA8D-B9D5-4D91-BD76-A7866C6588CE}"/>
              </a:ext>
            </a:extLst>
          </p:cNvPr>
          <p:cNvCxnSpPr/>
          <p:nvPr/>
        </p:nvCxnSpPr>
        <p:spPr>
          <a:xfrm flipH="1" flipV="1">
            <a:off x="2365375" y="3926900"/>
            <a:ext cx="2201863" cy="1549400"/>
          </a:xfrm>
          <a:prstGeom prst="line">
            <a:avLst/>
          </a:prstGeom>
          <a:ln w="127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6636255-70D8-439E-90B0-640BCCC42E10}"/>
              </a:ext>
            </a:extLst>
          </p:cNvPr>
          <p:cNvCxnSpPr/>
          <p:nvPr/>
        </p:nvCxnSpPr>
        <p:spPr>
          <a:xfrm flipV="1">
            <a:off x="4562475" y="3926900"/>
            <a:ext cx="2206625" cy="1549400"/>
          </a:xfrm>
          <a:prstGeom prst="line">
            <a:avLst/>
          </a:prstGeom>
          <a:ln w="127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78B00056-29C2-48B1-9A54-29AC0A7F3DD5}"/>
              </a:ext>
            </a:extLst>
          </p:cNvPr>
          <p:cNvCxnSpPr/>
          <p:nvPr/>
        </p:nvCxnSpPr>
        <p:spPr>
          <a:xfrm>
            <a:off x="4572000" y="2379088"/>
            <a:ext cx="2205038" cy="1552575"/>
          </a:xfrm>
          <a:prstGeom prst="line">
            <a:avLst/>
          </a:prstGeom>
          <a:ln w="127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21863D4-F66D-4388-921B-469107AEB0D0}"/>
              </a:ext>
            </a:extLst>
          </p:cNvPr>
          <p:cNvSpPr/>
          <p:nvPr/>
        </p:nvSpPr>
        <p:spPr>
          <a:xfrm>
            <a:off x="2777795" y="1367633"/>
            <a:ext cx="3578880" cy="422274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What did you notice?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C4F0DE-418A-4F5A-873A-91BA1BFA10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245" y="1304793"/>
            <a:ext cx="6706536" cy="943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732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"/>
                            </p:stCondLst>
                            <p:childTnLst>
                              <p:par>
                                <p:cTn id="2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77828E-ABA8-4A43-B091-374A3239C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altLang="en-US" dirty="0"/>
              <a:t>Cinquain Features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5F5E43-787E-4F94-BB73-198336638A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8913" y="3023613"/>
            <a:ext cx="3676650" cy="180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Summer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Hot and sunny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Lazing, slurping ice creams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Passport, suitcase, boring airport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rgbClr val="029442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No school!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A80A2AC-D110-4527-946D-14E8141FE9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816" y="1789907"/>
            <a:ext cx="2265362" cy="180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70C0"/>
                </a:solidFill>
              </a:rPr>
              <a:t>There are always five lines.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rgbClr val="0070C0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70C0"/>
                </a:solidFill>
              </a:rPr>
              <a:t>Each line of the poem develops the subject of the first word.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21863D4-F66D-4388-921B-469107AEB0D0}"/>
              </a:ext>
            </a:extLst>
          </p:cNvPr>
          <p:cNvSpPr/>
          <p:nvPr/>
        </p:nvSpPr>
        <p:spPr>
          <a:xfrm>
            <a:off x="2777795" y="1367633"/>
            <a:ext cx="3578880" cy="422274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What did you notice?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8B79A08-BD9C-45DD-B723-D543C33956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545" y="5490367"/>
            <a:ext cx="7373379" cy="485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583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77828E-ABA8-4A43-B091-374A3239C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altLang="en-US" dirty="0"/>
              <a:t>Cinquain Features</a:t>
            </a:r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594550-C523-4CE2-ABA3-D9709D87CB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9487" y="1852038"/>
            <a:ext cx="5098774" cy="3111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653B8F"/>
                </a:solidFill>
              </a:rPr>
              <a:t>Each line follows a theme:</a:t>
            </a:r>
          </a:p>
          <a:p>
            <a:pPr algn="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0000"/>
                </a:solidFill>
              </a:rPr>
              <a:t>2 (Sum-</a:t>
            </a:r>
            <a:r>
              <a:rPr lang="en-GB" altLang="en-US" dirty="0" err="1">
                <a:solidFill>
                  <a:srgbClr val="FF0000"/>
                </a:solidFill>
              </a:rPr>
              <a:t>mer</a:t>
            </a:r>
            <a:r>
              <a:rPr lang="en-GB" altLang="en-US" dirty="0">
                <a:solidFill>
                  <a:srgbClr val="FF0000"/>
                </a:solidFill>
              </a:rPr>
              <a:t>)</a:t>
            </a:r>
          </a:p>
          <a:p>
            <a:pPr algn="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C000"/>
                </a:solidFill>
              </a:rPr>
              <a:t>4 (Hot and sun-</a:t>
            </a:r>
            <a:r>
              <a:rPr lang="en-GB" altLang="en-US" dirty="0" err="1">
                <a:solidFill>
                  <a:srgbClr val="FFC000"/>
                </a:solidFill>
              </a:rPr>
              <a:t>ny</a:t>
            </a:r>
            <a:r>
              <a:rPr lang="en-GB" altLang="en-US" dirty="0">
                <a:solidFill>
                  <a:srgbClr val="FFC000"/>
                </a:solidFill>
              </a:rPr>
              <a:t>)</a:t>
            </a:r>
          </a:p>
          <a:p>
            <a:pPr algn="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B050"/>
                </a:solidFill>
              </a:rPr>
              <a:t>6 (La-zing, Slur-ping, ice creams)</a:t>
            </a:r>
          </a:p>
          <a:p>
            <a:pPr algn="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accent5"/>
                </a:solidFill>
              </a:rPr>
              <a:t>8 (Pass-port, suit-case, </a:t>
            </a:r>
            <a:r>
              <a:rPr lang="en-GB" altLang="en-US" dirty="0" err="1">
                <a:solidFill>
                  <a:schemeClr val="accent5"/>
                </a:solidFill>
              </a:rPr>
              <a:t>bor-ing</a:t>
            </a:r>
            <a:r>
              <a:rPr lang="en-GB" altLang="en-US" dirty="0">
                <a:solidFill>
                  <a:schemeClr val="accent5"/>
                </a:solidFill>
              </a:rPr>
              <a:t> air-port)</a:t>
            </a:r>
          </a:p>
          <a:p>
            <a:pPr algn="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accent1"/>
                </a:solidFill>
              </a:rPr>
              <a:t>2 (No School!)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5F5E43-787E-4F94-BB73-198336638A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3798" y="2647158"/>
            <a:ext cx="3676650" cy="180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0000"/>
                </a:solidFill>
              </a:rPr>
              <a:t>Summer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C000"/>
                </a:solidFill>
              </a:rPr>
              <a:t>Hot and sunny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29442"/>
                </a:solidFill>
              </a:rPr>
              <a:t>Lazing, slurping ice creams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accent5"/>
                </a:solidFill>
              </a:rPr>
              <a:t>Passport, suitcase, boring airport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rgbClr val="029442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accent1"/>
                </a:solidFill>
              </a:rPr>
              <a:t>No school!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91669B01-9EDB-4183-8784-C5D4D759F6E0}"/>
              </a:ext>
            </a:extLst>
          </p:cNvPr>
          <p:cNvCxnSpPr>
            <a:cxnSpLocks/>
          </p:cNvCxnSpPr>
          <p:nvPr/>
        </p:nvCxnSpPr>
        <p:spPr>
          <a:xfrm flipH="1">
            <a:off x="3498574" y="2549745"/>
            <a:ext cx="3476107" cy="303787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30C78981-B1DD-4876-BEF0-CA14A662B4B9}"/>
              </a:ext>
            </a:extLst>
          </p:cNvPr>
          <p:cNvCxnSpPr>
            <a:cxnSpLocks/>
          </p:cNvCxnSpPr>
          <p:nvPr/>
        </p:nvCxnSpPr>
        <p:spPr>
          <a:xfrm flipH="1">
            <a:off x="3826565" y="3007625"/>
            <a:ext cx="2557844" cy="124316"/>
          </a:xfrm>
          <a:prstGeom prst="straightConnector1">
            <a:avLst/>
          </a:prstGeom>
          <a:ln w="127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DBC2635-1109-4081-B13F-15CC54870421}"/>
              </a:ext>
            </a:extLst>
          </p:cNvPr>
          <p:cNvCxnSpPr>
            <a:cxnSpLocks/>
          </p:cNvCxnSpPr>
          <p:nvPr/>
        </p:nvCxnSpPr>
        <p:spPr>
          <a:xfrm flipH="1" flipV="1">
            <a:off x="4481514" y="3429001"/>
            <a:ext cx="517869" cy="107322"/>
          </a:xfrm>
          <a:prstGeom prst="straightConnector1">
            <a:avLst/>
          </a:prstGeom>
          <a:ln w="127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9D7EB92D-484D-48CE-BF46-D8CC67180BFC}"/>
              </a:ext>
            </a:extLst>
          </p:cNvPr>
          <p:cNvCxnSpPr>
            <a:cxnSpLocks/>
          </p:cNvCxnSpPr>
          <p:nvPr/>
        </p:nvCxnSpPr>
        <p:spPr>
          <a:xfrm flipH="1" flipV="1">
            <a:off x="3826565" y="3888252"/>
            <a:ext cx="406282" cy="283980"/>
          </a:xfrm>
          <a:prstGeom prst="straightConnector1">
            <a:avLst/>
          </a:prstGeom>
          <a:ln w="127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72A59B7A-ADD3-4E00-8DC1-08EACCDB274F}"/>
              </a:ext>
            </a:extLst>
          </p:cNvPr>
          <p:cNvCxnSpPr>
            <a:cxnSpLocks/>
          </p:cNvCxnSpPr>
          <p:nvPr/>
        </p:nvCxnSpPr>
        <p:spPr>
          <a:xfrm flipH="1" flipV="1">
            <a:off x="3498575" y="4387956"/>
            <a:ext cx="3299790" cy="4166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21863D4-F66D-4388-921B-469107AEB0D0}"/>
              </a:ext>
            </a:extLst>
          </p:cNvPr>
          <p:cNvSpPr/>
          <p:nvPr/>
        </p:nvSpPr>
        <p:spPr>
          <a:xfrm>
            <a:off x="2777795" y="1367633"/>
            <a:ext cx="3578880" cy="422274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What did you notice?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1E8C93D-2AD6-4B86-A0DD-940E835DAD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414" y="5283356"/>
            <a:ext cx="7287642" cy="89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526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77828E-ABA8-4A43-B091-374A3239C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altLang="en-US" dirty="0"/>
              <a:t>Cinquain Features</a:t>
            </a:r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594550-C523-4CE2-ABA3-D9709D87CB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9487" y="1852038"/>
            <a:ext cx="5098774" cy="3111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653B8F"/>
                </a:solidFill>
              </a:rPr>
              <a:t>Each line follows a theme:</a:t>
            </a:r>
          </a:p>
          <a:p>
            <a:pPr algn="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0000"/>
                </a:solidFill>
              </a:rPr>
              <a:t>Subject</a:t>
            </a:r>
          </a:p>
          <a:p>
            <a:pPr algn="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C000"/>
                </a:solidFill>
              </a:rPr>
              <a:t>Description</a:t>
            </a:r>
          </a:p>
          <a:p>
            <a:pPr algn="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B050"/>
                </a:solidFill>
              </a:rPr>
              <a:t>Action</a:t>
            </a:r>
          </a:p>
          <a:p>
            <a:pPr algn="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accent5"/>
                </a:solidFill>
              </a:rPr>
              <a:t>Feeling</a:t>
            </a:r>
          </a:p>
          <a:p>
            <a:pPr algn="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accent1"/>
                </a:solidFill>
              </a:rPr>
              <a:t>Conclusion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5F5E43-787E-4F94-BB73-198336638A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3798" y="2647158"/>
            <a:ext cx="3676650" cy="180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0000"/>
                </a:solidFill>
              </a:rPr>
              <a:t>Summer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C000"/>
                </a:solidFill>
              </a:rPr>
              <a:t>Hot and sunny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29442"/>
                </a:solidFill>
              </a:rPr>
              <a:t>Lazing, slurping ice creams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accent5"/>
                </a:solidFill>
              </a:rPr>
              <a:t>Passport, suitcase, boring airport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rgbClr val="029442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accent1"/>
                </a:solidFill>
              </a:rPr>
              <a:t>No school!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91669B01-9EDB-4183-8784-C5D4D759F6E0}"/>
              </a:ext>
            </a:extLst>
          </p:cNvPr>
          <p:cNvCxnSpPr>
            <a:cxnSpLocks/>
          </p:cNvCxnSpPr>
          <p:nvPr/>
        </p:nvCxnSpPr>
        <p:spPr>
          <a:xfrm flipH="1">
            <a:off x="3498575" y="2585027"/>
            <a:ext cx="4065103" cy="268505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30C78981-B1DD-4876-BEF0-CA14A662B4B9}"/>
              </a:ext>
            </a:extLst>
          </p:cNvPr>
          <p:cNvCxnSpPr>
            <a:cxnSpLocks/>
          </p:cNvCxnSpPr>
          <p:nvPr/>
        </p:nvCxnSpPr>
        <p:spPr>
          <a:xfrm flipH="1">
            <a:off x="3826565" y="3109286"/>
            <a:ext cx="3199572" cy="22655"/>
          </a:xfrm>
          <a:prstGeom prst="straightConnector1">
            <a:avLst/>
          </a:prstGeom>
          <a:ln w="127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DBC2635-1109-4081-B13F-15CC54870421}"/>
              </a:ext>
            </a:extLst>
          </p:cNvPr>
          <p:cNvCxnSpPr>
            <a:cxnSpLocks/>
          </p:cNvCxnSpPr>
          <p:nvPr/>
        </p:nvCxnSpPr>
        <p:spPr>
          <a:xfrm flipH="1" flipV="1">
            <a:off x="4481515" y="3429001"/>
            <a:ext cx="3082163" cy="212333"/>
          </a:xfrm>
          <a:prstGeom prst="straightConnector1">
            <a:avLst/>
          </a:prstGeom>
          <a:ln w="127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9D7EB92D-484D-48CE-BF46-D8CC67180BFC}"/>
              </a:ext>
            </a:extLst>
          </p:cNvPr>
          <p:cNvCxnSpPr>
            <a:cxnSpLocks/>
          </p:cNvCxnSpPr>
          <p:nvPr/>
        </p:nvCxnSpPr>
        <p:spPr>
          <a:xfrm flipH="1" flipV="1">
            <a:off x="4567235" y="3726060"/>
            <a:ext cx="3105774" cy="410019"/>
          </a:xfrm>
          <a:prstGeom prst="straightConnector1">
            <a:avLst/>
          </a:prstGeom>
          <a:ln w="127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72A59B7A-ADD3-4E00-8DC1-08EACCDB274F}"/>
              </a:ext>
            </a:extLst>
          </p:cNvPr>
          <p:cNvCxnSpPr>
            <a:cxnSpLocks/>
          </p:cNvCxnSpPr>
          <p:nvPr/>
        </p:nvCxnSpPr>
        <p:spPr>
          <a:xfrm flipH="1" flipV="1">
            <a:off x="3674891" y="4309134"/>
            <a:ext cx="3471344" cy="4659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21863D4-F66D-4388-921B-469107AEB0D0}"/>
              </a:ext>
            </a:extLst>
          </p:cNvPr>
          <p:cNvSpPr/>
          <p:nvPr/>
        </p:nvSpPr>
        <p:spPr>
          <a:xfrm>
            <a:off x="2777795" y="1367633"/>
            <a:ext cx="3578880" cy="422274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What did you notice?</a:t>
            </a:r>
          </a:p>
        </p:txBody>
      </p:sp>
    </p:spTree>
    <p:extLst>
      <p:ext uri="{BB962C8B-B14F-4D97-AF65-F5344CB8AC3E}">
        <p14:creationId xmlns:p14="http://schemas.microsoft.com/office/powerpoint/2010/main" val="738904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77828E-ABA8-4A43-B091-374A3239C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altLang="en-US" dirty="0"/>
              <a:t>Cinquain Features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5F5E43-787E-4F94-BB73-198336638A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8913" y="3023613"/>
            <a:ext cx="3676650" cy="180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Summer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Hot and sunny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Lazing, slurping ice creams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Passport, suitcase, boring airport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rgbClr val="029442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No school!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7392DAA-CA1B-40C4-9E63-A3B07D994C17}"/>
              </a:ext>
            </a:extLst>
          </p:cNvPr>
          <p:cNvCxnSpPr/>
          <p:nvPr/>
        </p:nvCxnSpPr>
        <p:spPr>
          <a:xfrm>
            <a:off x="4572000" y="2136200"/>
            <a:ext cx="0" cy="3584575"/>
          </a:xfrm>
          <a:prstGeom prst="line">
            <a:avLst/>
          </a:prstGeom>
          <a:ln w="12700">
            <a:solidFill>
              <a:srgbClr val="BC0105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EBD73F5D-397B-499F-ACBC-F4310EEE5A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263" y="5449313"/>
            <a:ext cx="2820987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BC0105"/>
                </a:solidFill>
              </a:rPr>
              <a:t>Lines are always written centred on the page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56D7C2E7-398B-476B-8EB7-45964EA01B16}"/>
              </a:ext>
            </a:extLst>
          </p:cNvPr>
          <p:cNvCxnSpPr/>
          <p:nvPr/>
        </p:nvCxnSpPr>
        <p:spPr>
          <a:xfrm flipV="1">
            <a:off x="3517900" y="5596950"/>
            <a:ext cx="1016000" cy="207963"/>
          </a:xfrm>
          <a:prstGeom prst="straightConnector1">
            <a:avLst/>
          </a:prstGeom>
          <a:ln w="12700">
            <a:solidFill>
              <a:srgbClr val="BC010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21863D4-F66D-4388-921B-469107AEB0D0}"/>
              </a:ext>
            </a:extLst>
          </p:cNvPr>
          <p:cNvSpPr/>
          <p:nvPr/>
        </p:nvSpPr>
        <p:spPr>
          <a:xfrm>
            <a:off x="2777795" y="1367633"/>
            <a:ext cx="3578880" cy="422274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What did you notice?</a:t>
            </a:r>
          </a:p>
        </p:txBody>
      </p:sp>
    </p:spTree>
    <p:extLst>
      <p:ext uri="{BB962C8B-B14F-4D97-AF65-F5344CB8AC3E}">
        <p14:creationId xmlns:p14="http://schemas.microsoft.com/office/powerpoint/2010/main" val="2805741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CE9EE-797B-430C-838A-51EC4494D7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/>
              <a:t>Did you know…?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C16D10-92EC-4163-B3C6-53E132EF34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8" r="7146"/>
          <a:stretch/>
        </p:blipFill>
        <p:spPr bwMode="auto">
          <a:xfrm>
            <a:off x="854701" y="2743465"/>
            <a:ext cx="3564899" cy="3148027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E7A4BDB-4EB8-43A7-A12A-1EA2F4BD3839}"/>
              </a:ext>
            </a:extLst>
          </p:cNvPr>
          <p:cNvSpPr/>
          <p:nvPr/>
        </p:nvSpPr>
        <p:spPr>
          <a:xfrm>
            <a:off x="856864" y="1523637"/>
            <a:ext cx="7420743" cy="994306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cinquain form was invented by the American poet Adelaide Crapsey, in about 1911.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4232A4F-8AF0-44DE-A368-6C8E868506DF}"/>
              </a:ext>
            </a:extLst>
          </p:cNvPr>
          <p:cNvSpPr/>
          <p:nvPr/>
        </p:nvSpPr>
        <p:spPr>
          <a:xfrm>
            <a:off x="4724402" y="4096208"/>
            <a:ext cx="207818" cy="936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BF8C54E-B440-401D-BB32-C1E91BB50E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97339" y="4076006"/>
            <a:ext cx="2778125" cy="976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The name comes from the French word ‘cinq’ meaning five.</a:t>
            </a:r>
          </a:p>
        </p:txBody>
      </p:sp>
      <p:sp>
        <p:nvSpPr>
          <p:cNvPr id="14" name="Rectangle 27">
            <a:extLst>
              <a:ext uri="{FF2B5EF4-FFF2-40B4-BE49-F238E27FC236}">
                <a16:creationId xmlns:a16="http://schemas.microsoft.com/office/drawing/2014/main" id="{08EF6DCD-7DF7-4EC3-A925-EBBEAF91EC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6076950"/>
            <a:ext cx="763270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courtesy of anonymous (@wikipedia.com)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1172758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5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2B828E38-98E0-4383-94F7-1551083635AD}" vid="{98D973AB-FEE2-41B7-BB8D-8C5BBB1E938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0E10905-4723-4C85-8AFC-53B163DF520F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b7193443-4924-4c98-83f1-322a08f1315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5BA9035-C1CC-4D37-BC14-0C870C5C25E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8E0C6A2-02D4-4229-834C-D0317B06928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1775</TotalTime>
  <Words>526</Words>
  <Application>Microsoft Office PowerPoint</Application>
  <PresentationFormat>On-screen Show (4:3)</PresentationFormat>
  <Paragraphs>115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Twinkl Cursive Looped</vt:lpstr>
      <vt:lpstr>Twinkl</vt:lpstr>
      <vt:lpstr>Arial</vt:lpstr>
      <vt:lpstr>Sassoon Infant Rg</vt:lpstr>
      <vt:lpstr>Calibri</vt:lpstr>
      <vt:lpstr>Office Theme</vt:lpstr>
      <vt:lpstr>PowerPoint Presentation</vt:lpstr>
      <vt:lpstr>PowerPoint Presentation</vt:lpstr>
      <vt:lpstr>PowerPoint Presentation</vt:lpstr>
      <vt:lpstr>Cinquain Examples</vt:lpstr>
      <vt:lpstr>Cinquain Examples</vt:lpstr>
      <vt:lpstr>PowerPoint Presentation</vt:lpstr>
      <vt:lpstr>Cinquain Features</vt:lpstr>
      <vt:lpstr>Cinquain Features</vt:lpstr>
      <vt:lpstr>Cinquain Features</vt:lpstr>
      <vt:lpstr>Cinquain Features</vt:lpstr>
      <vt:lpstr>Cinquain Features</vt:lpstr>
      <vt:lpstr>Did you know…?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Meghan Parry</dc:creator>
  <cp:lastModifiedBy>Alice Watton</cp:lastModifiedBy>
  <cp:revision>14</cp:revision>
  <dcterms:created xsi:type="dcterms:W3CDTF">2020-10-11T13:03:23Z</dcterms:created>
  <dcterms:modified xsi:type="dcterms:W3CDTF">2022-01-02T16:24:46Z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