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 id="258" r:id="rId4"/>
    <p:sldId id="259" r:id="rId5"/>
    <p:sldId id="261" r:id="rId6"/>
    <p:sldId id="262" r:id="rId7"/>
    <p:sldId id="260" r:id="rId8"/>
    <p:sldId id="263" r:id="rId9"/>
    <p:sldId id="264" r:id="rId10"/>
    <p:sldId id="265" r:id="rId11"/>
    <p:sldId id="266"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00" autoAdjust="0"/>
    <p:restoredTop sz="94660"/>
  </p:normalViewPr>
  <p:slideViewPr>
    <p:cSldViewPr snapToGrid="0">
      <p:cViewPr varScale="1">
        <p:scale>
          <a:sx n="69" d="100"/>
          <a:sy n="69" d="100"/>
        </p:scale>
        <p:origin x="780"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561B6B8-7D57-438E-9CF4-C760A7B83699}" type="datetimeFigureOut">
              <a:rPr lang="en-GB" smtClean="0"/>
              <a:t>23/05/2021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056268-A760-4253-8C1D-F62D2ABC19E6}" type="slidenum">
              <a:rPr lang="en-GB" smtClean="0"/>
              <a:t>‹#›</a:t>
            </a:fld>
            <a:endParaRPr lang="en-GB"/>
          </a:p>
        </p:txBody>
      </p:sp>
    </p:spTree>
    <p:extLst>
      <p:ext uri="{BB962C8B-B14F-4D97-AF65-F5344CB8AC3E}">
        <p14:creationId xmlns:p14="http://schemas.microsoft.com/office/powerpoint/2010/main" val="21192903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561B6B8-7D57-438E-9CF4-C760A7B83699}" type="datetimeFigureOut">
              <a:rPr lang="en-GB" smtClean="0"/>
              <a:t>23/05/2021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056268-A760-4253-8C1D-F62D2ABC19E6}" type="slidenum">
              <a:rPr lang="en-GB" smtClean="0"/>
              <a:t>‹#›</a:t>
            </a:fld>
            <a:endParaRPr lang="en-GB"/>
          </a:p>
        </p:txBody>
      </p:sp>
    </p:spTree>
    <p:extLst>
      <p:ext uri="{BB962C8B-B14F-4D97-AF65-F5344CB8AC3E}">
        <p14:creationId xmlns:p14="http://schemas.microsoft.com/office/powerpoint/2010/main" val="26744025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561B6B8-7D57-438E-9CF4-C760A7B83699}" type="datetimeFigureOut">
              <a:rPr lang="en-GB" smtClean="0"/>
              <a:t>23/05/2021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056268-A760-4253-8C1D-F62D2ABC19E6}" type="slidenum">
              <a:rPr lang="en-GB" smtClean="0"/>
              <a:t>‹#›</a:t>
            </a:fld>
            <a:endParaRPr lang="en-GB"/>
          </a:p>
        </p:txBody>
      </p:sp>
    </p:spTree>
    <p:extLst>
      <p:ext uri="{BB962C8B-B14F-4D97-AF65-F5344CB8AC3E}">
        <p14:creationId xmlns:p14="http://schemas.microsoft.com/office/powerpoint/2010/main" val="319580140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561B6B8-7D57-438E-9CF4-C760A7B83699}" type="datetimeFigureOut">
              <a:rPr lang="en-GB" smtClean="0"/>
              <a:t>23/05/2021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C056268-A760-4253-8C1D-F62D2ABC19E6}" type="slidenum">
              <a:rPr lang="en-GB" smtClean="0"/>
              <a:t>‹#›</a:t>
            </a:fld>
            <a:endParaRPr lang="en-GB"/>
          </a:p>
        </p:txBody>
      </p:sp>
    </p:spTree>
    <p:extLst>
      <p:ext uri="{BB962C8B-B14F-4D97-AF65-F5344CB8AC3E}">
        <p14:creationId xmlns:p14="http://schemas.microsoft.com/office/powerpoint/2010/main" val="3356396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561B6B8-7D57-438E-9CF4-C760A7B83699}" type="datetimeFigureOut">
              <a:rPr lang="en-GB" smtClean="0"/>
              <a:t>23/05/2021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C056268-A760-4253-8C1D-F62D2ABC19E6}" type="slidenum">
              <a:rPr lang="en-GB" smtClean="0"/>
              <a:t>‹#›</a:t>
            </a:fld>
            <a:endParaRPr lang="en-GB"/>
          </a:p>
        </p:txBody>
      </p:sp>
    </p:spTree>
    <p:extLst>
      <p:ext uri="{BB962C8B-B14F-4D97-AF65-F5344CB8AC3E}">
        <p14:creationId xmlns:p14="http://schemas.microsoft.com/office/powerpoint/2010/main" val="39543808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561B6B8-7D57-438E-9CF4-C760A7B83699}" type="datetimeFigureOut">
              <a:rPr lang="en-GB" smtClean="0"/>
              <a:t>23/05/2021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C056268-A760-4253-8C1D-F62D2ABC19E6}" type="slidenum">
              <a:rPr lang="en-GB" smtClean="0"/>
              <a:t>‹#›</a:t>
            </a:fld>
            <a:endParaRPr lang="en-GB"/>
          </a:p>
        </p:txBody>
      </p:sp>
    </p:spTree>
    <p:extLst>
      <p:ext uri="{BB962C8B-B14F-4D97-AF65-F5344CB8AC3E}">
        <p14:creationId xmlns:p14="http://schemas.microsoft.com/office/powerpoint/2010/main" val="346021265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561B6B8-7D57-438E-9CF4-C760A7B83699}" type="datetimeFigureOut">
              <a:rPr lang="en-GB" smtClean="0"/>
              <a:t>23/05/2021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C056268-A760-4253-8C1D-F62D2ABC19E6}" type="slidenum">
              <a:rPr lang="en-GB" smtClean="0"/>
              <a:t>‹#›</a:t>
            </a:fld>
            <a:endParaRPr lang="en-GB"/>
          </a:p>
        </p:txBody>
      </p:sp>
    </p:spTree>
    <p:extLst>
      <p:ext uri="{BB962C8B-B14F-4D97-AF65-F5344CB8AC3E}">
        <p14:creationId xmlns:p14="http://schemas.microsoft.com/office/powerpoint/2010/main" val="10042187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9561B6B8-7D57-438E-9CF4-C760A7B83699}" type="datetimeFigureOut">
              <a:rPr lang="en-GB" smtClean="0"/>
              <a:t>23/05/2021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C056268-A760-4253-8C1D-F62D2ABC19E6}" type="slidenum">
              <a:rPr lang="en-GB" smtClean="0"/>
              <a:t>‹#›</a:t>
            </a:fld>
            <a:endParaRPr lang="en-GB"/>
          </a:p>
        </p:txBody>
      </p:sp>
    </p:spTree>
    <p:extLst>
      <p:ext uri="{BB962C8B-B14F-4D97-AF65-F5344CB8AC3E}">
        <p14:creationId xmlns:p14="http://schemas.microsoft.com/office/powerpoint/2010/main" val="3422940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9561B6B8-7D57-438E-9CF4-C760A7B83699}" type="datetimeFigureOut">
              <a:rPr lang="en-GB" smtClean="0"/>
              <a:t>23/05/2021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C056268-A760-4253-8C1D-F62D2ABC19E6}" type="slidenum">
              <a:rPr lang="en-GB" smtClean="0"/>
              <a:t>‹#›</a:t>
            </a:fld>
            <a:endParaRPr lang="en-GB"/>
          </a:p>
        </p:txBody>
      </p:sp>
    </p:spTree>
    <p:extLst>
      <p:ext uri="{BB962C8B-B14F-4D97-AF65-F5344CB8AC3E}">
        <p14:creationId xmlns:p14="http://schemas.microsoft.com/office/powerpoint/2010/main" val="17509648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561B6B8-7D57-438E-9CF4-C760A7B83699}" type="datetimeFigureOut">
              <a:rPr lang="en-GB" smtClean="0"/>
              <a:t>23/05/2021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056268-A760-4253-8C1D-F62D2ABC19E6}" type="slidenum">
              <a:rPr lang="en-GB" smtClean="0"/>
              <a:t>‹#›</a:t>
            </a:fld>
            <a:endParaRPr lang="en-GB"/>
          </a:p>
        </p:txBody>
      </p:sp>
    </p:spTree>
    <p:extLst>
      <p:ext uri="{BB962C8B-B14F-4D97-AF65-F5344CB8AC3E}">
        <p14:creationId xmlns:p14="http://schemas.microsoft.com/office/powerpoint/2010/main" val="20879772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561B6B8-7D57-438E-9CF4-C760A7B83699}" type="datetimeFigureOut">
              <a:rPr lang="en-GB" smtClean="0"/>
              <a:t>23/05/2021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056268-A760-4253-8C1D-F62D2ABC19E6}"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4963186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561B6B8-7D57-438E-9CF4-C760A7B83699}" type="datetimeFigureOut">
              <a:rPr lang="en-GB" smtClean="0"/>
              <a:t>23/05/2021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056268-A760-4253-8C1D-F62D2ABC19E6}" type="slidenum">
              <a:rPr lang="en-GB" smtClean="0"/>
              <a:t>‹#›</a:t>
            </a:fld>
            <a:endParaRPr lang="en-GB"/>
          </a:p>
        </p:txBody>
      </p:sp>
    </p:spTree>
    <p:extLst>
      <p:ext uri="{BB962C8B-B14F-4D97-AF65-F5344CB8AC3E}">
        <p14:creationId xmlns:p14="http://schemas.microsoft.com/office/powerpoint/2010/main" val="54211029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561B6B8-7D57-438E-9CF4-C760A7B83699}" type="datetimeFigureOut">
              <a:rPr lang="en-GB" smtClean="0"/>
              <a:t>23/05/2021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056268-A760-4253-8C1D-F62D2ABC19E6}"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525372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9561B6B8-7D57-438E-9CF4-C760A7B83699}" type="datetimeFigureOut">
              <a:rPr lang="en-GB" smtClean="0"/>
              <a:t>23/05/2021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056268-A760-4253-8C1D-F62D2ABC19E6}" type="slidenum">
              <a:rPr lang="en-GB" smtClean="0"/>
              <a:t>‹#›</a:t>
            </a:fld>
            <a:endParaRPr lang="en-GB"/>
          </a:p>
        </p:txBody>
      </p:sp>
    </p:spTree>
    <p:extLst>
      <p:ext uri="{BB962C8B-B14F-4D97-AF65-F5344CB8AC3E}">
        <p14:creationId xmlns:p14="http://schemas.microsoft.com/office/powerpoint/2010/main" val="84244216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561B6B8-7D57-438E-9CF4-C760A7B83699}" type="datetimeFigureOut">
              <a:rPr lang="en-GB" smtClean="0"/>
              <a:t>23/05/2021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056268-A760-4253-8C1D-F62D2ABC19E6}" type="slidenum">
              <a:rPr lang="en-GB" smtClean="0"/>
              <a:t>‹#›</a:t>
            </a:fld>
            <a:endParaRPr lang="en-GB"/>
          </a:p>
        </p:txBody>
      </p:sp>
    </p:spTree>
    <p:extLst>
      <p:ext uri="{BB962C8B-B14F-4D97-AF65-F5344CB8AC3E}">
        <p14:creationId xmlns:p14="http://schemas.microsoft.com/office/powerpoint/2010/main" val="278279959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561B6B8-7D57-438E-9CF4-C760A7B83699}" type="datetimeFigureOut">
              <a:rPr lang="en-GB" smtClean="0"/>
              <a:t>23/05/2021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C056268-A760-4253-8C1D-F62D2ABC19E6}" type="slidenum">
              <a:rPr lang="en-GB" smtClean="0"/>
              <a:t>‹#›</a:t>
            </a:fld>
            <a:endParaRPr lang="en-GB"/>
          </a:p>
        </p:txBody>
      </p:sp>
    </p:spTree>
    <p:extLst>
      <p:ext uri="{BB962C8B-B14F-4D97-AF65-F5344CB8AC3E}">
        <p14:creationId xmlns:p14="http://schemas.microsoft.com/office/powerpoint/2010/main" val="6588694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561B6B8-7D57-438E-9CF4-C760A7B83699}" type="datetimeFigureOut">
              <a:rPr lang="en-GB" smtClean="0"/>
              <a:t>23/05/2021</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0C056268-A760-4253-8C1D-F62D2ABC19E6}" type="slidenum">
              <a:rPr lang="en-GB" smtClean="0"/>
              <a:t>‹#›</a:t>
            </a:fld>
            <a:endParaRPr lang="en-GB"/>
          </a:p>
        </p:txBody>
      </p:sp>
    </p:spTree>
    <p:extLst>
      <p:ext uri="{BB962C8B-B14F-4D97-AF65-F5344CB8AC3E}">
        <p14:creationId xmlns:p14="http://schemas.microsoft.com/office/powerpoint/2010/main" val="4126168289"/>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7566" y="2899953"/>
            <a:ext cx="9966335" cy="1646302"/>
          </a:xfrm>
        </p:spPr>
        <p:txBody>
          <a:bodyPr/>
          <a:lstStyle/>
          <a:p>
            <a:r>
              <a:rPr lang="en-GB" u="sng" dirty="0" smtClean="0">
                <a:latin typeface="HfW cursive" panose="00000500000000000000" pitchFamily="2" charset="0"/>
              </a:rPr>
              <a:t>Monday </a:t>
            </a:r>
            <a:r>
              <a:rPr lang="en-GB" u="sng" dirty="0" smtClean="0">
                <a:latin typeface="HfW cursive" panose="00000500000000000000" pitchFamily="2" charset="0"/>
              </a:rPr>
              <a:t>24</a:t>
            </a:r>
            <a:r>
              <a:rPr lang="en-GB" u="sng" baseline="30000" dirty="0" smtClean="0">
                <a:latin typeface="HfW cursive" panose="00000500000000000000" pitchFamily="2" charset="0"/>
              </a:rPr>
              <a:t>th</a:t>
            </a:r>
            <a:r>
              <a:rPr lang="en-GB" u="sng" dirty="0" smtClean="0">
                <a:latin typeface="HfW cursive" panose="00000500000000000000" pitchFamily="2" charset="0"/>
              </a:rPr>
              <a:t> </a:t>
            </a:r>
            <a:r>
              <a:rPr lang="en-GB" u="sng" dirty="0" smtClean="0">
                <a:latin typeface="HfW cursive" panose="00000500000000000000" pitchFamily="2" charset="0"/>
              </a:rPr>
              <a:t>May 2021</a:t>
            </a:r>
            <a:br>
              <a:rPr lang="en-GB" u="sng" dirty="0" smtClean="0">
                <a:latin typeface="HfW cursive" panose="00000500000000000000" pitchFamily="2" charset="0"/>
              </a:rPr>
            </a:br>
            <a:r>
              <a:rPr lang="en-GB" u="sng" dirty="0">
                <a:latin typeface="HfW cursive" panose="00000500000000000000" pitchFamily="2" charset="0"/>
              </a:rPr>
              <a:t>L.O: </a:t>
            </a:r>
            <a:r>
              <a:rPr lang="en-GB" u="sng" dirty="0" smtClean="0">
                <a:latin typeface="HfW cursive" panose="00000500000000000000" pitchFamily="2" charset="0"/>
              </a:rPr>
              <a:t>To write with purpose</a:t>
            </a:r>
            <a:br>
              <a:rPr lang="en-GB" u="sng" dirty="0" smtClean="0">
                <a:latin typeface="HfW cursive" panose="00000500000000000000" pitchFamily="2" charset="0"/>
              </a:rPr>
            </a:br>
            <a:r>
              <a:rPr lang="en-GB" u="sng" dirty="0" smtClean="0">
                <a:latin typeface="HfW cursive" panose="00000500000000000000" pitchFamily="2" charset="0"/>
              </a:rPr>
              <a:t>C: Persuasive </a:t>
            </a:r>
            <a:r>
              <a:rPr lang="en-GB" u="sng" dirty="0">
                <a:latin typeface="HfW cursive" panose="00000500000000000000" pitchFamily="2" charset="0"/>
              </a:rPr>
              <a:t>L</a:t>
            </a:r>
            <a:r>
              <a:rPr lang="en-GB" u="sng" dirty="0" smtClean="0">
                <a:latin typeface="HfW cursive" panose="00000500000000000000" pitchFamily="2" charset="0"/>
              </a:rPr>
              <a:t>etter</a:t>
            </a:r>
            <a:endParaRPr lang="en-GB" u="sng" dirty="0">
              <a:latin typeface="HfW cursive" panose="00000500000000000000" pitchFamily="2" charset="0"/>
            </a:endParaRPr>
          </a:p>
        </p:txBody>
      </p:sp>
      <p:pic>
        <p:nvPicPr>
          <p:cNvPr id="1034" name="Picture 10" descr="World Earth Day"/>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568" b="90000" l="3000" r="98667"/>
                    </a14:imgEffect>
                  </a14:imgLayer>
                </a14:imgProps>
              </a:ext>
              <a:ext uri="{28A0092B-C50C-407E-A947-70E740481C1C}">
                <a14:useLocalDpi xmlns:a14="http://schemas.microsoft.com/office/drawing/2010/main" val="0"/>
              </a:ext>
            </a:extLst>
          </a:blip>
          <a:srcRect/>
          <a:stretch>
            <a:fillRect/>
          </a:stretch>
        </p:blipFill>
        <p:spPr bwMode="auto">
          <a:xfrm>
            <a:off x="227151" y="4152595"/>
            <a:ext cx="2766891" cy="27054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248447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23454" y="1565564"/>
            <a:ext cx="8869069" cy="2163273"/>
          </a:xfrm>
        </p:spPr>
        <p:txBody>
          <a:bodyPr/>
          <a:lstStyle/>
          <a:p>
            <a:r>
              <a:rPr lang="en-GB" dirty="0" smtClean="0">
                <a:latin typeface="HfW cursive" panose="00000500000000000000" pitchFamily="2" charset="0"/>
              </a:rPr>
              <a:t>Today we are going to start writing our letters!</a:t>
            </a:r>
            <a:endParaRPr lang="en-GB" dirty="0">
              <a:latin typeface="HfW cursive" panose="00000500000000000000" pitchFamily="2" charset="0"/>
            </a:endParaRPr>
          </a:p>
        </p:txBody>
      </p:sp>
      <p:pic>
        <p:nvPicPr>
          <p:cNvPr id="1034" name="Picture 10" descr="World Earth Day"/>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568" b="90000" l="3000" r="98667"/>
                    </a14:imgEffect>
                  </a14:imgLayer>
                </a14:imgProps>
              </a:ext>
              <a:ext uri="{28A0092B-C50C-407E-A947-70E740481C1C}">
                <a14:useLocalDpi xmlns:a14="http://schemas.microsoft.com/office/drawing/2010/main" val="0"/>
              </a:ext>
            </a:extLst>
          </a:blip>
          <a:srcRect/>
          <a:stretch>
            <a:fillRect/>
          </a:stretch>
        </p:blipFill>
        <p:spPr bwMode="auto">
          <a:xfrm>
            <a:off x="360218" y="4767239"/>
            <a:ext cx="2058419" cy="20126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470002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28254" y="2175165"/>
            <a:ext cx="8869069" cy="2163273"/>
          </a:xfrm>
        </p:spPr>
        <p:txBody>
          <a:bodyPr/>
          <a:lstStyle/>
          <a:p>
            <a:pPr algn="l"/>
            <a:r>
              <a:rPr lang="en-US" dirty="0" smtClean="0">
                <a:latin typeface="HfW cursive" panose="00000500000000000000" pitchFamily="2" charset="0"/>
              </a:rPr>
              <a:t>Let’s start by laying out the start of our letters. </a:t>
            </a:r>
            <a:r>
              <a:rPr lang="en-GB" dirty="0">
                <a:latin typeface="HfW cursive" panose="00000500000000000000" pitchFamily="2" charset="0"/>
              </a:rPr>
              <a:t/>
            </a:r>
            <a:br>
              <a:rPr lang="en-GB" dirty="0">
                <a:latin typeface="HfW cursive" panose="00000500000000000000" pitchFamily="2" charset="0"/>
              </a:rPr>
            </a:br>
            <a:r>
              <a:rPr lang="en-US" dirty="0"/>
              <a:t> </a:t>
            </a:r>
            <a:r>
              <a:rPr lang="en-GB" dirty="0"/>
              <a:t/>
            </a:r>
            <a:br>
              <a:rPr lang="en-GB" dirty="0"/>
            </a:br>
            <a:r>
              <a:rPr lang="en-US" dirty="0" smtClean="0"/>
              <a:t> </a:t>
            </a:r>
            <a:endParaRPr lang="en-GB" dirty="0"/>
          </a:p>
        </p:txBody>
      </p:sp>
      <p:pic>
        <p:nvPicPr>
          <p:cNvPr id="1034" name="Picture 10" descr="World Earth Day"/>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568" b="90000" l="3000" r="98667"/>
                    </a14:imgEffect>
                  </a14:imgLayer>
                </a14:imgProps>
              </a:ext>
              <a:ext uri="{28A0092B-C50C-407E-A947-70E740481C1C}">
                <a14:useLocalDpi xmlns:a14="http://schemas.microsoft.com/office/drawing/2010/main" val="0"/>
              </a:ext>
            </a:extLst>
          </a:blip>
          <a:srcRect/>
          <a:stretch>
            <a:fillRect/>
          </a:stretch>
        </p:blipFill>
        <p:spPr bwMode="auto">
          <a:xfrm>
            <a:off x="9393382" y="4845323"/>
            <a:ext cx="2058419" cy="20126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145346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 name="Picture 10" descr="World Earth Day"/>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568" b="90000" l="3000" r="98667"/>
                    </a14:imgEffect>
                  </a14:imgLayer>
                </a14:imgProps>
              </a:ext>
              <a:ext uri="{28A0092B-C50C-407E-A947-70E740481C1C}">
                <a14:useLocalDpi xmlns:a14="http://schemas.microsoft.com/office/drawing/2010/main" val="0"/>
              </a:ext>
            </a:extLst>
          </a:blip>
          <a:srcRect/>
          <a:stretch>
            <a:fillRect/>
          </a:stretch>
        </p:blipFill>
        <p:spPr bwMode="auto">
          <a:xfrm>
            <a:off x="9393382" y="4845323"/>
            <a:ext cx="2058419" cy="2012677"/>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rotWithShape="1">
          <a:blip r:embed="rId4"/>
          <a:srcRect b="70736"/>
          <a:stretch/>
        </p:blipFill>
        <p:spPr>
          <a:xfrm>
            <a:off x="372680" y="146521"/>
            <a:ext cx="11079121" cy="1432897"/>
          </a:xfrm>
          <a:prstGeom prst="rect">
            <a:avLst/>
          </a:prstGeom>
        </p:spPr>
      </p:pic>
    </p:spTree>
    <p:extLst>
      <p:ext uri="{BB962C8B-B14F-4D97-AF65-F5344CB8AC3E}">
        <p14:creationId xmlns:p14="http://schemas.microsoft.com/office/powerpoint/2010/main" val="305260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 name="Picture 10" descr="World Earth Day"/>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568" b="90000" l="3000" r="98667"/>
                    </a14:imgEffect>
                  </a14:imgLayer>
                </a14:imgProps>
              </a:ext>
              <a:ext uri="{28A0092B-C50C-407E-A947-70E740481C1C}">
                <a14:useLocalDpi xmlns:a14="http://schemas.microsoft.com/office/drawing/2010/main" val="0"/>
              </a:ext>
            </a:extLst>
          </a:blip>
          <a:srcRect/>
          <a:stretch>
            <a:fillRect/>
          </a:stretch>
        </p:blipFill>
        <p:spPr bwMode="auto">
          <a:xfrm>
            <a:off x="9393382" y="4845323"/>
            <a:ext cx="2058419" cy="2012677"/>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rotWithShape="1">
          <a:blip r:embed="rId4"/>
          <a:srcRect b="26314"/>
          <a:stretch/>
        </p:blipFill>
        <p:spPr>
          <a:xfrm>
            <a:off x="372680" y="146521"/>
            <a:ext cx="11079121" cy="3608061"/>
          </a:xfrm>
          <a:prstGeom prst="rect">
            <a:avLst/>
          </a:prstGeom>
        </p:spPr>
      </p:pic>
    </p:spTree>
    <p:extLst>
      <p:ext uri="{BB962C8B-B14F-4D97-AF65-F5344CB8AC3E}">
        <p14:creationId xmlns:p14="http://schemas.microsoft.com/office/powerpoint/2010/main" val="21676092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 name="Picture 10" descr="World Earth Day"/>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568" b="90000" l="3000" r="98667"/>
                    </a14:imgEffect>
                  </a14:imgLayer>
                </a14:imgProps>
              </a:ext>
              <a:ext uri="{28A0092B-C50C-407E-A947-70E740481C1C}">
                <a14:useLocalDpi xmlns:a14="http://schemas.microsoft.com/office/drawing/2010/main" val="0"/>
              </a:ext>
            </a:extLst>
          </a:blip>
          <a:srcRect/>
          <a:stretch>
            <a:fillRect/>
          </a:stretch>
        </p:blipFill>
        <p:spPr bwMode="auto">
          <a:xfrm>
            <a:off x="9393382" y="4845323"/>
            <a:ext cx="2058419" cy="2012677"/>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p:cNvPicPr>
            <a:picLocks noChangeAspect="1"/>
          </p:cNvPicPr>
          <p:nvPr/>
        </p:nvPicPr>
        <p:blipFill>
          <a:blip r:embed="rId4"/>
          <a:stretch>
            <a:fillRect/>
          </a:stretch>
        </p:blipFill>
        <p:spPr>
          <a:xfrm>
            <a:off x="372680" y="146521"/>
            <a:ext cx="11079121" cy="4896533"/>
          </a:xfrm>
          <a:prstGeom prst="rect">
            <a:avLst/>
          </a:prstGeom>
        </p:spPr>
      </p:pic>
    </p:spTree>
    <p:extLst>
      <p:ext uri="{BB962C8B-B14F-4D97-AF65-F5344CB8AC3E}">
        <p14:creationId xmlns:p14="http://schemas.microsoft.com/office/powerpoint/2010/main" val="160275700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15259" y="5264727"/>
            <a:ext cx="8869069" cy="2163273"/>
          </a:xfrm>
        </p:spPr>
        <p:txBody>
          <a:bodyPr/>
          <a:lstStyle/>
          <a:p>
            <a:pPr algn="l"/>
            <a:r>
              <a:rPr lang="en-US" dirty="0">
                <a:latin typeface="HfW cursive" panose="00000500000000000000" pitchFamily="2" charset="0"/>
              </a:rPr>
              <a:t> </a:t>
            </a:r>
            <a:r>
              <a:rPr lang="en-GB" sz="4000" dirty="0">
                <a:latin typeface="HfW cursive" panose="00000500000000000000" pitchFamily="2" charset="0"/>
              </a:rPr>
              <a:t/>
            </a:r>
            <a:br>
              <a:rPr lang="en-GB" sz="4000" dirty="0">
                <a:latin typeface="HfW cursive" panose="00000500000000000000" pitchFamily="2" charset="0"/>
              </a:rPr>
            </a:br>
            <a:r>
              <a:rPr lang="en-GB" sz="4000" dirty="0" smtClean="0">
                <a:latin typeface="HfW cursive" panose="00000500000000000000" pitchFamily="2" charset="0"/>
              </a:rPr>
              <a:t>Now </a:t>
            </a:r>
            <a:r>
              <a:rPr lang="en-GB" sz="4000" dirty="0" smtClean="0">
                <a:latin typeface="HfW cursive" panose="00000500000000000000" pitchFamily="2" charset="0"/>
              </a:rPr>
              <a:t>we are going to write our introductions!</a:t>
            </a:r>
            <a:br>
              <a:rPr lang="en-GB" sz="4000" dirty="0" smtClean="0">
                <a:latin typeface="HfW cursive" panose="00000500000000000000" pitchFamily="2" charset="0"/>
              </a:rPr>
            </a:br>
            <a:r>
              <a:rPr lang="en-GB" sz="4000" dirty="0">
                <a:latin typeface="HfW cursive" panose="00000500000000000000" pitchFamily="2" charset="0"/>
              </a:rPr>
              <a:t/>
            </a:r>
            <a:br>
              <a:rPr lang="en-GB" sz="4000" dirty="0">
                <a:latin typeface="HfW cursive" panose="00000500000000000000" pitchFamily="2" charset="0"/>
              </a:rPr>
            </a:br>
            <a:r>
              <a:rPr lang="en-GB" sz="4000" dirty="0" smtClean="0">
                <a:latin typeface="HfW cursive" panose="00000500000000000000" pitchFamily="2" charset="0"/>
              </a:rPr>
              <a:t>Our introduction introduces what we are going to be talking about, without giving away too much information. </a:t>
            </a:r>
            <a:r>
              <a:rPr lang="en-GB" sz="4000" dirty="0"/>
              <a:t/>
            </a:r>
            <a:br>
              <a:rPr lang="en-GB" sz="4000" dirty="0"/>
            </a:br>
            <a:r>
              <a:rPr lang="en-US" dirty="0"/>
              <a:t> </a:t>
            </a:r>
            <a:r>
              <a:rPr lang="en-US" dirty="0" smtClean="0">
                <a:latin typeface="HfW cursive" panose="00000500000000000000" pitchFamily="2" charset="0"/>
              </a:rPr>
              <a:t/>
            </a:r>
            <a:br>
              <a:rPr lang="en-US" dirty="0" smtClean="0">
                <a:latin typeface="HfW cursive" panose="00000500000000000000" pitchFamily="2" charset="0"/>
              </a:rPr>
            </a:br>
            <a:r>
              <a:rPr lang="en-US" dirty="0" smtClean="0">
                <a:latin typeface="HfW cursive" panose="00000500000000000000" pitchFamily="2" charset="0"/>
              </a:rPr>
              <a:t>Let’s look at a model. </a:t>
            </a:r>
            <a:r>
              <a:rPr lang="en-GB" dirty="0"/>
              <a:t/>
            </a:r>
            <a:br>
              <a:rPr lang="en-GB" dirty="0"/>
            </a:br>
            <a:r>
              <a:rPr lang="en-US" dirty="0" smtClean="0"/>
              <a:t> </a:t>
            </a:r>
            <a:endParaRPr lang="en-GB" dirty="0"/>
          </a:p>
        </p:txBody>
      </p:sp>
      <p:pic>
        <p:nvPicPr>
          <p:cNvPr id="1034" name="Picture 10" descr="World Earth Day"/>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568" b="90000" l="3000" r="98667"/>
                    </a14:imgEffect>
                  </a14:imgLayer>
                </a14:imgProps>
              </a:ext>
              <a:ext uri="{28A0092B-C50C-407E-A947-70E740481C1C}">
                <a14:useLocalDpi xmlns:a14="http://schemas.microsoft.com/office/drawing/2010/main" val="0"/>
              </a:ext>
            </a:extLst>
          </a:blip>
          <a:srcRect/>
          <a:stretch>
            <a:fillRect/>
          </a:stretch>
        </p:blipFill>
        <p:spPr bwMode="auto">
          <a:xfrm>
            <a:off x="9393382" y="4845323"/>
            <a:ext cx="2058419" cy="20126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60593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67659" y="3048000"/>
            <a:ext cx="8869069" cy="2163273"/>
          </a:xfrm>
        </p:spPr>
        <p:txBody>
          <a:bodyPr/>
          <a:lstStyle/>
          <a:p>
            <a:pPr algn="l"/>
            <a:r>
              <a:rPr lang="en-US" dirty="0">
                <a:latin typeface="HfW cursive" panose="00000500000000000000" pitchFamily="2" charset="0"/>
              </a:rPr>
              <a:t> </a:t>
            </a:r>
            <a:r>
              <a:rPr lang="en-GB" sz="4000" dirty="0">
                <a:latin typeface="HfW cursive" panose="00000500000000000000" pitchFamily="2" charset="0"/>
              </a:rPr>
              <a:t/>
            </a:r>
            <a:br>
              <a:rPr lang="en-GB" sz="4000" dirty="0">
                <a:latin typeface="HfW cursive" panose="00000500000000000000" pitchFamily="2" charset="0"/>
              </a:rPr>
            </a:br>
            <a:r>
              <a:rPr lang="en-GB" sz="4000" dirty="0" smtClean="0">
                <a:latin typeface="HfW cursive" panose="00000500000000000000" pitchFamily="2" charset="0"/>
              </a:rPr>
              <a:t>Our introduction should introduce who we are and why we are writing</a:t>
            </a:r>
            <a:r>
              <a:rPr lang="en-US" dirty="0" smtClean="0">
                <a:latin typeface="HfW cursive" panose="00000500000000000000" pitchFamily="2" charset="0"/>
              </a:rPr>
              <a:t>. </a:t>
            </a:r>
            <a:r>
              <a:rPr lang="en-GB" dirty="0"/>
              <a:t/>
            </a:r>
            <a:br>
              <a:rPr lang="en-GB" dirty="0"/>
            </a:br>
            <a:r>
              <a:rPr lang="en-US" dirty="0" smtClean="0"/>
              <a:t> </a:t>
            </a:r>
            <a:endParaRPr lang="en-GB" dirty="0"/>
          </a:p>
        </p:txBody>
      </p:sp>
      <p:pic>
        <p:nvPicPr>
          <p:cNvPr id="1034" name="Picture 10" descr="World Earth Day"/>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568" b="90000" l="3000" r="98667"/>
                    </a14:imgEffect>
                  </a14:imgLayer>
                </a14:imgProps>
              </a:ext>
              <a:ext uri="{28A0092B-C50C-407E-A947-70E740481C1C}">
                <a14:useLocalDpi xmlns:a14="http://schemas.microsoft.com/office/drawing/2010/main" val="0"/>
              </a:ext>
            </a:extLst>
          </a:blip>
          <a:srcRect/>
          <a:stretch>
            <a:fillRect/>
          </a:stretch>
        </p:blipFill>
        <p:spPr bwMode="auto">
          <a:xfrm>
            <a:off x="9393382" y="4845323"/>
            <a:ext cx="2058419" cy="20126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218112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98386" y="5458692"/>
            <a:ext cx="8869069" cy="2163273"/>
          </a:xfrm>
        </p:spPr>
        <p:txBody>
          <a:bodyPr/>
          <a:lstStyle/>
          <a:p>
            <a:pPr algn="l"/>
            <a:r>
              <a:rPr lang="en-GB" sz="3200" dirty="0" smtClean="0">
                <a:latin typeface="HfW cursive" panose="00000500000000000000" pitchFamily="2" charset="0"/>
              </a:rPr>
              <a:t>I am writing on behalf of all of the children in Year 3 at </a:t>
            </a:r>
            <a:r>
              <a:rPr lang="en-GB" sz="3200" dirty="0" err="1" smtClean="0">
                <a:latin typeface="HfW cursive" panose="00000500000000000000" pitchFamily="2" charset="0"/>
              </a:rPr>
              <a:t>Binfield</a:t>
            </a:r>
            <a:r>
              <a:rPr lang="en-GB" sz="3200" dirty="0" smtClean="0">
                <a:latin typeface="HfW cursive" panose="00000500000000000000" pitchFamily="2" charset="0"/>
              </a:rPr>
              <a:t> C of E Primary School, to </a:t>
            </a:r>
            <a:r>
              <a:rPr lang="en-GB" sz="3200" dirty="0" smtClean="0">
                <a:latin typeface="HfW cursive" panose="00000500000000000000" pitchFamily="2" charset="0"/>
              </a:rPr>
              <a:t>persuade McDonalds to reflect on and rethink their “Happy Meal” packaging. Over 3.2 million “Happy Meals” are sold worldwide each day. However, we strongly believe it is unfair to call them “</a:t>
            </a:r>
            <a:r>
              <a:rPr lang="en-GB" sz="3200" i="1" dirty="0" smtClean="0">
                <a:latin typeface="HfW cursive" panose="00000500000000000000" pitchFamily="2" charset="0"/>
              </a:rPr>
              <a:t>Happy</a:t>
            </a:r>
            <a:r>
              <a:rPr lang="en-GB" sz="3200" dirty="0" smtClean="0">
                <a:latin typeface="HfW cursive" panose="00000500000000000000" pitchFamily="2" charset="0"/>
              </a:rPr>
              <a:t> Meals” with the current waste they produce. This letter will highlight the problems and offer some invaluable solutions, which will improve your products and boost your brand’s reputation. </a:t>
            </a:r>
            <a:r>
              <a:rPr lang="en-GB" sz="6000" dirty="0"/>
              <a:t/>
            </a:r>
            <a:br>
              <a:rPr lang="en-GB" sz="6000" dirty="0"/>
            </a:br>
            <a:r>
              <a:rPr lang="en-US" sz="6000" dirty="0" smtClean="0"/>
              <a:t> </a:t>
            </a:r>
            <a:endParaRPr lang="en-GB" sz="6000" dirty="0"/>
          </a:p>
        </p:txBody>
      </p:sp>
      <p:pic>
        <p:nvPicPr>
          <p:cNvPr id="1034" name="Picture 10" descr="World Earth Day"/>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568" b="90000" l="3000" r="98667"/>
                    </a14:imgEffect>
                  </a14:imgLayer>
                </a14:imgProps>
              </a:ext>
              <a:ext uri="{28A0092B-C50C-407E-A947-70E740481C1C}">
                <a14:useLocalDpi xmlns:a14="http://schemas.microsoft.com/office/drawing/2010/main" val="0"/>
              </a:ext>
            </a:extLst>
          </a:blip>
          <a:srcRect/>
          <a:stretch>
            <a:fillRect/>
          </a:stretch>
        </p:blipFill>
        <p:spPr bwMode="auto">
          <a:xfrm>
            <a:off x="9393382" y="4845323"/>
            <a:ext cx="2058419" cy="20126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679369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86313" y="2682050"/>
            <a:ext cx="8869069" cy="2163273"/>
          </a:xfrm>
        </p:spPr>
        <p:txBody>
          <a:bodyPr/>
          <a:lstStyle/>
          <a:p>
            <a:pPr algn="l"/>
            <a:r>
              <a:rPr lang="en-GB" sz="4400" dirty="0" smtClean="0">
                <a:latin typeface="HfW cursive" panose="00000500000000000000" pitchFamily="2" charset="0"/>
              </a:rPr>
              <a:t>Let’s magpie some phrases from the model!</a:t>
            </a:r>
            <a:r>
              <a:rPr lang="en-GB" sz="6000" dirty="0"/>
              <a:t/>
            </a:r>
            <a:br>
              <a:rPr lang="en-GB" sz="6000" dirty="0"/>
            </a:br>
            <a:r>
              <a:rPr lang="en-US" sz="6000" dirty="0" smtClean="0"/>
              <a:t> </a:t>
            </a:r>
            <a:endParaRPr lang="en-GB" sz="6000" dirty="0"/>
          </a:p>
        </p:txBody>
      </p:sp>
      <p:pic>
        <p:nvPicPr>
          <p:cNvPr id="1034" name="Picture 10" descr="World Earth Day"/>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568" b="90000" l="3000" r="98667"/>
                    </a14:imgEffect>
                  </a14:imgLayer>
                </a14:imgProps>
              </a:ext>
              <a:ext uri="{28A0092B-C50C-407E-A947-70E740481C1C}">
                <a14:useLocalDpi xmlns:a14="http://schemas.microsoft.com/office/drawing/2010/main" val="0"/>
              </a:ext>
            </a:extLst>
          </a:blip>
          <a:srcRect/>
          <a:stretch>
            <a:fillRect/>
          </a:stretch>
        </p:blipFill>
        <p:spPr bwMode="auto">
          <a:xfrm>
            <a:off x="9393382" y="4845323"/>
            <a:ext cx="2058419" cy="20126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224558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898386" y="5458692"/>
            <a:ext cx="8869069" cy="2163273"/>
          </a:xfrm>
        </p:spPr>
        <p:txBody>
          <a:bodyPr/>
          <a:lstStyle/>
          <a:p>
            <a:pPr algn="l"/>
            <a:r>
              <a:rPr lang="en-GB" sz="3200" dirty="0" smtClean="0">
                <a:latin typeface="HfW cursive" panose="00000500000000000000" pitchFamily="2" charset="0"/>
              </a:rPr>
              <a:t>I am writing on behalf of all of the children in Year 3 at </a:t>
            </a:r>
            <a:r>
              <a:rPr lang="en-GB" sz="3200" dirty="0" err="1" smtClean="0">
                <a:latin typeface="HfW cursive" panose="00000500000000000000" pitchFamily="2" charset="0"/>
              </a:rPr>
              <a:t>Binfield</a:t>
            </a:r>
            <a:r>
              <a:rPr lang="en-GB" sz="3200" dirty="0" smtClean="0">
                <a:latin typeface="HfW cursive" panose="00000500000000000000" pitchFamily="2" charset="0"/>
              </a:rPr>
              <a:t> C of E Primary School, to </a:t>
            </a:r>
            <a:r>
              <a:rPr lang="en-GB" sz="3200" dirty="0" smtClean="0">
                <a:latin typeface="HfW cursive" panose="00000500000000000000" pitchFamily="2" charset="0"/>
              </a:rPr>
              <a:t>persuade McDonalds to reflect on and rethink their “Happy Meal” packaging. Over 3.2 million “Happy Meals” are sold worldwide each day. However, we strongly believe it is unfair to call them “</a:t>
            </a:r>
            <a:r>
              <a:rPr lang="en-GB" sz="3200" i="1" dirty="0" smtClean="0">
                <a:latin typeface="HfW cursive" panose="00000500000000000000" pitchFamily="2" charset="0"/>
              </a:rPr>
              <a:t>Happy</a:t>
            </a:r>
            <a:r>
              <a:rPr lang="en-GB" sz="3200" dirty="0" smtClean="0">
                <a:latin typeface="HfW cursive" panose="00000500000000000000" pitchFamily="2" charset="0"/>
              </a:rPr>
              <a:t> Meals” with the current waste they produce. This letter will highlight the problems and offer some invaluable solutions, which will improve your products and boost your brand’s reputation. </a:t>
            </a:r>
            <a:r>
              <a:rPr lang="en-GB" sz="6000" dirty="0"/>
              <a:t/>
            </a:r>
            <a:br>
              <a:rPr lang="en-GB" sz="6000" dirty="0"/>
            </a:br>
            <a:r>
              <a:rPr lang="en-US" sz="6000" dirty="0" smtClean="0"/>
              <a:t> </a:t>
            </a:r>
            <a:endParaRPr lang="en-GB" sz="6000" dirty="0"/>
          </a:p>
        </p:txBody>
      </p:sp>
      <p:pic>
        <p:nvPicPr>
          <p:cNvPr id="1034" name="Picture 10" descr="World Earth Day"/>
          <p:cNvPicPr>
            <a:picLocks noChangeAspect="1" noChangeArrowheads="1"/>
          </p:cNvPicPr>
          <p:nvPr/>
        </p:nvPicPr>
        <p:blipFill>
          <a:blip r:embed="rId2" cstate="print">
            <a:extLst>
              <a:ext uri="{BEBA8EAE-BF5A-486C-A8C5-ECC9F3942E4B}">
                <a14:imgProps xmlns:a14="http://schemas.microsoft.com/office/drawing/2010/main">
                  <a14:imgLayer r:embed="rId3">
                    <a14:imgEffect>
                      <a14:backgroundRemoval t="568" b="90000" l="3000" r="98667"/>
                    </a14:imgEffect>
                  </a14:imgLayer>
                </a14:imgProps>
              </a:ext>
              <a:ext uri="{28A0092B-C50C-407E-A947-70E740481C1C}">
                <a14:useLocalDpi xmlns:a14="http://schemas.microsoft.com/office/drawing/2010/main" val="0"/>
              </a:ext>
            </a:extLst>
          </a:blip>
          <a:srcRect/>
          <a:stretch>
            <a:fillRect/>
          </a:stretch>
        </p:blipFill>
        <p:spPr bwMode="auto">
          <a:xfrm>
            <a:off x="9393382" y="4845323"/>
            <a:ext cx="2058419" cy="20126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8585545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docProps/app.xml><?xml version="1.0" encoding="utf-8"?>
<Properties xmlns="http://schemas.openxmlformats.org/officeDocument/2006/extended-properties" xmlns:vt="http://schemas.openxmlformats.org/officeDocument/2006/docPropsVTypes">
  <Template>Facet</Template>
  <TotalTime>208</TotalTime>
  <Words>221</Words>
  <Application>Microsoft Office PowerPoint</Application>
  <PresentationFormat>Widescreen</PresentationFormat>
  <Paragraphs>8</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Arial</vt:lpstr>
      <vt:lpstr>HfW cursive</vt:lpstr>
      <vt:lpstr>Trebuchet MS</vt:lpstr>
      <vt:lpstr>Wingdings 3</vt:lpstr>
      <vt:lpstr>Facet</vt:lpstr>
      <vt:lpstr>Monday 24th May 2021 L.O: To write with purpose C: Persuasive Letter</vt:lpstr>
      <vt:lpstr>Today we are going to start writing our letters!</vt:lpstr>
      <vt:lpstr>Let’s start by laying out the start of our letters.     </vt:lpstr>
      <vt:lpstr>PowerPoint Presentation</vt:lpstr>
      <vt:lpstr>PowerPoint Presentation</vt:lpstr>
      <vt:lpstr>PowerPoint Presentation</vt:lpstr>
      <vt:lpstr>  Now we are going to write our introductions!  Our introduction introduces what we are going to be talking about, without giving away too much information.    Let’s look at a model.   </vt:lpstr>
      <vt:lpstr>  Our introduction should introduce who we are and why we are writing.   </vt:lpstr>
      <vt:lpstr>I am writing on behalf of all of the children in Year 3 at Binfield C of E Primary School, to persuade McDonalds to reflect on and rethink their “Happy Meal” packaging. Over 3.2 million “Happy Meals” are sold worldwide each day. However, we strongly believe it is unfair to call them “Happy Meals” with the current waste they produce. This letter will highlight the problems and offer some invaluable solutions, which will improve your products and boost your brand’s reputation.   </vt:lpstr>
      <vt:lpstr>Let’s magpie some phrases from the model!  </vt:lpstr>
      <vt:lpstr>I am writing on behalf of all of the children in Year 3 at Binfield C of E Primary School, to persuade McDonalds to reflect on and rethink their “Happy Meal” packaging. Over 3.2 million “Happy Meals” are sold worldwide each day. However, we strongly believe it is unfair to call them “Happy Meals” with the current waste they produce. This letter will highlight the problems and offer some invaluable solutions, which will improve your products and boost your brand’s reputation.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17th May 2021 L.O: To write with purpose C: Persuasive Letter</dc:title>
  <dc:creator>Alice Watton</dc:creator>
  <cp:lastModifiedBy>Alice Watton</cp:lastModifiedBy>
  <cp:revision>3</cp:revision>
  <dcterms:created xsi:type="dcterms:W3CDTF">2021-05-16T09:31:52Z</dcterms:created>
  <dcterms:modified xsi:type="dcterms:W3CDTF">2021-05-23T12:36:10Z</dcterms:modified>
</cp:coreProperties>
</file>