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4"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86" r:id="rId23"/>
    <p:sldId id="28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1E398D-BD47-E60D-4143-D632715502D0}" v="206" dt="2021-05-05T11:10:19.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820" y="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Watton" userId="S::alice.watton@binfieldschool.com::6069b4f6-8cea-49bf-a38a-e31e2340431d" providerId="AD" clId="Web-{6A1E398D-BD47-E60D-4143-D632715502D0}"/>
    <pc:docChg chg="addSld modSld">
      <pc:chgData name="Alice Watton" userId="S::alice.watton@binfieldschool.com::6069b4f6-8cea-49bf-a38a-e31e2340431d" providerId="AD" clId="Web-{6A1E398D-BD47-E60D-4143-D632715502D0}" dt="2021-05-05T11:10:19.046" v="108" actId="20577"/>
      <pc:docMkLst>
        <pc:docMk/>
      </pc:docMkLst>
      <pc:sldChg chg="modSp add replId">
        <pc:chgData name="Alice Watton" userId="S::alice.watton@binfieldschool.com::6069b4f6-8cea-49bf-a38a-e31e2340431d" providerId="AD" clId="Web-{6A1E398D-BD47-E60D-4143-D632715502D0}" dt="2021-05-05T11:10:19.046" v="108" actId="20577"/>
        <pc:sldMkLst>
          <pc:docMk/>
          <pc:sldMk cId="1882271601" sldId="287"/>
        </pc:sldMkLst>
        <pc:spChg chg="mod">
          <ac:chgData name="Alice Watton" userId="S::alice.watton@binfieldschool.com::6069b4f6-8cea-49bf-a38a-e31e2340431d" providerId="AD" clId="Web-{6A1E398D-BD47-E60D-4143-D632715502D0}" dt="2021-05-05T11:10:19.046" v="108" actId="20577"/>
          <ac:spMkLst>
            <pc:docMk/>
            <pc:sldMk cId="1882271601" sldId="287"/>
            <ac:spMk id="3" creationId="{3E257A68-A656-4C42-86F4-9EDBCFAF746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4050493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2840354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3484009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54B11E-E236-4435-9A1E-89413DDC989E}"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1821751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54B11E-E236-4435-9A1E-89413DDC989E}" type="datetimeFigureOut">
              <a:rPr lang="en-GB" smtClean="0"/>
              <a:t>05/05/2021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2618619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54B11E-E236-4435-9A1E-89413DDC989E}" type="datetimeFigureOut">
              <a:rPr lang="en-GB" smtClean="0"/>
              <a:t>05/05/2021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1273860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54B11E-E236-4435-9A1E-89413DDC989E}" type="datetimeFigureOut">
              <a:rPr lang="en-GB" smtClean="0"/>
              <a:t>05/05/2021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871239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54B11E-E236-4435-9A1E-89413DDC989E}"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2500722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54B11E-E236-4435-9A1E-89413DDC989E}" type="datetimeFigureOut">
              <a:rPr lang="en-GB" smtClean="0"/>
              <a:t>05/05/2021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729819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640011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513416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3551563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94013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9138301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36068654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54B11E-E236-4435-9A1E-89413DDC989E}" type="datetimeFigureOut">
              <a:rPr lang="en-GB" smtClean="0"/>
              <a:t>05/05/2021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C6DF8F-E7F1-4A04-AB2B-3D40FFCD91C3}" type="slidenum">
              <a:rPr lang="en-GB" smtClean="0"/>
              <a:t>‹#›</a:t>
            </a:fld>
            <a:endParaRPr lang="en-GB"/>
          </a:p>
        </p:txBody>
      </p:sp>
    </p:spTree>
    <p:extLst>
      <p:ext uri="{BB962C8B-B14F-4D97-AF65-F5344CB8AC3E}">
        <p14:creationId xmlns:p14="http://schemas.microsoft.com/office/powerpoint/2010/main" val="11721223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097952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8479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363200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44050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601390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379837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057368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369377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254597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931583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308182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5D36B38-F5D9-4A1F-8A26-2A6D56FB875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12124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C54B11E-E236-4435-9A1E-89413DDC989E}" type="datetimeFigureOut">
              <a:rPr lang="en-GB" smtClean="0"/>
              <a:t>05/05/2021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9C6DF8F-E7F1-4A04-AB2B-3D40FFCD91C3}" type="slidenum">
              <a:rPr lang="en-GB" smtClean="0"/>
              <a:t>‹#›</a:t>
            </a:fld>
            <a:endParaRPr lang="en-GB"/>
          </a:p>
        </p:txBody>
      </p:sp>
    </p:spTree>
    <p:extLst>
      <p:ext uri="{BB962C8B-B14F-4D97-AF65-F5344CB8AC3E}">
        <p14:creationId xmlns:p14="http://schemas.microsoft.com/office/powerpoint/2010/main" val="9576603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9.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4.xml"/><Relationship Id="rId6" Type="http://schemas.openxmlformats.org/officeDocument/2006/relationships/image" Target="../media/image19.png"/><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1BA3-E69B-48AA-880E-C90866C96994}"/>
              </a:ext>
            </a:extLst>
          </p:cNvPr>
          <p:cNvSpPr>
            <a:spLocks noGrp="1"/>
          </p:cNvSpPr>
          <p:nvPr>
            <p:ph type="ctrTitle"/>
          </p:nvPr>
        </p:nvSpPr>
        <p:spPr>
          <a:xfrm>
            <a:off x="1297342" y="651235"/>
            <a:ext cx="7766936" cy="1646302"/>
          </a:xfrm>
        </p:spPr>
        <p:txBody>
          <a:bodyPr/>
          <a:lstStyle/>
          <a:p>
            <a:r>
              <a:rPr lang="en-GB" u="sng" dirty="0"/>
              <a:t>Tuesday 4</a:t>
            </a:r>
            <a:r>
              <a:rPr lang="en-GB" u="sng" baseline="30000" dirty="0"/>
              <a:t>th</a:t>
            </a:r>
            <a:r>
              <a:rPr lang="en-GB" u="sng" dirty="0"/>
              <a:t> May 2021</a:t>
            </a:r>
          </a:p>
        </p:txBody>
      </p:sp>
      <p:sp>
        <p:nvSpPr>
          <p:cNvPr id="3" name="Subtitle 2">
            <a:extLst>
              <a:ext uri="{FF2B5EF4-FFF2-40B4-BE49-F238E27FC236}">
                <a16:creationId xmlns:a16="http://schemas.microsoft.com/office/drawing/2014/main" id="{3E257A68-A656-4C42-86F4-9EDBCFAF746F}"/>
              </a:ext>
            </a:extLst>
          </p:cNvPr>
          <p:cNvSpPr>
            <a:spLocks noGrp="1"/>
          </p:cNvSpPr>
          <p:nvPr>
            <p:ph type="subTitle" idx="1"/>
          </p:nvPr>
        </p:nvSpPr>
        <p:spPr>
          <a:xfrm>
            <a:off x="2530524" y="2649871"/>
            <a:ext cx="7766936" cy="2459024"/>
          </a:xfrm>
        </p:spPr>
        <p:txBody>
          <a:bodyPr>
            <a:normAutofit/>
          </a:bodyPr>
          <a:lstStyle/>
          <a:p>
            <a:pPr algn="l" rtl="0" fontAlgn="base"/>
            <a:r>
              <a:rPr lang="en-GB" sz="4300" b="0" i="0" u="sng" dirty="0">
                <a:solidFill>
                  <a:srgbClr val="000000"/>
                </a:solidFill>
                <a:effectLst/>
              </a:rPr>
              <a:t>LO: To give a broad overview of life in Britain. </a:t>
            </a:r>
          </a:p>
          <a:p>
            <a:pPr algn="l" rtl="0" fontAlgn="base"/>
            <a:r>
              <a:rPr lang="en-GB" sz="4300" b="0" i="0" u="sng" dirty="0">
                <a:solidFill>
                  <a:srgbClr val="000000"/>
                </a:solidFill>
                <a:effectLst/>
              </a:rPr>
              <a:t> C: Early People </a:t>
            </a:r>
          </a:p>
          <a:p>
            <a:endParaRPr lang="en-GB" dirty="0"/>
          </a:p>
        </p:txBody>
      </p:sp>
    </p:spTree>
    <p:extLst>
      <p:ext uri="{BB962C8B-B14F-4D97-AF65-F5344CB8AC3E}">
        <p14:creationId xmlns:p14="http://schemas.microsoft.com/office/powerpoint/2010/main" val="877572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1BA3-E69B-48AA-880E-C90866C96994}"/>
              </a:ext>
            </a:extLst>
          </p:cNvPr>
          <p:cNvSpPr>
            <a:spLocks noGrp="1"/>
          </p:cNvSpPr>
          <p:nvPr>
            <p:ph type="ctrTitle"/>
          </p:nvPr>
        </p:nvSpPr>
        <p:spPr>
          <a:xfrm>
            <a:off x="1297342" y="651235"/>
            <a:ext cx="7766936" cy="1646302"/>
          </a:xfrm>
        </p:spPr>
        <p:txBody>
          <a:bodyPr/>
          <a:lstStyle/>
          <a:p>
            <a:r>
              <a:rPr lang="en-GB" u="sng" dirty="0"/>
              <a:t>Let’s remind ourselves of our inquiry question…</a:t>
            </a:r>
          </a:p>
        </p:txBody>
      </p:sp>
      <p:sp>
        <p:nvSpPr>
          <p:cNvPr id="3" name="Subtitle 2">
            <a:extLst>
              <a:ext uri="{FF2B5EF4-FFF2-40B4-BE49-F238E27FC236}">
                <a16:creationId xmlns:a16="http://schemas.microsoft.com/office/drawing/2014/main" id="{3E257A68-A656-4C42-86F4-9EDBCFAF746F}"/>
              </a:ext>
            </a:extLst>
          </p:cNvPr>
          <p:cNvSpPr>
            <a:spLocks noGrp="1"/>
          </p:cNvSpPr>
          <p:nvPr>
            <p:ph type="subTitle" idx="1"/>
          </p:nvPr>
        </p:nvSpPr>
        <p:spPr>
          <a:xfrm>
            <a:off x="970171" y="2826040"/>
            <a:ext cx="9432177" cy="2459024"/>
          </a:xfrm>
        </p:spPr>
        <p:txBody>
          <a:bodyPr>
            <a:normAutofit/>
          </a:bodyPr>
          <a:lstStyle/>
          <a:p>
            <a:pPr algn="l" rtl="0" fontAlgn="base"/>
            <a:r>
              <a:rPr lang="en-GB" sz="4300" dirty="0">
                <a:solidFill>
                  <a:srgbClr val="000000"/>
                </a:solidFill>
              </a:rPr>
              <a:t>Would you rather live in the Stone Age or the Iron Age?</a:t>
            </a:r>
            <a:endParaRPr lang="en-GB" sz="4300" b="0" i="0" dirty="0">
              <a:solidFill>
                <a:srgbClr val="000000"/>
              </a:solidFill>
              <a:effectLst/>
            </a:endParaRPr>
          </a:p>
          <a:p>
            <a:endParaRPr lang="en-GB" dirty="0"/>
          </a:p>
        </p:txBody>
      </p:sp>
    </p:spTree>
    <p:extLst>
      <p:ext uri="{BB962C8B-B14F-4D97-AF65-F5344CB8AC3E}">
        <p14:creationId xmlns:p14="http://schemas.microsoft.com/office/powerpoint/2010/main" val="2926333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1BA3-E69B-48AA-880E-C90866C96994}"/>
              </a:ext>
            </a:extLst>
          </p:cNvPr>
          <p:cNvSpPr>
            <a:spLocks noGrp="1"/>
          </p:cNvSpPr>
          <p:nvPr>
            <p:ph type="ctrTitle"/>
          </p:nvPr>
        </p:nvSpPr>
        <p:spPr>
          <a:xfrm>
            <a:off x="1297342" y="651235"/>
            <a:ext cx="7766936" cy="1646302"/>
          </a:xfrm>
        </p:spPr>
        <p:txBody>
          <a:bodyPr/>
          <a:lstStyle/>
          <a:p>
            <a:r>
              <a:rPr lang="en-GB" u="sng" dirty="0"/>
              <a:t>Today we are going to investigate….</a:t>
            </a:r>
          </a:p>
        </p:txBody>
      </p:sp>
      <p:sp>
        <p:nvSpPr>
          <p:cNvPr id="3" name="Subtitle 2">
            <a:extLst>
              <a:ext uri="{FF2B5EF4-FFF2-40B4-BE49-F238E27FC236}">
                <a16:creationId xmlns:a16="http://schemas.microsoft.com/office/drawing/2014/main" id="{3E257A68-A656-4C42-86F4-9EDBCFAF746F}"/>
              </a:ext>
            </a:extLst>
          </p:cNvPr>
          <p:cNvSpPr>
            <a:spLocks noGrp="1"/>
          </p:cNvSpPr>
          <p:nvPr>
            <p:ph type="subTitle" idx="1"/>
          </p:nvPr>
        </p:nvSpPr>
        <p:spPr>
          <a:xfrm>
            <a:off x="970171" y="2826040"/>
            <a:ext cx="9432177" cy="2459024"/>
          </a:xfrm>
        </p:spPr>
        <p:txBody>
          <a:bodyPr>
            <a:normAutofit/>
          </a:bodyPr>
          <a:lstStyle/>
          <a:p>
            <a:pPr algn="l" rtl="0" fontAlgn="base"/>
            <a:r>
              <a:rPr lang="en-GB" sz="4300" b="0" i="0" dirty="0">
                <a:solidFill>
                  <a:srgbClr val="000000"/>
                </a:solidFill>
                <a:effectLst/>
              </a:rPr>
              <a:t>Where they lived!</a:t>
            </a:r>
          </a:p>
          <a:p>
            <a:pPr algn="l" rtl="0" fontAlgn="base"/>
            <a:endParaRPr lang="en-GB" sz="4300" dirty="0">
              <a:solidFill>
                <a:srgbClr val="000000"/>
              </a:solidFill>
            </a:endParaRPr>
          </a:p>
          <a:p>
            <a:pPr algn="l" rtl="0" fontAlgn="base"/>
            <a:r>
              <a:rPr lang="en-GB" sz="4300" b="0" i="0" dirty="0">
                <a:solidFill>
                  <a:srgbClr val="000000"/>
                </a:solidFill>
                <a:effectLst/>
              </a:rPr>
              <a:t>Let’s be</a:t>
            </a:r>
            <a:r>
              <a:rPr lang="en-GB" sz="4300" dirty="0">
                <a:solidFill>
                  <a:srgbClr val="000000"/>
                </a:solidFill>
              </a:rPr>
              <a:t>gin by reading about Ug!</a:t>
            </a:r>
            <a:endParaRPr lang="en-GB" sz="4300" b="0" i="0" dirty="0">
              <a:solidFill>
                <a:srgbClr val="000000"/>
              </a:solidFill>
              <a:effectLst/>
            </a:endParaRPr>
          </a:p>
          <a:p>
            <a:endParaRPr lang="en-GB" dirty="0"/>
          </a:p>
        </p:txBody>
      </p:sp>
      <p:pic>
        <p:nvPicPr>
          <p:cNvPr id="5" name="Picture 4">
            <a:extLst>
              <a:ext uri="{FF2B5EF4-FFF2-40B4-BE49-F238E27FC236}">
                <a16:creationId xmlns:a16="http://schemas.microsoft.com/office/drawing/2014/main" id="{70AA11DE-0CB4-4EFB-ADAE-08349948D9AB}"/>
              </a:ext>
            </a:extLst>
          </p:cNvPr>
          <p:cNvPicPr>
            <a:picLocks noChangeAspect="1"/>
          </p:cNvPicPr>
          <p:nvPr/>
        </p:nvPicPr>
        <p:blipFill>
          <a:blip r:embed="rId2"/>
          <a:stretch>
            <a:fillRect/>
          </a:stretch>
        </p:blipFill>
        <p:spPr>
          <a:xfrm>
            <a:off x="9159509" y="2826040"/>
            <a:ext cx="2782453" cy="3817968"/>
          </a:xfrm>
          <a:prstGeom prst="rect">
            <a:avLst/>
          </a:prstGeom>
        </p:spPr>
      </p:pic>
    </p:spTree>
    <p:extLst>
      <p:ext uri="{BB962C8B-B14F-4D97-AF65-F5344CB8AC3E}">
        <p14:creationId xmlns:p14="http://schemas.microsoft.com/office/powerpoint/2010/main" val="3327865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1BA3-E69B-48AA-880E-C90866C96994}"/>
              </a:ext>
            </a:extLst>
          </p:cNvPr>
          <p:cNvSpPr>
            <a:spLocks noGrp="1"/>
          </p:cNvSpPr>
          <p:nvPr>
            <p:ph type="ctrTitle"/>
          </p:nvPr>
        </p:nvSpPr>
        <p:spPr>
          <a:xfrm>
            <a:off x="201336" y="651235"/>
            <a:ext cx="8862942" cy="1646302"/>
          </a:xfrm>
        </p:spPr>
        <p:txBody>
          <a:bodyPr/>
          <a:lstStyle/>
          <a:p>
            <a:r>
              <a:rPr lang="en-GB" u="sng" dirty="0"/>
              <a:t>Some thinking questions….</a:t>
            </a:r>
          </a:p>
        </p:txBody>
      </p:sp>
      <p:sp>
        <p:nvSpPr>
          <p:cNvPr id="3" name="Subtitle 2">
            <a:extLst>
              <a:ext uri="{FF2B5EF4-FFF2-40B4-BE49-F238E27FC236}">
                <a16:creationId xmlns:a16="http://schemas.microsoft.com/office/drawing/2014/main" id="{3E257A68-A656-4C42-86F4-9EDBCFAF746F}"/>
              </a:ext>
            </a:extLst>
          </p:cNvPr>
          <p:cNvSpPr>
            <a:spLocks noGrp="1"/>
          </p:cNvSpPr>
          <p:nvPr>
            <p:ph type="subTitle" idx="1"/>
          </p:nvPr>
        </p:nvSpPr>
        <p:spPr>
          <a:xfrm>
            <a:off x="1118558" y="2826040"/>
            <a:ext cx="6423145" cy="2459024"/>
          </a:xfrm>
        </p:spPr>
        <p:txBody>
          <a:bodyPr>
            <a:normAutofit fontScale="92500" lnSpcReduction="10000"/>
          </a:bodyPr>
          <a:lstStyle/>
          <a:p>
            <a:pPr algn="l" rtl="0" fontAlgn="base"/>
            <a:r>
              <a:rPr lang="en-GB" sz="3200" dirty="0">
                <a:solidFill>
                  <a:srgbClr val="000000"/>
                </a:solidFill>
                <a:latin typeface="Comic Sans MS" panose="030F0702030302020204" pitchFamily="66" charset="0"/>
              </a:rPr>
              <a:t>How do the homes of Early People compare to our homes today?</a:t>
            </a:r>
          </a:p>
          <a:p>
            <a:pPr algn="l" rtl="0" fontAlgn="base"/>
            <a:endParaRPr lang="en-GB" sz="3200" dirty="0">
              <a:solidFill>
                <a:srgbClr val="000000"/>
              </a:solidFill>
              <a:latin typeface="Comic Sans MS" panose="030F0702030302020204" pitchFamily="66" charset="0"/>
            </a:endParaRPr>
          </a:p>
          <a:p>
            <a:pPr algn="l" rtl="0" fontAlgn="base"/>
            <a:r>
              <a:rPr lang="en-GB" sz="3200" dirty="0">
                <a:solidFill>
                  <a:srgbClr val="000000"/>
                </a:solidFill>
                <a:latin typeface="Comic Sans MS" panose="030F0702030302020204" pitchFamily="66" charset="0"/>
              </a:rPr>
              <a:t>Let’s find out a bit more about how they were built….</a:t>
            </a:r>
            <a:endParaRPr lang="en-GB" sz="3200" dirty="0"/>
          </a:p>
        </p:txBody>
      </p:sp>
      <p:pic>
        <p:nvPicPr>
          <p:cNvPr id="5" name="Picture 4">
            <a:extLst>
              <a:ext uri="{FF2B5EF4-FFF2-40B4-BE49-F238E27FC236}">
                <a16:creationId xmlns:a16="http://schemas.microsoft.com/office/drawing/2014/main" id="{70AA11DE-0CB4-4EFB-ADAE-08349948D9AB}"/>
              </a:ext>
            </a:extLst>
          </p:cNvPr>
          <p:cNvPicPr>
            <a:picLocks noChangeAspect="1"/>
          </p:cNvPicPr>
          <p:nvPr/>
        </p:nvPicPr>
        <p:blipFill>
          <a:blip r:embed="rId2"/>
          <a:stretch>
            <a:fillRect/>
          </a:stretch>
        </p:blipFill>
        <p:spPr>
          <a:xfrm>
            <a:off x="9159509" y="2826040"/>
            <a:ext cx="2782453" cy="3817968"/>
          </a:xfrm>
          <a:prstGeom prst="rect">
            <a:avLst/>
          </a:prstGeom>
        </p:spPr>
      </p:pic>
    </p:spTree>
    <p:extLst>
      <p:ext uri="{BB962C8B-B14F-4D97-AF65-F5344CB8AC3E}">
        <p14:creationId xmlns:p14="http://schemas.microsoft.com/office/powerpoint/2010/main" val="3171521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77CAD20-E3BD-4C37-83EF-BD1D9D4C62BD}"/>
              </a:ext>
            </a:extLst>
          </p:cNvPr>
          <p:cNvSpPr/>
          <p:nvPr/>
        </p:nvSpPr>
        <p:spPr>
          <a:xfrm>
            <a:off x="2279650" y="5491164"/>
            <a:ext cx="7632700" cy="771525"/>
          </a:xfrm>
          <a:prstGeom prst="rect">
            <a:avLst/>
          </a:prstGeom>
          <a:solidFill>
            <a:srgbClr val="F4A25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GB" altLang="en-US" dirty="0"/>
              <a:t>There is no recorded history of this time that we can read, just clues left behind, which archaeologists </a:t>
            </a:r>
            <a:r>
              <a:rPr lang="en-GB" altLang="en-US"/>
              <a:t>have to try </a:t>
            </a:r>
            <a:r>
              <a:rPr lang="en-GB" altLang="en-US" dirty="0"/>
              <a:t>to and interpret.</a:t>
            </a:r>
          </a:p>
        </p:txBody>
      </p:sp>
      <p:sp>
        <p:nvSpPr>
          <p:cNvPr id="21" name="Title 20">
            <a:extLst>
              <a:ext uri="{FF2B5EF4-FFF2-40B4-BE49-F238E27FC236}">
                <a16:creationId xmlns:a16="http://schemas.microsoft.com/office/drawing/2014/main" id="{99721B43-2AC5-4AB2-9D50-08F7974B1B22}"/>
              </a:ext>
            </a:extLst>
          </p:cNvPr>
          <p:cNvSpPr>
            <a:spLocks noGrp="1"/>
          </p:cNvSpPr>
          <p:nvPr>
            <p:ph type="title"/>
          </p:nvPr>
        </p:nvSpPr>
        <p:spPr>
          <a:xfrm>
            <a:off x="1981201" y="479426"/>
            <a:ext cx="8220075" cy="993775"/>
          </a:xfrm>
        </p:spPr>
        <p:txBody>
          <a:bodyPr rtlCol="0"/>
          <a:lstStyle/>
          <a:p>
            <a:pPr>
              <a:defRPr/>
            </a:pPr>
            <a:r>
              <a:rPr lang="en-GB" altLang="en-US" dirty="0">
                <a:solidFill>
                  <a:srgbClr val="E74D14"/>
                </a:solidFill>
              </a:rPr>
              <a:t>Prehistoric Times</a:t>
            </a:r>
            <a:endParaRPr lang="en-GB" dirty="0">
              <a:solidFill>
                <a:srgbClr val="E74D14"/>
              </a:solidFill>
              <a:latin typeface="+mn-lt"/>
            </a:endParaRPr>
          </a:p>
        </p:txBody>
      </p:sp>
      <p:sp>
        <p:nvSpPr>
          <p:cNvPr id="9220" name="Rectangle 4">
            <a:extLst>
              <a:ext uri="{FF2B5EF4-FFF2-40B4-BE49-F238E27FC236}">
                <a16:creationId xmlns:a16="http://schemas.microsoft.com/office/drawing/2014/main" id="{EB27B35D-A6D7-4A9F-9FC2-4ADBC0361A8D}"/>
              </a:ext>
            </a:extLst>
          </p:cNvPr>
          <p:cNvSpPr>
            <a:spLocks noChangeArrowheads="1"/>
          </p:cNvSpPr>
          <p:nvPr/>
        </p:nvSpPr>
        <p:spPr bwMode="auto">
          <a:xfrm>
            <a:off x="2279650" y="1514476"/>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eaLnBrk="1" hangingPunct="1">
              <a:lnSpc>
                <a:spcPct val="100000"/>
              </a:lnSpc>
              <a:spcBef>
                <a:spcPct val="0"/>
              </a:spcBef>
              <a:buFontTx/>
              <a:buNone/>
            </a:pPr>
            <a:r>
              <a:rPr lang="en-GB" altLang="en-US">
                <a:solidFill>
                  <a:schemeClr val="tx1"/>
                </a:solidFill>
              </a:rPr>
              <a:t>There is a large period of time for which we have no written records – we call this ‘prehistory’. Starting from evidence of the first early humans, it is split into three sections:</a:t>
            </a:r>
          </a:p>
        </p:txBody>
      </p:sp>
      <p:sp>
        <p:nvSpPr>
          <p:cNvPr id="4" name="Rectangle 3">
            <a:extLst>
              <a:ext uri="{FF2B5EF4-FFF2-40B4-BE49-F238E27FC236}">
                <a16:creationId xmlns:a16="http://schemas.microsoft.com/office/drawing/2014/main" id="{0AD93D5B-5354-4ED4-8FC7-D59AE4670A9B}"/>
              </a:ext>
            </a:extLst>
          </p:cNvPr>
          <p:cNvSpPr/>
          <p:nvPr/>
        </p:nvSpPr>
        <p:spPr>
          <a:xfrm>
            <a:off x="7386638" y="2565401"/>
            <a:ext cx="2519362" cy="2784475"/>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a:extLst>
              <a:ext uri="{FF2B5EF4-FFF2-40B4-BE49-F238E27FC236}">
                <a16:creationId xmlns:a16="http://schemas.microsoft.com/office/drawing/2014/main" id="{44920C3E-E7DC-48AB-9BDE-D7B1648D4837}"/>
              </a:ext>
            </a:extLst>
          </p:cNvPr>
          <p:cNvSpPr/>
          <p:nvPr/>
        </p:nvSpPr>
        <p:spPr>
          <a:xfrm>
            <a:off x="2289176" y="2565401"/>
            <a:ext cx="2519363" cy="2784475"/>
          </a:xfrm>
          <a:prstGeom prst="rect">
            <a:avLst/>
          </a:prstGeom>
          <a:solidFill>
            <a:srgbClr val="C598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Stone Age">
            <a:extLst>
              <a:ext uri="{FF2B5EF4-FFF2-40B4-BE49-F238E27FC236}">
                <a16:creationId xmlns:a16="http://schemas.microsoft.com/office/drawing/2014/main" id="{0A509F93-2A14-43BB-AA81-8DA7F191C395}"/>
              </a:ext>
            </a:extLst>
          </p:cNvPr>
          <p:cNvSpPr/>
          <p:nvPr/>
        </p:nvSpPr>
        <p:spPr>
          <a:xfrm>
            <a:off x="2279651" y="2570163"/>
            <a:ext cx="2519363" cy="8493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spcBef>
                <a:spcPts val="600"/>
              </a:spcBef>
              <a:defRPr/>
            </a:pPr>
            <a:r>
              <a:rPr lang="en-GB" altLang="en-US" b="1" dirty="0"/>
              <a:t>The Stone Age</a:t>
            </a:r>
          </a:p>
          <a:p>
            <a:pPr algn="ctr">
              <a:spcBef>
                <a:spcPts val="600"/>
              </a:spcBef>
              <a:defRPr/>
            </a:pPr>
            <a:r>
              <a:rPr lang="en-GB" altLang="en-US" dirty="0"/>
              <a:t>800 000BC</a:t>
            </a:r>
          </a:p>
        </p:txBody>
      </p:sp>
      <p:sp>
        <p:nvSpPr>
          <p:cNvPr id="12" name="Iron Age">
            <a:extLst>
              <a:ext uri="{FF2B5EF4-FFF2-40B4-BE49-F238E27FC236}">
                <a16:creationId xmlns:a16="http://schemas.microsoft.com/office/drawing/2014/main" id="{198232B7-8366-4B7E-98C9-E33B357A095D}"/>
              </a:ext>
            </a:extLst>
          </p:cNvPr>
          <p:cNvSpPr/>
          <p:nvPr/>
        </p:nvSpPr>
        <p:spPr>
          <a:xfrm>
            <a:off x="7386638" y="2570163"/>
            <a:ext cx="2519362" cy="8493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spcBef>
                <a:spcPts val="600"/>
              </a:spcBef>
              <a:defRPr/>
            </a:pPr>
            <a:r>
              <a:rPr lang="en-GB" altLang="en-US" b="1" dirty="0">
                <a:solidFill>
                  <a:schemeClr val="bg1"/>
                </a:solidFill>
              </a:rPr>
              <a:t>The Iron Age</a:t>
            </a:r>
          </a:p>
          <a:p>
            <a:pPr algn="ctr">
              <a:spcBef>
                <a:spcPts val="600"/>
              </a:spcBef>
              <a:defRPr/>
            </a:pPr>
            <a:r>
              <a:rPr lang="en-GB" altLang="en-US" dirty="0">
                <a:solidFill>
                  <a:schemeClr val="bg1"/>
                </a:solidFill>
              </a:rPr>
              <a:t>750BC</a:t>
            </a:r>
          </a:p>
        </p:txBody>
      </p:sp>
      <p:sp>
        <p:nvSpPr>
          <p:cNvPr id="13" name="Rectangle 12">
            <a:extLst>
              <a:ext uri="{FF2B5EF4-FFF2-40B4-BE49-F238E27FC236}">
                <a16:creationId xmlns:a16="http://schemas.microsoft.com/office/drawing/2014/main" id="{93CDB5BC-C639-48F1-96CF-A723247FD187}"/>
              </a:ext>
            </a:extLst>
          </p:cNvPr>
          <p:cNvSpPr/>
          <p:nvPr/>
        </p:nvSpPr>
        <p:spPr>
          <a:xfrm>
            <a:off x="4838701" y="2565401"/>
            <a:ext cx="2519363" cy="2784475"/>
          </a:xfrm>
          <a:prstGeom prst="rect">
            <a:avLst/>
          </a:prstGeom>
          <a:solidFill>
            <a:srgbClr val="F3CA4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Bronze Age">
            <a:extLst>
              <a:ext uri="{FF2B5EF4-FFF2-40B4-BE49-F238E27FC236}">
                <a16:creationId xmlns:a16="http://schemas.microsoft.com/office/drawing/2014/main" id="{96D59004-643C-4C54-9B3B-A71BE9C61C82}"/>
              </a:ext>
            </a:extLst>
          </p:cNvPr>
          <p:cNvSpPr/>
          <p:nvPr/>
        </p:nvSpPr>
        <p:spPr>
          <a:xfrm>
            <a:off x="4827588" y="2570163"/>
            <a:ext cx="2520950" cy="8493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spcBef>
                <a:spcPts val="600"/>
              </a:spcBef>
              <a:defRPr/>
            </a:pPr>
            <a:r>
              <a:rPr lang="en-GB" altLang="en-US" b="1" dirty="0"/>
              <a:t>The Bronze Age</a:t>
            </a:r>
          </a:p>
          <a:p>
            <a:pPr algn="ctr">
              <a:spcBef>
                <a:spcPts val="600"/>
              </a:spcBef>
              <a:defRPr/>
            </a:pPr>
            <a:r>
              <a:rPr lang="en-GB" altLang="en-US" dirty="0"/>
              <a:t>2100BC</a:t>
            </a:r>
          </a:p>
        </p:txBody>
      </p:sp>
      <p:grpSp>
        <p:nvGrpSpPr>
          <p:cNvPr id="9227" name="Stone Age People">
            <a:extLst>
              <a:ext uri="{FF2B5EF4-FFF2-40B4-BE49-F238E27FC236}">
                <a16:creationId xmlns:a16="http://schemas.microsoft.com/office/drawing/2014/main" id="{3F045712-0DBA-4789-9426-D3A0DD52163B}"/>
              </a:ext>
            </a:extLst>
          </p:cNvPr>
          <p:cNvGrpSpPr>
            <a:grpSpLocks/>
          </p:cNvGrpSpPr>
          <p:nvPr/>
        </p:nvGrpSpPr>
        <p:grpSpPr bwMode="auto">
          <a:xfrm>
            <a:off x="3033713" y="3432176"/>
            <a:ext cx="1085850" cy="1819275"/>
            <a:chOff x="1509516" y="3432492"/>
            <a:chExt cx="1085655" cy="1819072"/>
          </a:xfrm>
        </p:grpSpPr>
        <p:pic>
          <p:nvPicPr>
            <p:cNvPr id="9232" name="Picture 14">
              <a:extLst>
                <a:ext uri="{FF2B5EF4-FFF2-40B4-BE49-F238E27FC236}">
                  <a16:creationId xmlns:a16="http://schemas.microsoft.com/office/drawing/2014/main" id="{91A6B840-1ED7-4C57-8449-854AD96274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9516" y="3502057"/>
              <a:ext cx="469922" cy="1749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3" name="Picture 16">
              <a:extLst>
                <a:ext uri="{FF2B5EF4-FFF2-40B4-BE49-F238E27FC236}">
                  <a16:creationId xmlns:a16="http://schemas.microsoft.com/office/drawing/2014/main" id="{DA8FE888-50BB-4154-AE78-E7A39631BF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4477" y="3432492"/>
              <a:ext cx="850694" cy="1819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28" name="Bronze Age People">
            <a:extLst>
              <a:ext uri="{FF2B5EF4-FFF2-40B4-BE49-F238E27FC236}">
                <a16:creationId xmlns:a16="http://schemas.microsoft.com/office/drawing/2014/main" id="{E0D2F33A-DF07-415B-8CD4-3632497EFFCA}"/>
              </a:ext>
            </a:extLst>
          </p:cNvPr>
          <p:cNvGrpSpPr>
            <a:grpSpLocks/>
          </p:cNvGrpSpPr>
          <p:nvPr/>
        </p:nvGrpSpPr>
        <p:grpSpPr bwMode="auto">
          <a:xfrm>
            <a:off x="5553075" y="3354389"/>
            <a:ext cx="1195388" cy="1927225"/>
            <a:chOff x="4028980" y="3355113"/>
            <a:chExt cx="1194773" cy="1926540"/>
          </a:xfrm>
        </p:grpSpPr>
        <p:pic>
          <p:nvPicPr>
            <p:cNvPr id="9230" name="Picture 18">
              <a:extLst>
                <a:ext uri="{FF2B5EF4-FFF2-40B4-BE49-F238E27FC236}">
                  <a16:creationId xmlns:a16="http://schemas.microsoft.com/office/drawing/2014/main" id="{416E3C66-0901-410D-9B4B-01CF88285D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8980" y="3406731"/>
              <a:ext cx="669480" cy="1840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1" name="Picture 21">
              <a:extLst>
                <a:ext uri="{FF2B5EF4-FFF2-40B4-BE49-F238E27FC236}">
                  <a16:creationId xmlns:a16="http://schemas.microsoft.com/office/drawing/2014/main" id="{D02802EB-497C-4B05-8EB0-7FD98647B7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8302" y="3355113"/>
              <a:ext cx="695451" cy="1926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9229" name="Iron Age People">
            <a:extLst>
              <a:ext uri="{FF2B5EF4-FFF2-40B4-BE49-F238E27FC236}">
                <a16:creationId xmlns:a16="http://schemas.microsoft.com/office/drawing/2014/main" id="{797F670E-E2B5-48BE-9424-4C987475274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5326" y="3397251"/>
            <a:ext cx="747713" cy="188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a:extLst>
              <a:ext uri="{FF2B5EF4-FFF2-40B4-BE49-F238E27FC236}">
                <a16:creationId xmlns:a16="http://schemas.microsoft.com/office/drawing/2014/main" id="{A8B91A53-60CA-4165-BC97-10728B78B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7550" y="2568575"/>
            <a:ext cx="4114800" cy="317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F35EBDCE-C8CA-4D9B-8592-2A4CB99A0D95}"/>
              </a:ext>
            </a:extLst>
          </p:cNvPr>
          <p:cNvSpPr>
            <a:spLocks noGrp="1"/>
          </p:cNvSpPr>
          <p:nvPr>
            <p:ph type="title"/>
          </p:nvPr>
        </p:nvSpPr>
        <p:spPr>
          <a:xfrm>
            <a:off x="1981201" y="479426"/>
            <a:ext cx="8220075" cy="993775"/>
          </a:xfrm>
        </p:spPr>
        <p:txBody>
          <a:bodyPr rtlCol="0"/>
          <a:lstStyle/>
          <a:p>
            <a:pPr>
              <a:defRPr/>
            </a:pPr>
            <a:r>
              <a:rPr lang="en-GB" dirty="0">
                <a:solidFill>
                  <a:srgbClr val="E84D15"/>
                </a:solidFill>
              </a:rPr>
              <a:t>Stone Age Houses</a:t>
            </a:r>
            <a:endParaRPr lang="en-GB" dirty="0">
              <a:solidFill>
                <a:srgbClr val="E84D15"/>
              </a:solidFill>
              <a:latin typeface="+mn-lt"/>
            </a:endParaRPr>
          </a:p>
        </p:txBody>
      </p:sp>
      <p:sp>
        <p:nvSpPr>
          <p:cNvPr id="10244" name="Rectangle 4">
            <a:extLst>
              <a:ext uri="{FF2B5EF4-FFF2-40B4-BE49-F238E27FC236}">
                <a16:creationId xmlns:a16="http://schemas.microsoft.com/office/drawing/2014/main" id="{FC3435F4-F4A9-46C7-AEDE-12CC889909DC}"/>
              </a:ext>
            </a:extLst>
          </p:cNvPr>
          <p:cNvSpPr>
            <a:spLocks noChangeArrowheads="1"/>
          </p:cNvSpPr>
          <p:nvPr/>
        </p:nvSpPr>
        <p:spPr bwMode="auto">
          <a:xfrm>
            <a:off x="444618" y="1514476"/>
            <a:ext cx="6333688"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3200" b="1" dirty="0">
                <a:solidFill>
                  <a:schemeClr val="tx1"/>
                </a:solidFill>
              </a:rPr>
              <a:t>Discuss</a:t>
            </a:r>
          </a:p>
          <a:p>
            <a:pPr eaLnBrk="1" hangingPunct="1">
              <a:lnSpc>
                <a:spcPct val="100000"/>
              </a:lnSpc>
              <a:spcBef>
                <a:spcPct val="0"/>
              </a:spcBef>
              <a:buFontTx/>
              <a:buNone/>
            </a:pPr>
            <a:r>
              <a:rPr lang="en-GB" altLang="en-US" sz="3200" dirty="0">
                <a:solidFill>
                  <a:schemeClr val="tx1"/>
                </a:solidFill>
              </a:rPr>
              <a:t>What shelter might early humans have found or made in Britain?</a:t>
            </a:r>
          </a:p>
          <a:p>
            <a:pPr eaLnBrk="1" hangingPunct="1">
              <a:lnSpc>
                <a:spcPct val="100000"/>
              </a:lnSpc>
              <a:spcBef>
                <a:spcPct val="0"/>
              </a:spcBef>
              <a:buFontTx/>
              <a:buNone/>
            </a:pPr>
            <a:r>
              <a:rPr lang="en-GB" altLang="en-US" sz="3200" dirty="0">
                <a:solidFill>
                  <a:schemeClr val="tx1"/>
                </a:solidFill>
              </a:rPr>
              <a:t>What materials would they have had available?</a:t>
            </a:r>
          </a:p>
        </p:txBody>
      </p:sp>
      <p:grpSp>
        <p:nvGrpSpPr>
          <p:cNvPr id="10245" name="Stone Age People">
            <a:extLst>
              <a:ext uri="{FF2B5EF4-FFF2-40B4-BE49-F238E27FC236}">
                <a16:creationId xmlns:a16="http://schemas.microsoft.com/office/drawing/2014/main" id="{B72951E7-EAB1-46F8-8380-9662A85C003E}"/>
              </a:ext>
            </a:extLst>
          </p:cNvPr>
          <p:cNvGrpSpPr>
            <a:grpSpLocks/>
          </p:cNvGrpSpPr>
          <p:nvPr/>
        </p:nvGrpSpPr>
        <p:grpSpPr bwMode="auto">
          <a:xfrm>
            <a:off x="8524876" y="3806825"/>
            <a:ext cx="1387475" cy="2325688"/>
            <a:chOff x="1509516" y="3432492"/>
            <a:chExt cx="1085655" cy="1819072"/>
          </a:xfrm>
        </p:grpSpPr>
        <p:pic>
          <p:nvPicPr>
            <p:cNvPr id="10246" name="Picture 14">
              <a:extLst>
                <a:ext uri="{FF2B5EF4-FFF2-40B4-BE49-F238E27FC236}">
                  <a16:creationId xmlns:a16="http://schemas.microsoft.com/office/drawing/2014/main" id="{4C803970-3C0A-49DF-8961-F323FEC1DF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516" y="3502057"/>
              <a:ext cx="469922" cy="1749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6">
              <a:extLst>
                <a:ext uri="{FF2B5EF4-FFF2-40B4-BE49-F238E27FC236}">
                  <a16:creationId xmlns:a16="http://schemas.microsoft.com/office/drawing/2014/main" id="{232B9F5A-D8C4-4EA2-8224-095608A86A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4477" y="3432492"/>
              <a:ext cx="850694" cy="1819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23F7EE6A-83ED-4A73-A179-A04F126283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9226" y="3773489"/>
            <a:ext cx="1668463"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7">
            <a:extLst>
              <a:ext uri="{FF2B5EF4-FFF2-40B4-BE49-F238E27FC236}">
                <a16:creationId xmlns:a16="http://schemas.microsoft.com/office/drawing/2014/main" id="{EDF5393E-7A8A-4EA5-A2D6-B0E270E90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3773488"/>
            <a:ext cx="15367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521D9681-6D87-405F-8A13-B39CFEE1F420}"/>
              </a:ext>
            </a:extLst>
          </p:cNvPr>
          <p:cNvSpPr>
            <a:spLocks noGrp="1"/>
          </p:cNvSpPr>
          <p:nvPr>
            <p:ph type="title"/>
          </p:nvPr>
        </p:nvSpPr>
        <p:spPr>
          <a:xfrm>
            <a:off x="1981201" y="479426"/>
            <a:ext cx="8220075" cy="993775"/>
          </a:xfrm>
        </p:spPr>
        <p:txBody>
          <a:bodyPr rtlCol="0"/>
          <a:lstStyle/>
          <a:p>
            <a:pPr>
              <a:defRPr/>
            </a:pPr>
            <a:r>
              <a:rPr lang="en-GB" dirty="0">
                <a:solidFill>
                  <a:srgbClr val="E84D15"/>
                </a:solidFill>
              </a:rPr>
              <a:t>Stone Age Houses</a:t>
            </a:r>
            <a:endParaRPr lang="en-GB" dirty="0">
              <a:solidFill>
                <a:srgbClr val="E84D15"/>
              </a:solidFill>
              <a:latin typeface="+mn-lt"/>
            </a:endParaRPr>
          </a:p>
        </p:txBody>
      </p:sp>
      <p:sp>
        <p:nvSpPr>
          <p:cNvPr id="11269" name="Rectangle 4">
            <a:extLst>
              <a:ext uri="{FF2B5EF4-FFF2-40B4-BE49-F238E27FC236}">
                <a16:creationId xmlns:a16="http://schemas.microsoft.com/office/drawing/2014/main" id="{0D2D8073-4EFC-432F-BBDD-7979D5B1ECB5}"/>
              </a:ext>
            </a:extLst>
          </p:cNvPr>
          <p:cNvSpPr>
            <a:spLocks noChangeArrowheads="1"/>
          </p:cNvSpPr>
          <p:nvPr/>
        </p:nvSpPr>
        <p:spPr bwMode="auto">
          <a:xfrm>
            <a:off x="629174" y="1514476"/>
            <a:ext cx="9283176" cy="1723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2800" dirty="0">
                <a:solidFill>
                  <a:schemeClr val="tx1"/>
                </a:solidFill>
              </a:rPr>
              <a:t>In Britain, archaeologists have found evidence of four different types of Stone Age dwelling across the country.</a:t>
            </a:r>
          </a:p>
          <a:p>
            <a:pPr eaLnBrk="1" hangingPunct="1">
              <a:lnSpc>
                <a:spcPct val="100000"/>
              </a:lnSpc>
              <a:spcBef>
                <a:spcPct val="0"/>
              </a:spcBef>
              <a:buFontTx/>
              <a:buNone/>
            </a:pPr>
            <a:endParaRPr lang="en-GB" altLang="en-US" sz="2800" dirty="0">
              <a:solidFill>
                <a:schemeClr val="tx1"/>
              </a:solidFill>
            </a:endParaRPr>
          </a:p>
          <a:p>
            <a:pPr eaLnBrk="1" hangingPunct="1">
              <a:lnSpc>
                <a:spcPct val="100000"/>
              </a:lnSpc>
              <a:spcBef>
                <a:spcPct val="0"/>
              </a:spcBef>
              <a:buFontTx/>
              <a:buNone/>
            </a:pPr>
            <a:r>
              <a:rPr lang="en-GB" altLang="en-US" sz="2800" dirty="0">
                <a:solidFill>
                  <a:schemeClr val="tx1"/>
                </a:solidFill>
              </a:rPr>
              <a:t>What materials have been used to make each of these houses?</a:t>
            </a:r>
          </a:p>
        </p:txBody>
      </p:sp>
      <p:pic>
        <p:nvPicPr>
          <p:cNvPr id="11270" name="Picture 6">
            <a:extLst>
              <a:ext uri="{FF2B5EF4-FFF2-40B4-BE49-F238E27FC236}">
                <a16:creationId xmlns:a16="http://schemas.microsoft.com/office/drawing/2014/main" id="{F2B9130A-D2B9-4A46-8E13-1FFD83E53F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0914" y="3679826"/>
            <a:ext cx="1341437" cy="137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9">
            <a:extLst>
              <a:ext uri="{FF2B5EF4-FFF2-40B4-BE49-F238E27FC236}">
                <a16:creationId xmlns:a16="http://schemas.microsoft.com/office/drawing/2014/main" id="{C9D8037F-7FE9-4B7F-858A-B5A7AB0D8F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38825" y="3773489"/>
            <a:ext cx="2520950"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a:extLst>
              <a:ext uri="{FF2B5EF4-FFF2-40B4-BE49-F238E27FC236}">
                <a16:creationId xmlns:a16="http://schemas.microsoft.com/office/drawing/2014/main" id="{D4BD9E40-9867-4BAC-9D69-87283060E8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0825" y="1931988"/>
            <a:ext cx="4611688"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C28EAAED-E493-4DFF-AD59-BB25EE427F4F}"/>
              </a:ext>
            </a:extLst>
          </p:cNvPr>
          <p:cNvSpPr>
            <a:spLocks noGrp="1"/>
          </p:cNvSpPr>
          <p:nvPr>
            <p:ph type="title"/>
          </p:nvPr>
        </p:nvSpPr>
        <p:spPr>
          <a:xfrm>
            <a:off x="1981201" y="479426"/>
            <a:ext cx="8220075" cy="993775"/>
          </a:xfrm>
        </p:spPr>
        <p:txBody>
          <a:bodyPr rtlCol="0"/>
          <a:lstStyle/>
          <a:p>
            <a:pPr>
              <a:defRPr/>
            </a:pPr>
            <a:r>
              <a:rPr lang="en-GB" dirty="0">
                <a:solidFill>
                  <a:srgbClr val="C59855"/>
                </a:solidFill>
              </a:rPr>
              <a:t>Stone Age Houses</a:t>
            </a:r>
            <a:endParaRPr lang="en-GB" dirty="0">
              <a:solidFill>
                <a:srgbClr val="C59855"/>
              </a:solidFill>
              <a:latin typeface="+mn-lt"/>
            </a:endParaRPr>
          </a:p>
        </p:txBody>
      </p:sp>
      <p:sp>
        <p:nvSpPr>
          <p:cNvPr id="12292" name="Rectangle 4">
            <a:extLst>
              <a:ext uri="{FF2B5EF4-FFF2-40B4-BE49-F238E27FC236}">
                <a16:creationId xmlns:a16="http://schemas.microsoft.com/office/drawing/2014/main" id="{4F1EAAD1-6AFA-4B48-BBFA-13795C9F443E}"/>
              </a:ext>
            </a:extLst>
          </p:cNvPr>
          <p:cNvSpPr>
            <a:spLocks noChangeArrowheads="1"/>
          </p:cNvSpPr>
          <p:nvPr/>
        </p:nvSpPr>
        <p:spPr bwMode="auto">
          <a:xfrm>
            <a:off x="645953" y="1454149"/>
            <a:ext cx="4538443"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3200" dirty="0">
                <a:solidFill>
                  <a:schemeClr val="tx1"/>
                </a:solidFill>
              </a:rPr>
              <a:t>During the </a:t>
            </a:r>
            <a:r>
              <a:rPr lang="en-GB" altLang="en-US" sz="3200" b="1" dirty="0">
                <a:solidFill>
                  <a:srgbClr val="C59855"/>
                </a:solidFill>
              </a:rPr>
              <a:t>Palaeolithic</a:t>
            </a:r>
            <a:r>
              <a:rPr lang="en-GB" altLang="en-US" sz="3200" b="1" dirty="0">
                <a:solidFill>
                  <a:srgbClr val="E84D15"/>
                </a:solidFill>
              </a:rPr>
              <a:t> </a:t>
            </a:r>
            <a:r>
              <a:rPr lang="en-GB" altLang="en-US" sz="3200" b="1" dirty="0">
                <a:solidFill>
                  <a:srgbClr val="C59855"/>
                </a:solidFill>
              </a:rPr>
              <a:t>period</a:t>
            </a:r>
            <a:r>
              <a:rPr lang="en-GB" altLang="en-US" sz="3200" b="1" dirty="0">
                <a:solidFill>
                  <a:srgbClr val="E84D15"/>
                </a:solidFill>
              </a:rPr>
              <a:t> </a:t>
            </a:r>
            <a:r>
              <a:rPr lang="en-GB" altLang="en-US" sz="3200" dirty="0">
                <a:solidFill>
                  <a:schemeClr val="tx1"/>
                </a:solidFill>
              </a:rPr>
              <a:t>(around 800 000BC – 10 000BC), humans in Britain sheltered from ice and cold inside caves.</a:t>
            </a:r>
          </a:p>
          <a:p>
            <a:pPr eaLnBrk="1" hangingPunct="1">
              <a:lnSpc>
                <a:spcPct val="100000"/>
              </a:lnSpc>
              <a:spcBef>
                <a:spcPct val="0"/>
              </a:spcBef>
              <a:buFontTx/>
              <a:buNone/>
            </a:pPr>
            <a:r>
              <a:rPr lang="en-GB" altLang="en-US" sz="3200" dirty="0">
                <a:solidFill>
                  <a:schemeClr val="tx1"/>
                </a:solidFill>
              </a:rPr>
              <a:t>These were ready-made houses for them to take shelter in quickly.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1F3C16C1-C67C-48D5-B16B-7BF072293E01}"/>
              </a:ext>
            </a:extLst>
          </p:cNvPr>
          <p:cNvSpPr>
            <a:spLocks noGrp="1"/>
          </p:cNvSpPr>
          <p:nvPr>
            <p:ph type="title"/>
          </p:nvPr>
        </p:nvSpPr>
        <p:spPr>
          <a:xfrm>
            <a:off x="1981201" y="479426"/>
            <a:ext cx="8220075" cy="993775"/>
          </a:xfrm>
        </p:spPr>
        <p:txBody>
          <a:bodyPr rtlCol="0"/>
          <a:lstStyle/>
          <a:p>
            <a:pPr>
              <a:defRPr/>
            </a:pPr>
            <a:r>
              <a:rPr lang="en-GB" dirty="0">
                <a:solidFill>
                  <a:srgbClr val="C59855"/>
                </a:solidFill>
              </a:rPr>
              <a:t>Stone Age Houses</a:t>
            </a:r>
            <a:endParaRPr lang="en-GB" dirty="0">
              <a:solidFill>
                <a:srgbClr val="C59855"/>
              </a:solidFill>
              <a:latin typeface="+mn-lt"/>
            </a:endParaRPr>
          </a:p>
        </p:txBody>
      </p:sp>
      <p:sp>
        <p:nvSpPr>
          <p:cNvPr id="13315" name="Rectangle 4">
            <a:extLst>
              <a:ext uri="{FF2B5EF4-FFF2-40B4-BE49-F238E27FC236}">
                <a16:creationId xmlns:a16="http://schemas.microsoft.com/office/drawing/2014/main" id="{5FD490D6-FC32-4AE0-887D-FA0662B62972}"/>
              </a:ext>
            </a:extLst>
          </p:cNvPr>
          <p:cNvSpPr>
            <a:spLocks noChangeArrowheads="1"/>
          </p:cNvSpPr>
          <p:nvPr/>
        </p:nvSpPr>
        <p:spPr bwMode="auto">
          <a:xfrm>
            <a:off x="645952" y="1501776"/>
            <a:ext cx="5445286"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2400" dirty="0">
                <a:solidFill>
                  <a:schemeClr val="tx1"/>
                </a:solidFill>
              </a:rPr>
              <a:t>Evidence found from</a:t>
            </a:r>
            <a:r>
              <a:rPr lang="en-GB" altLang="en-US" sz="2400" dirty="0">
                <a:solidFill>
                  <a:srgbClr val="E84D15"/>
                </a:solidFill>
              </a:rPr>
              <a:t> </a:t>
            </a:r>
            <a:r>
              <a:rPr lang="en-GB" altLang="en-US" sz="2400" b="1" dirty="0">
                <a:solidFill>
                  <a:srgbClr val="C59855"/>
                </a:solidFill>
              </a:rPr>
              <a:t>Mesolithic</a:t>
            </a:r>
            <a:r>
              <a:rPr lang="en-GB" altLang="en-US" sz="2400" b="1" dirty="0">
                <a:solidFill>
                  <a:srgbClr val="E84D15"/>
                </a:solidFill>
              </a:rPr>
              <a:t> </a:t>
            </a:r>
            <a:r>
              <a:rPr lang="en-GB" altLang="en-US" sz="2400" b="1" dirty="0">
                <a:solidFill>
                  <a:srgbClr val="C59855"/>
                </a:solidFill>
              </a:rPr>
              <a:t>times</a:t>
            </a:r>
            <a:r>
              <a:rPr lang="en-GB" altLang="en-US" sz="2400" b="1" dirty="0">
                <a:solidFill>
                  <a:srgbClr val="E84D15"/>
                </a:solidFill>
              </a:rPr>
              <a:t> </a:t>
            </a:r>
            <a:r>
              <a:rPr lang="en-GB" altLang="en-US" sz="2400" dirty="0">
                <a:solidFill>
                  <a:schemeClr val="tx1"/>
                </a:solidFill>
              </a:rPr>
              <a:t>(around 15 000BC) indicates a circular structure made from wooden posts.</a:t>
            </a:r>
          </a:p>
          <a:p>
            <a:pPr eaLnBrk="1" hangingPunct="1">
              <a:lnSpc>
                <a:spcPct val="100000"/>
              </a:lnSpc>
              <a:spcBef>
                <a:spcPct val="0"/>
              </a:spcBef>
              <a:buFontTx/>
              <a:buNone/>
            </a:pPr>
            <a:r>
              <a:rPr lang="en-GB" altLang="en-US" sz="2400" dirty="0">
                <a:solidFill>
                  <a:schemeClr val="tx1"/>
                </a:solidFill>
              </a:rPr>
              <a:t>There are no houses remaining, but archaeologists have found marks in the ground that they believe were made from timber poles.</a:t>
            </a:r>
          </a:p>
          <a:p>
            <a:pPr eaLnBrk="1" hangingPunct="1">
              <a:lnSpc>
                <a:spcPct val="100000"/>
              </a:lnSpc>
              <a:spcBef>
                <a:spcPct val="0"/>
              </a:spcBef>
              <a:buFontTx/>
              <a:buNone/>
            </a:pPr>
            <a:r>
              <a:rPr lang="en-GB" altLang="en-US" sz="2400" dirty="0">
                <a:solidFill>
                  <a:schemeClr val="tx1"/>
                </a:solidFill>
              </a:rPr>
              <a:t>The frame may have been round or conical, like a tepee.</a:t>
            </a:r>
          </a:p>
          <a:p>
            <a:pPr eaLnBrk="1" hangingPunct="1">
              <a:lnSpc>
                <a:spcPct val="100000"/>
              </a:lnSpc>
              <a:spcBef>
                <a:spcPct val="0"/>
              </a:spcBef>
              <a:buFontTx/>
              <a:buNone/>
            </a:pPr>
            <a:r>
              <a:rPr lang="en-GB" altLang="en-US" sz="2400" dirty="0">
                <a:solidFill>
                  <a:schemeClr val="tx1"/>
                </a:solidFill>
              </a:rPr>
              <a:t>They may have used animal skin, thatch or turf to cover the frame.</a:t>
            </a:r>
          </a:p>
          <a:p>
            <a:pPr eaLnBrk="1" hangingPunct="1">
              <a:lnSpc>
                <a:spcPct val="100000"/>
              </a:lnSpc>
              <a:spcBef>
                <a:spcPct val="0"/>
              </a:spcBef>
              <a:buFontTx/>
              <a:buNone/>
            </a:pPr>
            <a:r>
              <a:rPr lang="en-GB" altLang="en-US" sz="2400" dirty="0">
                <a:solidFill>
                  <a:schemeClr val="tx1"/>
                </a:solidFill>
              </a:rPr>
              <a:t>There was evidence to suggest that the floor was covered with a layer of moss, reeds and other soft plant materials.</a:t>
            </a:r>
          </a:p>
        </p:txBody>
      </p:sp>
      <p:pic>
        <p:nvPicPr>
          <p:cNvPr id="13316" name="Picture 6">
            <a:extLst>
              <a:ext uri="{FF2B5EF4-FFF2-40B4-BE49-F238E27FC236}">
                <a16:creationId xmlns:a16="http://schemas.microsoft.com/office/drawing/2014/main" id="{E3218179-3555-4494-B122-46C0E88AAF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4914" y="1844676"/>
            <a:ext cx="3527425" cy="361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6204AAAE-18C1-406B-AB75-890402058FDA}"/>
              </a:ext>
            </a:extLst>
          </p:cNvPr>
          <p:cNvSpPr>
            <a:spLocks noGrp="1"/>
          </p:cNvSpPr>
          <p:nvPr>
            <p:ph type="title"/>
          </p:nvPr>
        </p:nvSpPr>
        <p:spPr>
          <a:xfrm>
            <a:off x="1981201" y="479426"/>
            <a:ext cx="8220075" cy="993775"/>
          </a:xfrm>
        </p:spPr>
        <p:txBody>
          <a:bodyPr rtlCol="0"/>
          <a:lstStyle/>
          <a:p>
            <a:pPr>
              <a:defRPr/>
            </a:pPr>
            <a:r>
              <a:rPr lang="en-GB" dirty="0">
                <a:solidFill>
                  <a:srgbClr val="C59855"/>
                </a:solidFill>
              </a:rPr>
              <a:t>Stone Age Houses</a:t>
            </a:r>
            <a:endParaRPr lang="en-GB" dirty="0">
              <a:solidFill>
                <a:srgbClr val="C59855"/>
              </a:solidFill>
              <a:latin typeface="+mn-lt"/>
            </a:endParaRPr>
          </a:p>
        </p:txBody>
      </p:sp>
      <p:sp>
        <p:nvSpPr>
          <p:cNvPr id="14339" name="Rectangle 4">
            <a:extLst>
              <a:ext uri="{FF2B5EF4-FFF2-40B4-BE49-F238E27FC236}">
                <a16:creationId xmlns:a16="http://schemas.microsoft.com/office/drawing/2014/main" id="{9D27D22C-C048-4F00-A02E-305B7FD9CC8A}"/>
              </a:ext>
            </a:extLst>
          </p:cNvPr>
          <p:cNvSpPr>
            <a:spLocks noChangeArrowheads="1"/>
          </p:cNvSpPr>
          <p:nvPr/>
        </p:nvSpPr>
        <p:spPr bwMode="auto">
          <a:xfrm>
            <a:off x="620785" y="1531253"/>
            <a:ext cx="9291565"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2400" dirty="0">
                <a:solidFill>
                  <a:schemeClr val="tx1"/>
                </a:solidFill>
              </a:rPr>
              <a:t>During the Neolithic period (4000BC and 2500BC), Stone Age houses were rectangular and constructed from timber.</a:t>
            </a:r>
          </a:p>
          <a:p>
            <a:pPr eaLnBrk="1" hangingPunct="1">
              <a:lnSpc>
                <a:spcPct val="100000"/>
              </a:lnSpc>
              <a:spcBef>
                <a:spcPct val="0"/>
              </a:spcBef>
              <a:buFontTx/>
              <a:buNone/>
            </a:pPr>
            <a:r>
              <a:rPr lang="en-GB" altLang="en-US" sz="2400" dirty="0">
                <a:solidFill>
                  <a:schemeClr val="tx1"/>
                </a:solidFill>
              </a:rPr>
              <a:t>None of these houses remain but we can see the foundations. Some houses used </a:t>
            </a:r>
            <a:r>
              <a:rPr lang="en-GB" altLang="en-US" sz="2400" b="1" dirty="0">
                <a:solidFill>
                  <a:srgbClr val="C59855"/>
                </a:solidFill>
              </a:rPr>
              <a:t>wattle</a:t>
            </a:r>
            <a:r>
              <a:rPr lang="en-GB" altLang="en-US" sz="2400" b="1" dirty="0">
                <a:solidFill>
                  <a:schemeClr val="tx1"/>
                </a:solidFill>
              </a:rPr>
              <a:t> </a:t>
            </a:r>
            <a:r>
              <a:rPr lang="en-GB" altLang="en-US" sz="2400" dirty="0">
                <a:solidFill>
                  <a:schemeClr val="tx1"/>
                </a:solidFill>
              </a:rPr>
              <a:t>(woven wood)</a:t>
            </a:r>
            <a:r>
              <a:rPr lang="en-GB" altLang="en-US" sz="2400" b="1" dirty="0">
                <a:solidFill>
                  <a:schemeClr val="tx1"/>
                </a:solidFill>
              </a:rPr>
              <a:t> </a:t>
            </a:r>
            <a:r>
              <a:rPr lang="en-GB" altLang="en-US" sz="2400" dirty="0">
                <a:solidFill>
                  <a:schemeClr val="tx1"/>
                </a:solidFill>
              </a:rPr>
              <a:t>and</a:t>
            </a:r>
            <a:r>
              <a:rPr lang="en-GB" altLang="en-US" sz="2400" b="1" dirty="0">
                <a:solidFill>
                  <a:schemeClr val="tx1"/>
                </a:solidFill>
              </a:rPr>
              <a:t> </a:t>
            </a:r>
            <a:r>
              <a:rPr lang="en-GB" altLang="en-US" sz="2400" b="1" dirty="0">
                <a:solidFill>
                  <a:srgbClr val="C59855"/>
                </a:solidFill>
              </a:rPr>
              <a:t>daub</a:t>
            </a:r>
            <a:r>
              <a:rPr lang="en-GB" altLang="en-US" sz="2400" b="1" dirty="0">
                <a:solidFill>
                  <a:schemeClr val="tx1"/>
                </a:solidFill>
              </a:rPr>
              <a:t> </a:t>
            </a:r>
            <a:r>
              <a:rPr lang="en-GB" altLang="en-US" sz="2400" dirty="0">
                <a:solidFill>
                  <a:schemeClr val="tx1"/>
                </a:solidFill>
              </a:rPr>
              <a:t>(mud and straw) for the walls </a:t>
            </a:r>
            <a:r>
              <a:rPr lang="en-GB" altLang="en-US" sz="2400" dirty="0"/>
              <a:t>and had thatched roofs</a:t>
            </a:r>
            <a:r>
              <a:rPr lang="en-GB" altLang="en-US" sz="2400" dirty="0">
                <a:solidFill>
                  <a:schemeClr val="tx1"/>
                </a:solidFill>
              </a:rPr>
              <a:t>. </a:t>
            </a:r>
          </a:p>
        </p:txBody>
      </p:sp>
      <p:pic>
        <p:nvPicPr>
          <p:cNvPr id="14340" name="Picture 9">
            <a:extLst>
              <a:ext uri="{FF2B5EF4-FFF2-40B4-BE49-F238E27FC236}">
                <a16:creationId xmlns:a16="http://schemas.microsoft.com/office/drawing/2014/main" id="{A68B79AF-C878-4771-8CD4-D6CB80C3EE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8650" y="2951164"/>
            <a:ext cx="5473700" cy="294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7">
            <a:extLst>
              <a:ext uri="{FF2B5EF4-FFF2-40B4-BE49-F238E27FC236}">
                <a16:creationId xmlns:a16="http://schemas.microsoft.com/office/drawing/2014/main" id="{252C3BBA-98C2-4FF0-96C6-1960851A6A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5851" y="2286001"/>
            <a:ext cx="3571875"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FB992754-80D7-49CF-9177-85B65675D47D}"/>
              </a:ext>
            </a:extLst>
          </p:cNvPr>
          <p:cNvSpPr>
            <a:spLocks noGrp="1"/>
          </p:cNvSpPr>
          <p:nvPr>
            <p:ph type="title"/>
          </p:nvPr>
        </p:nvSpPr>
        <p:spPr>
          <a:xfrm>
            <a:off x="1981201" y="479426"/>
            <a:ext cx="8220075" cy="993775"/>
          </a:xfrm>
        </p:spPr>
        <p:txBody>
          <a:bodyPr rtlCol="0"/>
          <a:lstStyle/>
          <a:p>
            <a:pPr>
              <a:defRPr/>
            </a:pPr>
            <a:r>
              <a:rPr lang="en-GB" dirty="0">
                <a:solidFill>
                  <a:srgbClr val="C59855"/>
                </a:solidFill>
              </a:rPr>
              <a:t>Stone Age Houses</a:t>
            </a:r>
            <a:endParaRPr lang="en-GB" dirty="0">
              <a:solidFill>
                <a:srgbClr val="C59855"/>
              </a:solidFill>
              <a:latin typeface="+mn-lt"/>
            </a:endParaRPr>
          </a:p>
        </p:txBody>
      </p:sp>
      <p:sp>
        <p:nvSpPr>
          <p:cNvPr id="15364" name="Rectangle 4">
            <a:extLst>
              <a:ext uri="{FF2B5EF4-FFF2-40B4-BE49-F238E27FC236}">
                <a16:creationId xmlns:a16="http://schemas.microsoft.com/office/drawing/2014/main" id="{F1254445-5E3C-4AE0-B033-CAC3EAF54E45}"/>
              </a:ext>
            </a:extLst>
          </p:cNvPr>
          <p:cNvSpPr>
            <a:spLocks noChangeArrowheads="1"/>
          </p:cNvSpPr>
          <p:nvPr/>
        </p:nvSpPr>
        <p:spPr bwMode="auto">
          <a:xfrm>
            <a:off x="469784" y="1501775"/>
            <a:ext cx="5467468"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2400" dirty="0">
                <a:solidFill>
                  <a:schemeClr val="tx1"/>
                </a:solidFill>
              </a:rPr>
              <a:t>Other houses from the Neolithic period, like the ones uncovered at </a:t>
            </a:r>
            <a:r>
              <a:rPr lang="en-GB" altLang="en-US" sz="2400" b="1" dirty="0">
                <a:solidFill>
                  <a:srgbClr val="C59855"/>
                </a:solidFill>
              </a:rPr>
              <a:t>Skara Brae</a:t>
            </a:r>
            <a:r>
              <a:rPr lang="en-GB" altLang="en-US" sz="2400" dirty="0">
                <a:solidFill>
                  <a:schemeClr val="tx1"/>
                </a:solidFill>
              </a:rPr>
              <a:t>, were built from stone.</a:t>
            </a:r>
          </a:p>
          <a:p>
            <a:pPr eaLnBrk="1" hangingPunct="1">
              <a:lnSpc>
                <a:spcPct val="100000"/>
              </a:lnSpc>
              <a:spcBef>
                <a:spcPct val="0"/>
              </a:spcBef>
              <a:buFontTx/>
              <a:buNone/>
            </a:pPr>
            <a:r>
              <a:rPr lang="en-GB" altLang="en-US" sz="2400" dirty="0">
                <a:solidFill>
                  <a:schemeClr val="tx1"/>
                </a:solidFill>
              </a:rPr>
              <a:t>They were built into mounds of rubbish known as </a:t>
            </a:r>
            <a:r>
              <a:rPr lang="en-GB" altLang="en-US" sz="2400" b="1" dirty="0">
                <a:solidFill>
                  <a:srgbClr val="C59855"/>
                </a:solidFill>
              </a:rPr>
              <a:t>midden</a:t>
            </a:r>
            <a:r>
              <a:rPr lang="en-GB" altLang="en-US" sz="2400" dirty="0">
                <a:solidFill>
                  <a:schemeClr val="tx1"/>
                </a:solidFill>
              </a:rPr>
              <a:t>. Midden could include small stones, shells, mud and animal bones.</a:t>
            </a:r>
          </a:p>
          <a:p>
            <a:pPr eaLnBrk="1" hangingPunct="1">
              <a:lnSpc>
                <a:spcPct val="100000"/>
              </a:lnSpc>
              <a:spcBef>
                <a:spcPct val="0"/>
              </a:spcBef>
              <a:buFontTx/>
              <a:buNone/>
            </a:pPr>
            <a:r>
              <a:rPr lang="en-GB" altLang="en-US" sz="2400" dirty="0">
                <a:solidFill>
                  <a:schemeClr val="tx1"/>
                </a:solidFill>
              </a:rPr>
              <a:t>It provided some stability as well as insulation.</a:t>
            </a:r>
          </a:p>
          <a:p>
            <a:pPr eaLnBrk="1" hangingPunct="1">
              <a:lnSpc>
                <a:spcPct val="100000"/>
              </a:lnSpc>
              <a:spcBef>
                <a:spcPct val="0"/>
              </a:spcBef>
              <a:buFontTx/>
              <a:buNone/>
            </a:pPr>
            <a:r>
              <a:rPr lang="en-GB" altLang="en-US" sz="2400" dirty="0">
                <a:solidFill>
                  <a:schemeClr val="tx1"/>
                </a:solidFill>
              </a:rPr>
              <a:t>These houses were usually round.</a:t>
            </a:r>
          </a:p>
          <a:p>
            <a:pPr eaLnBrk="1" hangingPunct="1">
              <a:lnSpc>
                <a:spcPct val="100000"/>
              </a:lnSpc>
              <a:spcBef>
                <a:spcPct val="0"/>
              </a:spcBef>
              <a:buFontTx/>
              <a:buNone/>
            </a:pPr>
            <a:r>
              <a:rPr lang="en-GB" altLang="en-US" sz="2400" dirty="0">
                <a:solidFill>
                  <a:schemeClr val="tx1"/>
                </a:solidFill>
              </a:rPr>
              <a:t>They had beds, storage shelves and a hearth in the middle.</a:t>
            </a:r>
          </a:p>
          <a:p>
            <a:pPr eaLnBrk="1" hangingPunct="1">
              <a:lnSpc>
                <a:spcPct val="100000"/>
              </a:lnSpc>
              <a:spcBef>
                <a:spcPct val="0"/>
              </a:spcBef>
              <a:buFontTx/>
              <a:buNone/>
            </a:pPr>
            <a:r>
              <a:rPr lang="en-GB" altLang="en-US" sz="2400" dirty="0">
                <a:solidFill>
                  <a:schemeClr val="tx1"/>
                </a:solidFill>
              </a:rPr>
              <a:t>Roofs were made from materials such as straw, animal skins or turf laid over driftwood.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2">
            <a:extLst>
              <a:ext uri="{FF2B5EF4-FFF2-40B4-BE49-F238E27FC236}">
                <a16:creationId xmlns:a16="http://schemas.microsoft.com/office/drawing/2014/main" id="{8A7C9BA1-7CD0-439D-9AA3-B09E564016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2138" y="3376614"/>
            <a:ext cx="3128962"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80D833A3-0AF2-47FC-8175-C38E5511F523}"/>
              </a:ext>
            </a:extLst>
          </p:cNvPr>
          <p:cNvSpPr>
            <a:spLocks noGrp="1"/>
          </p:cNvSpPr>
          <p:nvPr>
            <p:ph type="title"/>
          </p:nvPr>
        </p:nvSpPr>
        <p:spPr>
          <a:xfrm>
            <a:off x="1981201" y="479426"/>
            <a:ext cx="8220075" cy="993775"/>
          </a:xfrm>
        </p:spPr>
        <p:txBody>
          <a:bodyPr rtlCol="0"/>
          <a:lstStyle/>
          <a:p>
            <a:pPr>
              <a:defRPr/>
            </a:pPr>
            <a:r>
              <a:rPr lang="en-GB" dirty="0">
                <a:solidFill>
                  <a:srgbClr val="F3CA4C"/>
                </a:solidFill>
              </a:rPr>
              <a:t>Bronze Age Houses</a:t>
            </a:r>
            <a:endParaRPr lang="en-GB" dirty="0">
              <a:solidFill>
                <a:srgbClr val="F3CA4C"/>
              </a:solidFill>
              <a:latin typeface="+mn-lt"/>
            </a:endParaRPr>
          </a:p>
        </p:txBody>
      </p:sp>
      <p:sp>
        <p:nvSpPr>
          <p:cNvPr id="16388" name="Rectangle 4">
            <a:extLst>
              <a:ext uri="{FF2B5EF4-FFF2-40B4-BE49-F238E27FC236}">
                <a16:creationId xmlns:a16="http://schemas.microsoft.com/office/drawing/2014/main" id="{46EC962F-40E5-4A66-94B5-BAB6C67C9AAA}"/>
              </a:ext>
            </a:extLst>
          </p:cNvPr>
          <p:cNvSpPr>
            <a:spLocks noChangeArrowheads="1"/>
          </p:cNvSpPr>
          <p:nvPr/>
        </p:nvSpPr>
        <p:spPr bwMode="auto">
          <a:xfrm>
            <a:off x="771787" y="1518554"/>
            <a:ext cx="5487726"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2400" dirty="0">
                <a:solidFill>
                  <a:schemeClr val="tx1"/>
                </a:solidFill>
              </a:rPr>
              <a:t>The weather in Britain had become warmer and drier at the end of the Stone Age.</a:t>
            </a:r>
          </a:p>
          <a:p>
            <a:pPr eaLnBrk="1" hangingPunct="1">
              <a:lnSpc>
                <a:spcPct val="100000"/>
              </a:lnSpc>
              <a:spcBef>
                <a:spcPct val="0"/>
              </a:spcBef>
              <a:buFontTx/>
              <a:buNone/>
            </a:pPr>
            <a:r>
              <a:rPr lang="en-GB" altLang="en-US" sz="2400" dirty="0">
                <a:solidFill>
                  <a:schemeClr val="tx1"/>
                </a:solidFill>
              </a:rPr>
              <a:t>The Bronze Age (from 2100BC) saw another change in climate. The wetter weather forced people to move from the hills, which were easier to defend, in to the valleys, where it was easier to grow food and find shelter.  </a:t>
            </a:r>
          </a:p>
          <a:p>
            <a:pPr eaLnBrk="1" hangingPunct="1">
              <a:lnSpc>
                <a:spcPct val="100000"/>
              </a:lnSpc>
              <a:spcBef>
                <a:spcPct val="0"/>
              </a:spcBef>
              <a:buFontTx/>
              <a:buNone/>
            </a:pPr>
            <a:r>
              <a:rPr lang="en-GB" altLang="en-US" sz="2400" dirty="0">
                <a:solidFill>
                  <a:schemeClr val="tx1"/>
                </a:solidFill>
              </a:rPr>
              <a:t>The spread of farming meant the end of large burial sites, as the fields were needed for animals to graze. Large areas of woodland started to be cut down to make more land available for farming.</a:t>
            </a:r>
          </a:p>
        </p:txBody>
      </p:sp>
      <p:pic>
        <p:nvPicPr>
          <p:cNvPr id="16389" name="Picture 2">
            <a:extLst>
              <a:ext uri="{FF2B5EF4-FFF2-40B4-BE49-F238E27FC236}">
                <a16:creationId xmlns:a16="http://schemas.microsoft.com/office/drawing/2014/main" id="{2F25B4EC-9036-4329-8A1E-1C55968EDD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3876" y="3141663"/>
            <a:ext cx="3197225" cy="279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90" name="Bronze Age People">
            <a:extLst>
              <a:ext uri="{FF2B5EF4-FFF2-40B4-BE49-F238E27FC236}">
                <a16:creationId xmlns:a16="http://schemas.microsoft.com/office/drawing/2014/main" id="{28AD8D08-0638-45E4-A0A0-EF9732ED92A6}"/>
              </a:ext>
            </a:extLst>
          </p:cNvPr>
          <p:cNvGrpSpPr>
            <a:grpSpLocks/>
          </p:cNvGrpSpPr>
          <p:nvPr/>
        </p:nvGrpSpPr>
        <p:grpSpPr bwMode="auto">
          <a:xfrm>
            <a:off x="6596064" y="4229101"/>
            <a:ext cx="1195387" cy="1927225"/>
            <a:chOff x="4028980" y="3355113"/>
            <a:chExt cx="1194773" cy="1926540"/>
          </a:xfrm>
        </p:grpSpPr>
        <p:pic>
          <p:nvPicPr>
            <p:cNvPr id="16392" name="Picture 9">
              <a:extLst>
                <a:ext uri="{FF2B5EF4-FFF2-40B4-BE49-F238E27FC236}">
                  <a16:creationId xmlns:a16="http://schemas.microsoft.com/office/drawing/2014/main" id="{5E740227-F03D-4C9D-96E0-E3FA531BE3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8980" y="3406731"/>
              <a:ext cx="669480" cy="1840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10">
              <a:extLst>
                <a:ext uri="{FF2B5EF4-FFF2-40B4-BE49-F238E27FC236}">
                  <a16:creationId xmlns:a16="http://schemas.microsoft.com/office/drawing/2014/main" id="{5CAD809C-A346-4DCA-91FC-EDB2C7B93F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8302" y="3355113"/>
              <a:ext cx="695451" cy="1926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391" name="Picture 6">
            <a:extLst>
              <a:ext uri="{FF2B5EF4-FFF2-40B4-BE49-F238E27FC236}">
                <a16:creationId xmlns:a16="http://schemas.microsoft.com/office/drawing/2014/main" id="{4812317B-CCC7-4D93-B533-52334937C7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72488" y="5314951"/>
            <a:ext cx="144145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1377B41F-2734-4557-B048-AD0BC86FB3E3}"/>
              </a:ext>
            </a:extLst>
          </p:cNvPr>
          <p:cNvSpPr>
            <a:spLocks noGrp="1"/>
          </p:cNvSpPr>
          <p:nvPr>
            <p:ph type="title"/>
          </p:nvPr>
        </p:nvSpPr>
        <p:spPr>
          <a:xfrm>
            <a:off x="1981201" y="479426"/>
            <a:ext cx="8220075" cy="993775"/>
          </a:xfrm>
        </p:spPr>
        <p:txBody>
          <a:bodyPr rtlCol="0"/>
          <a:lstStyle/>
          <a:p>
            <a:pPr>
              <a:defRPr/>
            </a:pPr>
            <a:r>
              <a:rPr lang="en-GB" dirty="0">
                <a:solidFill>
                  <a:srgbClr val="F3CA4C"/>
                </a:solidFill>
              </a:rPr>
              <a:t>Bronze Age Houses</a:t>
            </a:r>
            <a:endParaRPr lang="en-GB" dirty="0">
              <a:solidFill>
                <a:srgbClr val="F3CA4C"/>
              </a:solidFill>
              <a:latin typeface="+mn-lt"/>
            </a:endParaRPr>
          </a:p>
        </p:txBody>
      </p:sp>
      <p:sp>
        <p:nvSpPr>
          <p:cNvPr id="17411" name="Rectangle 4">
            <a:extLst>
              <a:ext uri="{FF2B5EF4-FFF2-40B4-BE49-F238E27FC236}">
                <a16:creationId xmlns:a16="http://schemas.microsoft.com/office/drawing/2014/main" id="{F3D7A164-2698-4FF0-AFE3-5448946FB70C}"/>
              </a:ext>
            </a:extLst>
          </p:cNvPr>
          <p:cNvSpPr>
            <a:spLocks noChangeArrowheads="1"/>
          </p:cNvSpPr>
          <p:nvPr/>
        </p:nvSpPr>
        <p:spPr bwMode="auto">
          <a:xfrm>
            <a:off x="981512" y="1671638"/>
            <a:ext cx="5368489"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2400" dirty="0">
                <a:solidFill>
                  <a:schemeClr val="tx1"/>
                </a:solidFill>
              </a:rPr>
              <a:t>Bronze Age roundhouses were circular structures with a </a:t>
            </a:r>
            <a:r>
              <a:rPr lang="en-GB" altLang="en-US" sz="2400" b="1" dirty="0">
                <a:solidFill>
                  <a:srgbClr val="F3CA4C"/>
                </a:solidFill>
              </a:rPr>
              <a:t>wattle</a:t>
            </a:r>
            <a:r>
              <a:rPr lang="en-GB" altLang="en-US" sz="2400" b="1" dirty="0">
                <a:solidFill>
                  <a:schemeClr val="tx1"/>
                </a:solidFill>
              </a:rPr>
              <a:t> </a:t>
            </a:r>
            <a:r>
              <a:rPr lang="en-GB" altLang="en-US" sz="2400" dirty="0">
                <a:solidFill>
                  <a:schemeClr val="tx1"/>
                </a:solidFill>
              </a:rPr>
              <a:t>(woven wood)</a:t>
            </a:r>
            <a:r>
              <a:rPr lang="en-GB" altLang="en-US" sz="2400" b="1" dirty="0">
                <a:solidFill>
                  <a:schemeClr val="tx1"/>
                </a:solidFill>
              </a:rPr>
              <a:t> </a:t>
            </a:r>
            <a:r>
              <a:rPr lang="en-GB" altLang="en-US" sz="2400" dirty="0">
                <a:solidFill>
                  <a:schemeClr val="tx1"/>
                </a:solidFill>
              </a:rPr>
              <a:t>and</a:t>
            </a:r>
            <a:r>
              <a:rPr lang="en-GB" altLang="en-US" sz="2400" b="1" dirty="0">
                <a:solidFill>
                  <a:schemeClr val="tx1"/>
                </a:solidFill>
              </a:rPr>
              <a:t> </a:t>
            </a:r>
            <a:r>
              <a:rPr lang="en-GB" altLang="en-US" sz="2400" b="1" dirty="0">
                <a:solidFill>
                  <a:srgbClr val="F3CA4C"/>
                </a:solidFill>
              </a:rPr>
              <a:t>daub</a:t>
            </a:r>
            <a:r>
              <a:rPr lang="en-GB" altLang="en-US" sz="2400" b="1" dirty="0">
                <a:solidFill>
                  <a:schemeClr val="tx1"/>
                </a:solidFill>
              </a:rPr>
              <a:t> </a:t>
            </a:r>
            <a:r>
              <a:rPr lang="en-GB" altLang="en-US" sz="2400" dirty="0">
                <a:solidFill>
                  <a:schemeClr val="tx1"/>
                </a:solidFill>
              </a:rPr>
              <a:t>(mud and straw) wall or a dry stone wall.</a:t>
            </a:r>
          </a:p>
          <a:p>
            <a:pPr eaLnBrk="1" hangingPunct="1">
              <a:lnSpc>
                <a:spcPct val="100000"/>
              </a:lnSpc>
              <a:spcBef>
                <a:spcPct val="0"/>
              </a:spcBef>
              <a:buFontTx/>
              <a:buNone/>
            </a:pPr>
            <a:r>
              <a:rPr lang="en-GB" altLang="en-US" sz="2400" dirty="0">
                <a:solidFill>
                  <a:schemeClr val="tx1"/>
                </a:solidFill>
              </a:rPr>
              <a:t>Some houses had to be built on stilts as they were constructed on wetlands.</a:t>
            </a:r>
          </a:p>
          <a:p>
            <a:pPr eaLnBrk="1" hangingPunct="1">
              <a:lnSpc>
                <a:spcPct val="100000"/>
              </a:lnSpc>
              <a:spcBef>
                <a:spcPct val="0"/>
              </a:spcBef>
              <a:buFontTx/>
              <a:buNone/>
            </a:pPr>
            <a:r>
              <a:rPr lang="en-GB" altLang="en-US" sz="2400" dirty="0">
                <a:solidFill>
                  <a:schemeClr val="tx1"/>
                </a:solidFill>
              </a:rPr>
              <a:t>Roundhouses usually had thatched roofs or were covered with turf that lay over a wooden cone of beams.</a:t>
            </a:r>
          </a:p>
          <a:p>
            <a:pPr eaLnBrk="1" hangingPunct="1">
              <a:lnSpc>
                <a:spcPct val="100000"/>
              </a:lnSpc>
              <a:spcBef>
                <a:spcPct val="0"/>
              </a:spcBef>
              <a:buFontTx/>
              <a:buNone/>
            </a:pPr>
            <a:r>
              <a:rPr lang="en-GB" altLang="en-US" sz="2400" dirty="0">
                <a:solidFill>
                  <a:schemeClr val="tx1"/>
                </a:solidFill>
              </a:rPr>
              <a:t>They would have a fireplace in the centre of the house that would always be kept burning. The fire was important for cooking and keeping warm.</a:t>
            </a:r>
          </a:p>
        </p:txBody>
      </p:sp>
      <p:pic>
        <p:nvPicPr>
          <p:cNvPr id="17412" name="Picture 2">
            <a:extLst>
              <a:ext uri="{FF2B5EF4-FFF2-40B4-BE49-F238E27FC236}">
                <a16:creationId xmlns:a16="http://schemas.microsoft.com/office/drawing/2014/main" id="{5AAA4438-2730-4DAF-873F-974B15B165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5589" y="2227263"/>
            <a:ext cx="3197225" cy="279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BAA5CA92-79E4-4211-A8B4-74D486933E8F}"/>
              </a:ext>
            </a:extLst>
          </p:cNvPr>
          <p:cNvSpPr>
            <a:spLocks noGrp="1"/>
          </p:cNvSpPr>
          <p:nvPr>
            <p:ph type="title"/>
          </p:nvPr>
        </p:nvSpPr>
        <p:spPr>
          <a:xfrm>
            <a:off x="1981201" y="479426"/>
            <a:ext cx="8220075" cy="993775"/>
          </a:xfrm>
        </p:spPr>
        <p:txBody>
          <a:bodyPr rtlCol="0"/>
          <a:lstStyle/>
          <a:p>
            <a:pPr>
              <a:defRPr/>
            </a:pPr>
            <a:r>
              <a:rPr lang="en-GB" dirty="0">
                <a:solidFill>
                  <a:srgbClr val="F3CA4C"/>
                </a:solidFill>
              </a:rPr>
              <a:t>Bronze Age Houses</a:t>
            </a:r>
            <a:endParaRPr lang="en-GB" dirty="0">
              <a:solidFill>
                <a:srgbClr val="F3CA4C"/>
              </a:solidFill>
              <a:latin typeface="+mn-lt"/>
            </a:endParaRPr>
          </a:p>
        </p:txBody>
      </p:sp>
      <p:sp>
        <p:nvSpPr>
          <p:cNvPr id="18435" name="Rectangle 4">
            <a:extLst>
              <a:ext uri="{FF2B5EF4-FFF2-40B4-BE49-F238E27FC236}">
                <a16:creationId xmlns:a16="http://schemas.microsoft.com/office/drawing/2014/main" id="{05A67385-0952-4CF3-B690-9F04A1663329}"/>
              </a:ext>
            </a:extLst>
          </p:cNvPr>
          <p:cNvSpPr>
            <a:spLocks noChangeArrowheads="1"/>
          </p:cNvSpPr>
          <p:nvPr/>
        </p:nvSpPr>
        <p:spPr bwMode="auto">
          <a:xfrm>
            <a:off x="721453" y="1889126"/>
            <a:ext cx="5661885"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sz="2400" dirty="0">
                <a:solidFill>
                  <a:schemeClr val="tx1"/>
                </a:solidFill>
              </a:rPr>
              <a:t>In the Bronze Age, people no longer used one dwelling for everything.  </a:t>
            </a:r>
          </a:p>
          <a:p>
            <a:pPr eaLnBrk="1" hangingPunct="1">
              <a:lnSpc>
                <a:spcPct val="100000"/>
              </a:lnSpc>
              <a:spcBef>
                <a:spcPct val="0"/>
              </a:spcBef>
              <a:buFontTx/>
              <a:buNone/>
            </a:pPr>
            <a:endParaRPr lang="en-GB" altLang="en-US" sz="2400" dirty="0">
              <a:solidFill>
                <a:schemeClr val="tx1"/>
              </a:solidFill>
            </a:endParaRPr>
          </a:p>
          <a:p>
            <a:pPr eaLnBrk="1" hangingPunct="1">
              <a:lnSpc>
                <a:spcPct val="100000"/>
              </a:lnSpc>
              <a:spcBef>
                <a:spcPct val="0"/>
              </a:spcBef>
              <a:buFontTx/>
              <a:buNone/>
            </a:pPr>
            <a:r>
              <a:rPr lang="en-GB" altLang="en-US" sz="2400" dirty="0">
                <a:solidFill>
                  <a:schemeClr val="tx1"/>
                </a:solidFill>
              </a:rPr>
              <a:t>A farming household might have consisted of two houses.  </a:t>
            </a:r>
          </a:p>
          <a:p>
            <a:pPr eaLnBrk="1" hangingPunct="1">
              <a:lnSpc>
                <a:spcPct val="100000"/>
              </a:lnSpc>
              <a:spcBef>
                <a:spcPct val="0"/>
              </a:spcBef>
              <a:buFontTx/>
              <a:buNone/>
            </a:pPr>
            <a:endParaRPr lang="en-GB" altLang="en-US" sz="2400" dirty="0">
              <a:solidFill>
                <a:schemeClr val="tx1"/>
              </a:solidFill>
            </a:endParaRPr>
          </a:p>
          <a:p>
            <a:pPr eaLnBrk="1" hangingPunct="1">
              <a:lnSpc>
                <a:spcPct val="100000"/>
              </a:lnSpc>
              <a:spcBef>
                <a:spcPct val="0"/>
              </a:spcBef>
              <a:buFontTx/>
              <a:buNone/>
            </a:pPr>
            <a:r>
              <a:rPr lang="en-GB" altLang="en-US" sz="2400" dirty="0">
                <a:solidFill>
                  <a:schemeClr val="tx1"/>
                </a:solidFill>
              </a:rPr>
              <a:t>A main house would be used to live in and an outhouse used for cooking and textile production. </a:t>
            </a:r>
          </a:p>
        </p:txBody>
      </p:sp>
      <p:pic>
        <p:nvPicPr>
          <p:cNvPr id="18436" name="Picture 2">
            <a:extLst>
              <a:ext uri="{FF2B5EF4-FFF2-40B4-BE49-F238E27FC236}">
                <a16:creationId xmlns:a16="http://schemas.microsoft.com/office/drawing/2014/main" id="{A5B49F7D-30AB-4305-B92C-2C9CAE0BC3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0364" y="1739901"/>
            <a:ext cx="3197225"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52B91F12-8A0E-4B00-9E45-D206861B4954}"/>
              </a:ext>
            </a:extLst>
          </p:cNvPr>
          <p:cNvSpPr/>
          <p:nvPr/>
        </p:nvSpPr>
        <p:spPr>
          <a:xfrm>
            <a:off x="2274888" y="5400675"/>
            <a:ext cx="7632700" cy="495300"/>
          </a:xfrm>
          <a:prstGeom prst="rect">
            <a:avLst/>
          </a:prstGeom>
          <a:solidFill>
            <a:srgbClr val="F3CA4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GB" dirty="0">
                <a:solidFill>
                  <a:schemeClr val="tx1"/>
                </a:solidFill>
              </a:rPr>
              <a:t>Do you think using more than one dwelling was a good change? Why?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a:extLst>
              <a:ext uri="{FF2B5EF4-FFF2-40B4-BE49-F238E27FC236}">
                <a16:creationId xmlns:a16="http://schemas.microsoft.com/office/drawing/2014/main" id="{D145E2E0-D284-4C0C-B6FA-1C76A5FB8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4526" y="2303464"/>
            <a:ext cx="5495925"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A11AFF9F-1E1D-4E04-9FDC-0FD98DE1E041}"/>
              </a:ext>
            </a:extLst>
          </p:cNvPr>
          <p:cNvSpPr>
            <a:spLocks noGrp="1"/>
          </p:cNvSpPr>
          <p:nvPr>
            <p:ph type="title"/>
          </p:nvPr>
        </p:nvSpPr>
        <p:spPr>
          <a:xfrm>
            <a:off x="1981201" y="479426"/>
            <a:ext cx="8220075" cy="993775"/>
          </a:xfrm>
        </p:spPr>
        <p:txBody>
          <a:bodyPr rtlCol="0"/>
          <a:lstStyle/>
          <a:p>
            <a:pPr>
              <a:defRPr/>
            </a:pPr>
            <a:r>
              <a:rPr lang="en-GB" dirty="0">
                <a:solidFill>
                  <a:srgbClr val="E84D15"/>
                </a:solidFill>
              </a:rPr>
              <a:t>Iron Age Houses</a:t>
            </a:r>
            <a:endParaRPr lang="en-GB" dirty="0">
              <a:solidFill>
                <a:srgbClr val="E84D15"/>
              </a:solidFill>
              <a:latin typeface="+mn-lt"/>
            </a:endParaRPr>
          </a:p>
        </p:txBody>
      </p:sp>
      <p:sp>
        <p:nvSpPr>
          <p:cNvPr id="19460" name="Rectangle 4">
            <a:extLst>
              <a:ext uri="{FF2B5EF4-FFF2-40B4-BE49-F238E27FC236}">
                <a16:creationId xmlns:a16="http://schemas.microsoft.com/office/drawing/2014/main" id="{FB4D4143-1F0E-4814-AE45-C4083B07295F}"/>
              </a:ext>
            </a:extLst>
          </p:cNvPr>
          <p:cNvSpPr>
            <a:spLocks noChangeArrowheads="1"/>
          </p:cNvSpPr>
          <p:nvPr/>
        </p:nvSpPr>
        <p:spPr bwMode="auto">
          <a:xfrm>
            <a:off x="2433638" y="1473200"/>
            <a:ext cx="73152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dirty="0">
                <a:solidFill>
                  <a:schemeClr val="tx1"/>
                </a:solidFill>
              </a:rPr>
              <a:t>Archaeologists have discovered that typical Iron Age roundhouses were similar to Bronze Age houses. Some were very large and housed many people.</a:t>
            </a:r>
          </a:p>
        </p:txBody>
      </p:sp>
      <p:sp>
        <p:nvSpPr>
          <p:cNvPr id="7" name="Rectangle 6">
            <a:extLst>
              <a:ext uri="{FF2B5EF4-FFF2-40B4-BE49-F238E27FC236}">
                <a16:creationId xmlns:a16="http://schemas.microsoft.com/office/drawing/2014/main" id="{52B91F12-8A0E-4B00-9E45-D206861B4954}"/>
              </a:ext>
            </a:extLst>
          </p:cNvPr>
          <p:cNvSpPr/>
          <p:nvPr/>
        </p:nvSpPr>
        <p:spPr>
          <a:xfrm>
            <a:off x="2274888" y="2498726"/>
            <a:ext cx="2400300" cy="1603375"/>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GB" altLang="en-US" dirty="0"/>
              <a:t>Roundhouses didn’t have chimneys, as the smoke dispersed through the thatched roof.</a:t>
            </a:r>
          </a:p>
        </p:txBody>
      </p:sp>
      <p:sp>
        <p:nvSpPr>
          <p:cNvPr id="8" name="Rectangle 7">
            <a:extLst>
              <a:ext uri="{FF2B5EF4-FFF2-40B4-BE49-F238E27FC236}">
                <a16:creationId xmlns:a16="http://schemas.microsoft.com/office/drawing/2014/main" id="{ADA5664B-CE9F-4062-BC52-2A2B4F6938E1}"/>
              </a:ext>
            </a:extLst>
          </p:cNvPr>
          <p:cNvSpPr/>
          <p:nvPr/>
        </p:nvSpPr>
        <p:spPr>
          <a:xfrm>
            <a:off x="7597776" y="2279439"/>
            <a:ext cx="2398713" cy="2988098"/>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GB" altLang="en-US" dirty="0"/>
              <a:t>In the centre of the house, there would have been a fire used for cooking and as a source of heat and light. Some roundhouses may have contained ovens for baking bread.</a:t>
            </a:r>
          </a:p>
        </p:txBody>
      </p:sp>
      <p:sp>
        <p:nvSpPr>
          <p:cNvPr id="9" name="Rectangle 8">
            <a:extLst>
              <a:ext uri="{FF2B5EF4-FFF2-40B4-BE49-F238E27FC236}">
                <a16:creationId xmlns:a16="http://schemas.microsoft.com/office/drawing/2014/main" id="{178E25EA-2170-40B6-B969-2C9B2748122B}"/>
              </a:ext>
            </a:extLst>
          </p:cNvPr>
          <p:cNvSpPr/>
          <p:nvPr/>
        </p:nvSpPr>
        <p:spPr>
          <a:xfrm>
            <a:off x="2282826" y="4990830"/>
            <a:ext cx="3649663" cy="1326105"/>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GB" altLang="en-US" dirty="0"/>
              <a:t>The frame was constructed out of large timbers and the walls were made from wattle and daub. </a:t>
            </a:r>
          </a:p>
        </p:txBody>
      </p:sp>
      <p:cxnSp>
        <p:nvCxnSpPr>
          <p:cNvPr id="13" name="Straight Arrow Connector 12">
            <a:extLst>
              <a:ext uri="{FF2B5EF4-FFF2-40B4-BE49-F238E27FC236}">
                <a16:creationId xmlns:a16="http://schemas.microsoft.com/office/drawing/2014/main" id="{730BD1A6-8006-43A3-BB8B-9B2D42E3308F}"/>
              </a:ext>
            </a:extLst>
          </p:cNvPr>
          <p:cNvCxnSpPr/>
          <p:nvPr/>
        </p:nvCxnSpPr>
        <p:spPr>
          <a:xfrm flipV="1">
            <a:off x="5499100" y="4492626"/>
            <a:ext cx="433388" cy="715963"/>
          </a:xfrm>
          <a:prstGeom prst="straightConnector1">
            <a:avLst/>
          </a:prstGeom>
          <a:ln w="57150">
            <a:solidFill>
              <a:srgbClr val="E84D15"/>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283CE752-61C2-419A-ACB7-95B962367454}"/>
              </a:ext>
            </a:extLst>
          </p:cNvPr>
          <p:cNvCxnSpPr/>
          <p:nvPr/>
        </p:nvCxnSpPr>
        <p:spPr>
          <a:xfrm>
            <a:off x="4605339" y="3057525"/>
            <a:ext cx="765175" cy="0"/>
          </a:xfrm>
          <a:prstGeom prst="straightConnector1">
            <a:avLst/>
          </a:prstGeom>
          <a:ln w="57150">
            <a:solidFill>
              <a:srgbClr val="E84D15"/>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2B33545C-88A5-4912-B826-13F9D287DCD9}"/>
              </a:ext>
            </a:extLst>
          </p:cNvPr>
          <p:cNvCxnSpPr/>
          <p:nvPr/>
        </p:nvCxnSpPr>
        <p:spPr>
          <a:xfrm flipH="1">
            <a:off x="6091238" y="4102101"/>
            <a:ext cx="1644650" cy="1027113"/>
          </a:xfrm>
          <a:prstGeom prst="straightConnector1">
            <a:avLst/>
          </a:prstGeom>
          <a:ln w="57150">
            <a:solidFill>
              <a:srgbClr val="E84D15"/>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7DE8A555-F4B5-4CA0-8312-80A961238D3C}"/>
              </a:ext>
            </a:extLst>
          </p:cNvPr>
          <p:cNvSpPr>
            <a:spLocks noGrp="1"/>
          </p:cNvSpPr>
          <p:nvPr>
            <p:ph type="title"/>
          </p:nvPr>
        </p:nvSpPr>
        <p:spPr>
          <a:xfrm>
            <a:off x="1981201" y="479426"/>
            <a:ext cx="8220075" cy="993775"/>
          </a:xfrm>
        </p:spPr>
        <p:txBody>
          <a:bodyPr rtlCol="0"/>
          <a:lstStyle/>
          <a:p>
            <a:pPr>
              <a:defRPr/>
            </a:pPr>
            <a:r>
              <a:rPr lang="en-GB" dirty="0">
                <a:solidFill>
                  <a:srgbClr val="E84D15"/>
                </a:solidFill>
              </a:rPr>
              <a:t>Iron Age Houses</a:t>
            </a:r>
            <a:endParaRPr lang="en-GB" dirty="0">
              <a:solidFill>
                <a:srgbClr val="E84D15"/>
              </a:solidFill>
              <a:latin typeface="+mn-lt"/>
            </a:endParaRPr>
          </a:p>
        </p:txBody>
      </p:sp>
      <p:sp>
        <p:nvSpPr>
          <p:cNvPr id="20483" name="Rectangle 4">
            <a:extLst>
              <a:ext uri="{FF2B5EF4-FFF2-40B4-BE49-F238E27FC236}">
                <a16:creationId xmlns:a16="http://schemas.microsoft.com/office/drawing/2014/main" id="{B7DAA218-002F-4667-9F10-FEDDCB032A85}"/>
              </a:ext>
            </a:extLst>
          </p:cNvPr>
          <p:cNvSpPr>
            <a:spLocks noChangeArrowheads="1"/>
          </p:cNvSpPr>
          <p:nvPr/>
        </p:nvSpPr>
        <p:spPr bwMode="auto">
          <a:xfrm>
            <a:off x="2433638" y="1473200"/>
            <a:ext cx="73152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eaLnBrk="1" hangingPunct="1">
              <a:lnSpc>
                <a:spcPct val="100000"/>
              </a:lnSpc>
              <a:spcBef>
                <a:spcPct val="0"/>
              </a:spcBef>
              <a:buFontTx/>
              <a:buNone/>
            </a:pPr>
            <a:r>
              <a:rPr lang="en-GB" altLang="en-US">
                <a:solidFill>
                  <a:schemeClr val="tx1"/>
                </a:solidFill>
              </a:rPr>
              <a:t>A big change in the Iron Age era was the development of </a:t>
            </a:r>
            <a:r>
              <a:rPr lang="en-GB" altLang="en-US" b="1">
                <a:solidFill>
                  <a:schemeClr val="tx1"/>
                </a:solidFill>
              </a:rPr>
              <a:t>hill forts</a:t>
            </a:r>
            <a:r>
              <a:rPr lang="en-GB" altLang="en-US">
                <a:solidFill>
                  <a:schemeClr val="tx1"/>
                </a:solidFill>
              </a:rPr>
              <a:t>. These were large settlements built on land higher than the surrounding area. They often had a ditch around the outside, for defence.</a:t>
            </a:r>
          </a:p>
          <a:p>
            <a:pPr eaLnBrk="1" hangingPunct="1">
              <a:lnSpc>
                <a:spcPct val="100000"/>
              </a:lnSpc>
              <a:spcBef>
                <a:spcPct val="0"/>
              </a:spcBef>
              <a:buFontTx/>
              <a:buNone/>
            </a:pPr>
            <a:r>
              <a:rPr lang="en-GB" altLang="en-US">
                <a:solidFill>
                  <a:schemeClr val="tx1"/>
                </a:solidFill>
              </a:rPr>
              <a:t>A hill fort would be densely populated with a large number of roundhouses and roads.</a:t>
            </a:r>
          </a:p>
        </p:txBody>
      </p:sp>
      <p:pic>
        <p:nvPicPr>
          <p:cNvPr id="20484" name="Picture 1">
            <a:extLst>
              <a:ext uri="{FF2B5EF4-FFF2-40B4-BE49-F238E27FC236}">
                <a16:creationId xmlns:a16="http://schemas.microsoft.com/office/drawing/2014/main" id="{A9CE0256-628B-41CE-9FAE-9812040A0E8B}"/>
              </a:ext>
            </a:extLst>
          </p:cNvPr>
          <p:cNvPicPr>
            <a:picLocks noChangeAspect="1"/>
          </p:cNvPicPr>
          <p:nvPr/>
        </p:nvPicPr>
        <p:blipFill>
          <a:blip r:embed="rId2">
            <a:extLst>
              <a:ext uri="{28A0092B-C50C-407E-A947-70E740481C1C}">
                <a14:useLocalDpi xmlns:a14="http://schemas.microsoft.com/office/drawing/2010/main" val="0"/>
              </a:ext>
            </a:extLst>
          </a:blip>
          <a:srcRect l="1802" r="8609" b="40399"/>
          <a:stretch>
            <a:fillRect/>
          </a:stretch>
        </p:blipFill>
        <p:spPr bwMode="auto">
          <a:xfrm>
            <a:off x="3282950" y="3905251"/>
            <a:ext cx="6897688"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a:extLst>
              <a:ext uri="{FF2B5EF4-FFF2-40B4-BE49-F238E27FC236}">
                <a16:creationId xmlns:a16="http://schemas.microsoft.com/office/drawing/2014/main" id="{C641EA3C-7CF4-4EAD-9F2A-9F94C2577C8C}"/>
              </a:ext>
            </a:extLst>
          </p:cNvPr>
          <p:cNvSpPr/>
          <p:nvPr/>
        </p:nvSpPr>
        <p:spPr>
          <a:xfrm>
            <a:off x="2354263" y="2918755"/>
            <a:ext cx="3960812" cy="1603104"/>
          </a:xfrm>
          <a:prstGeom prst="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GB" altLang="en-US" dirty="0"/>
              <a:t>The first hillforts were constructed from around 800BC. One of the biggest hillforts in Europe was discovered in Maiden Castle, Dorset.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1BA3-E69B-48AA-880E-C90866C96994}"/>
              </a:ext>
            </a:extLst>
          </p:cNvPr>
          <p:cNvSpPr>
            <a:spLocks noGrp="1"/>
          </p:cNvSpPr>
          <p:nvPr>
            <p:ph type="ctrTitle"/>
          </p:nvPr>
        </p:nvSpPr>
        <p:spPr>
          <a:xfrm>
            <a:off x="-1694576" y="-196053"/>
            <a:ext cx="8862942" cy="1646302"/>
          </a:xfrm>
        </p:spPr>
        <p:txBody>
          <a:bodyPr/>
          <a:lstStyle/>
          <a:p>
            <a:r>
              <a:rPr lang="en-GB" u="sng" dirty="0"/>
              <a:t>Our task!</a:t>
            </a:r>
          </a:p>
        </p:txBody>
      </p:sp>
      <p:sp>
        <p:nvSpPr>
          <p:cNvPr id="3" name="Subtitle 2">
            <a:extLst>
              <a:ext uri="{FF2B5EF4-FFF2-40B4-BE49-F238E27FC236}">
                <a16:creationId xmlns:a16="http://schemas.microsoft.com/office/drawing/2014/main" id="{3E257A68-A656-4C42-86F4-9EDBCFAF746F}"/>
              </a:ext>
            </a:extLst>
          </p:cNvPr>
          <p:cNvSpPr>
            <a:spLocks noGrp="1"/>
          </p:cNvSpPr>
          <p:nvPr>
            <p:ph type="subTitle" idx="1"/>
          </p:nvPr>
        </p:nvSpPr>
        <p:spPr>
          <a:xfrm>
            <a:off x="644105" y="1596528"/>
            <a:ext cx="6423145" cy="2459024"/>
          </a:xfrm>
        </p:spPr>
        <p:txBody>
          <a:bodyPr>
            <a:normAutofit fontScale="92500" lnSpcReduction="10000"/>
          </a:bodyPr>
          <a:lstStyle/>
          <a:p>
            <a:pPr algn="l" rtl="0" fontAlgn="base"/>
            <a:r>
              <a:rPr lang="en-GB" sz="3200" dirty="0">
                <a:solidFill>
                  <a:srgbClr val="000000"/>
                </a:solidFill>
                <a:latin typeface="Comic Sans MS" panose="030F0702030302020204" pitchFamily="66" charset="0"/>
              </a:rPr>
              <a:t>Let’s label an Iron Age house together! </a:t>
            </a:r>
          </a:p>
          <a:p>
            <a:pPr algn="l" rtl="0" fontAlgn="base"/>
            <a:endParaRPr lang="en-GB" sz="3200" dirty="0">
              <a:solidFill>
                <a:srgbClr val="000000"/>
              </a:solidFill>
              <a:latin typeface="Comic Sans MS" panose="030F0702030302020204" pitchFamily="66" charset="0"/>
            </a:endParaRPr>
          </a:p>
          <a:p>
            <a:pPr algn="l" rtl="0" fontAlgn="base"/>
            <a:r>
              <a:rPr lang="en-GB" sz="3200" dirty="0">
                <a:solidFill>
                  <a:srgbClr val="000000"/>
                </a:solidFill>
                <a:latin typeface="Comic Sans MS" panose="030F0702030302020204" pitchFamily="66" charset="0"/>
              </a:rPr>
              <a:t>Then you can label a Stone Age house on your own. </a:t>
            </a:r>
            <a:endParaRPr lang="en-GB" sz="3200" dirty="0"/>
          </a:p>
        </p:txBody>
      </p:sp>
      <p:pic>
        <p:nvPicPr>
          <p:cNvPr id="5" name="Picture 4">
            <a:extLst>
              <a:ext uri="{FF2B5EF4-FFF2-40B4-BE49-F238E27FC236}">
                <a16:creationId xmlns:a16="http://schemas.microsoft.com/office/drawing/2014/main" id="{70AA11DE-0CB4-4EFB-ADAE-08349948D9AB}"/>
              </a:ext>
            </a:extLst>
          </p:cNvPr>
          <p:cNvPicPr>
            <a:picLocks noChangeAspect="1"/>
          </p:cNvPicPr>
          <p:nvPr/>
        </p:nvPicPr>
        <p:blipFill>
          <a:blip r:embed="rId2"/>
          <a:stretch>
            <a:fillRect/>
          </a:stretch>
        </p:blipFill>
        <p:spPr>
          <a:xfrm>
            <a:off x="9159509" y="2826040"/>
            <a:ext cx="2782453" cy="3817968"/>
          </a:xfrm>
          <a:prstGeom prst="rect">
            <a:avLst/>
          </a:prstGeom>
        </p:spPr>
      </p:pic>
      <p:pic>
        <p:nvPicPr>
          <p:cNvPr id="6" name="Picture 5">
            <a:extLst>
              <a:ext uri="{FF2B5EF4-FFF2-40B4-BE49-F238E27FC236}">
                <a16:creationId xmlns:a16="http://schemas.microsoft.com/office/drawing/2014/main" id="{D9DB2E17-FBFD-4197-BCA5-E1068A20936E}"/>
              </a:ext>
            </a:extLst>
          </p:cNvPr>
          <p:cNvPicPr>
            <a:picLocks noChangeAspect="1"/>
          </p:cNvPicPr>
          <p:nvPr/>
        </p:nvPicPr>
        <p:blipFill>
          <a:blip r:embed="rId3"/>
          <a:stretch>
            <a:fillRect/>
          </a:stretch>
        </p:blipFill>
        <p:spPr>
          <a:xfrm>
            <a:off x="3995227" y="4011294"/>
            <a:ext cx="4753638" cy="2838846"/>
          </a:xfrm>
          <a:prstGeom prst="rect">
            <a:avLst/>
          </a:prstGeom>
        </p:spPr>
      </p:pic>
    </p:spTree>
    <p:extLst>
      <p:ext uri="{BB962C8B-B14F-4D97-AF65-F5344CB8AC3E}">
        <p14:creationId xmlns:p14="http://schemas.microsoft.com/office/powerpoint/2010/main" val="3019348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1BA3-E69B-48AA-880E-C90866C96994}"/>
              </a:ext>
            </a:extLst>
          </p:cNvPr>
          <p:cNvSpPr>
            <a:spLocks noGrp="1"/>
          </p:cNvSpPr>
          <p:nvPr>
            <p:ph type="ctrTitle"/>
          </p:nvPr>
        </p:nvSpPr>
        <p:spPr>
          <a:xfrm>
            <a:off x="-1694576" y="-196053"/>
            <a:ext cx="8862942" cy="1646302"/>
          </a:xfrm>
        </p:spPr>
        <p:txBody>
          <a:bodyPr/>
          <a:lstStyle/>
          <a:p>
            <a:r>
              <a:rPr lang="en-GB" u="sng" dirty="0"/>
              <a:t>Our task!</a:t>
            </a:r>
          </a:p>
        </p:txBody>
      </p:sp>
      <p:sp>
        <p:nvSpPr>
          <p:cNvPr id="3" name="Subtitle 2">
            <a:extLst>
              <a:ext uri="{FF2B5EF4-FFF2-40B4-BE49-F238E27FC236}">
                <a16:creationId xmlns:a16="http://schemas.microsoft.com/office/drawing/2014/main" id="{3E257A68-A656-4C42-86F4-9EDBCFAF746F}"/>
              </a:ext>
            </a:extLst>
          </p:cNvPr>
          <p:cNvSpPr>
            <a:spLocks noGrp="1"/>
          </p:cNvSpPr>
          <p:nvPr>
            <p:ph type="subTitle" idx="1"/>
          </p:nvPr>
        </p:nvSpPr>
        <p:spPr>
          <a:xfrm>
            <a:off x="644105" y="1596528"/>
            <a:ext cx="6423145" cy="2459024"/>
          </a:xfrm>
        </p:spPr>
        <p:txBody>
          <a:bodyPr>
            <a:normAutofit fontScale="92500" lnSpcReduction="10000"/>
          </a:bodyPr>
          <a:lstStyle/>
          <a:p>
            <a:pPr algn="l" rtl="0" fontAlgn="base"/>
            <a:r>
              <a:rPr lang="en-GB" sz="3200" dirty="0">
                <a:solidFill>
                  <a:srgbClr val="000000"/>
                </a:solidFill>
                <a:latin typeface="Comic Sans MS" panose="030F0702030302020204" pitchFamily="66" charset="0"/>
              </a:rPr>
              <a:t>Let’s label an Iron Age house together! </a:t>
            </a:r>
          </a:p>
          <a:p>
            <a:pPr algn="l" rtl="0" fontAlgn="base"/>
            <a:endParaRPr lang="en-GB" sz="3200" dirty="0">
              <a:solidFill>
                <a:srgbClr val="000000"/>
              </a:solidFill>
              <a:latin typeface="Comic Sans MS" panose="030F0702030302020204" pitchFamily="66" charset="0"/>
            </a:endParaRPr>
          </a:p>
          <a:p>
            <a:pPr algn="l" rtl="0" fontAlgn="base"/>
            <a:r>
              <a:rPr lang="en-GB" sz="3200" dirty="0">
                <a:solidFill>
                  <a:srgbClr val="000000"/>
                </a:solidFill>
                <a:latin typeface="Comic Sans MS" panose="030F0702030302020204" pitchFamily="66" charset="0"/>
              </a:rPr>
              <a:t>Then you can label a Stone Age house on your own. </a:t>
            </a:r>
            <a:endParaRPr lang="en-GB" sz="3200" dirty="0"/>
          </a:p>
        </p:txBody>
      </p:sp>
      <p:pic>
        <p:nvPicPr>
          <p:cNvPr id="5" name="Picture 4">
            <a:extLst>
              <a:ext uri="{FF2B5EF4-FFF2-40B4-BE49-F238E27FC236}">
                <a16:creationId xmlns:a16="http://schemas.microsoft.com/office/drawing/2014/main" id="{70AA11DE-0CB4-4EFB-ADAE-08349948D9AB}"/>
              </a:ext>
            </a:extLst>
          </p:cNvPr>
          <p:cNvPicPr>
            <a:picLocks noChangeAspect="1"/>
          </p:cNvPicPr>
          <p:nvPr/>
        </p:nvPicPr>
        <p:blipFill>
          <a:blip r:embed="rId2"/>
          <a:stretch>
            <a:fillRect/>
          </a:stretch>
        </p:blipFill>
        <p:spPr>
          <a:xfrm>
            <a:off x="9159509" y="2826040"/>
            <a:ext cx="2782453" cy="3817968"/>
          </a:xfrm>
          <a:prstGeom prst="rect">
            <a:avLst/>
          </a:prstGeom>
        </p:spPr>
      </p:pic>
      <p:pic>
        <p:nvPicPr>
          <p:cNvPr id="6" name="Picture 5">
            <a:extLst>
              <a:ext uri="{FF2B5EF4-FFF2-40B4-BE49-F238E27FC236}">
                <a16:creationId xmlns:a16="http://schemas.microsoft.com/office/drawing/2014/main" id="{D9DB2E17-FBFD-4197-BCA5-E1068A20936E}"/>
              </a:ext>
            </a:extLst>
          </p:cNvPr>
          <p:cNvPicPr>
            <a:picLocks noChangeAspect="1"/>
          </p:cNvPicPr>
          <p:nvPr/>
        </p:nvPicPr>
        <p:blipFill>
          <a:blip r:embed="rId3"/>
          <a:stretch>
            <a:fillRect/>
          </a:stretch>
        </p:blipFill>
        <p:spPr>
          <a:xfrm>
            <a:off x="3995227" y="4011294"/>
            <a:ext cx="4753638" cy="2838846"/>
          </a:xfrm>
          <a:prstGeom prst="rect">
            <a:avLst/>
          </a:prstGeom>
        </p:spPr>
      </p:pic>
    </p:spTree>
    <p:extLst>
      <p:ext uri="{BB962C8B-B14F-4D97-AF65-F5344CB8AC3E}">
        <p14:creationId xmlns:p14="http://schemas.microsoft.com/office/powerpoint/2010/main" val="4851910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1BA3-E69B-48AA-880E-C90866C96994}"/>
              </a:ext>
            </a:extLst>
          </p:cNvPr>
          <p:cNvSpPr>
            <a:spLocks noGrp="1"/>
          </p:cNvSpPr>
          <p:nvPr>
            <p:ph type="ctrTitle"/>
          </p:nvPr>
        </p:nvSpPr>
        <p:spPr>
          <a:xfrm>
            <a:off x="-1694576" y="-196053"/>
            <a:ext cx="8862942" cy="1646302"/>
          </a:xfrm>
        </p:spPr>
        <p:txBody>
          <a:bodyPr/>
          <a:lstStyle/>
          <a:p>
            <a:r>
              <a:rPr lang="en-GB" u="sng" dirty="0"/>
              <a:t>Our next task!</a:t>
            </a:r>
          </a:p>
        </p:txBody>
      </p:sp>
      <p:sp>
        <p:nvSpPr>
          <p:cNvPr id="3" name="Subtitle 2">
            <a:extLst>
              <a:ext uri="{FF2B5EF4-FFF2-40B4-BE49-F238E27FC236}">
                <a16:creationId xmlns:a16="http://schemas.microsoft.com/office/drawing/2014/main" id="{3E257A68-A656-4C42-86F4-9EDBCFAF746F}"/>
              </a:ext>
            </a:extLst>
          </p:cNvPr>
          <p:cNvSpPr>
            <a:spLocks noGrp="1"/>
          </p:cNvSpPr>
          <p:nvPr>
            <p:ph type="subTitle" idx="1"/>
          </p:nvPr>
        </p:nvSpPr>
        <p:spPr>
          <a:xfrm>
            <a:off x="644105" y="1596527"/>
            <a:ext cx="9069238" cy="4950921"/>
          </a:xfrm>
        </p:spPr>
        <p:txBody>
          <a:bodyPr>
            <a:normAutofit/>
          </a:bodyPr>
          <a:lstStyle/>
          <a:p>
            <a:pPr algn="l" rtl="0" fontAlgn="base"/>
            <a:r>
              <a:rPr lang="en-GB" sz="4000" dirty="0"/>
              <a:t>Can you write a paragraph explaining what Early People did when it rained or snowed? </a:t>
            </a:r>
          </a:p>
          <a:p>
            <a:pPr algn="l" rtl="0" fontAlgn="base"/>
            <a:r>
              <a:rPr lang="en-GB" sz="3600" b="0" i="0" dirty="0">
                <a:solidFill>
                  <a:srgbClr val="FF0000"/>
                </a:solidFill>
                <a:effectLst/>
                <a:latin typeface="Comic Sans MS" panose="030F0702030302020204" pitchFamily="66" charset="0"/>
              </a:rPr>
              <a:t>RP: Did Ug really have to live in a stone be? Use what you know from history to answer the question. </a:t>
            </a:r>
            <a:endParaRPr lang="en-GB" sz="6000" dirty="0"/>
          </a:p>
        </p:txBody>
      </p:sp>
    </p:spTree>
    <p:extLst>
      <p:ext uri="{BB962C8B-B14F-4D97-AF65-F5344CB8AC3E}">
        <p14:creationId xmlns:p14="http://schemas.microsoft.com/office/powerpoint/2010/main" val="3619484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1BA3-E69B-48AA-880E-C90866C96994}"/>
              </a:ext>
            </a:extLst>
          </p:cNvPr>
          <p:cNvSpPr>
            <a:spLocks noGrp="1"/>
          </p:cNvSpPr>
          <p:nvPr>
            <p:ph type="ctrTitle"/>
          </p:nvPr>
        </p:nvSpPr>
        <p:spPr>
          <a:xfrm>
            <a:off x="-1694576" y="-196053"/>
            <a:ext cx="8862942" cy="1646302"/>
          </a:xfrm>
        </p:spPr>
        <p:txBody>
          <a:bodyPr/>
          <a:lstStyle/>
          <a:p>
            <a:r>
              <a:rPr lang="en-GB" u="sng" dirty="0"/>
              <a:t>Our next task!</a:t>
            </a:r>
          </a:p>
        </p:txBody>
      </p:sp>
      <p:sp>
        <p:nvSpPr>
          <p:cNvPr id="3" name="Subtitle 2">
            <a:extLst>
              <a:ext uri="{FF2B5EF4-FFF2-40B4-BE49-F238E27FC236}">
                <a16:creationId xmlns:a16="http://schemas.microsoft.com/office/drawing/2014/main" id="{3E257A68-A656-4C42-86F4-9EDBCFAF746F}"/>
              </a:ext>
            </a:extLst>
          </p:cNvPr>
          <p:cNvSpPr>
            <a:spLocks noGrp="1"/>
          </p:cNvSpPr>
          <p:nvPr>
            <p:ph type="subTitle" idx="1"/>
          </p:nvPr>
        </p:nvSpPr>
        <p:spPr>
          <a:xfrm>
            <a:off x="644105" y="1596527"/>
            <a:ext cx="9069238" cy="4950921"/>
          </a:xfrm>
        </p:spPr>
        <p:txBody>
          <a:bodyPr>
            <a:normAutofit fontScale="85000" lnSpcReduction="20000"/>
          </a:bodyPr>
          <a:lstStyle/>
          <a:p>
            <a:pPr algn="l"/>
            <a:r>
              <a:rPr lang="en-GB" sz="4000" dirty="0">
                <a:solidFill>
                  <a:schemeClr val="tx1"/>
                </a:solidFill>
              </a:rPr>
              <a:t>The Early People kept warm in the </a:t>
            </a:r>
            <a:r>
              <a:rPr lang="en-GB" sz="4000">
                <a:solidFill>
                  <a:schemeClr val="tx1"/>
                </a:solidFill>
              </a:rPr>
              <a:t>cold weather by …</a:t>
            </a:r>
            <a:endParaRPr lang="en-US">
              <a:solidFill>
                <a:schemeClr val="tx1"/>
              </a:solidFill>
            </a:endParaRPr>
          </a:p>
          <a:p>
            <a:pPr algn="l"/>
            <a:endParaRPr lang="en-GB" sz="4000" dirty="0">
              <a:solidFill>
                <a:schemeClr val="tx1"/>
              </a:solidFill>
            </a:endParaRPr>
          </a:p>
          <a:p>
            <a:pPr algn="l"/>
            <a:endParaRPr lang="en-GB" sz="4000" dirty="0">
              <a:solidFill>
                <a:schemeClr val="tx1"/>
              </a:solidFill>
            </a:endParaRPr>
          </a:p>
          <a:p>
            <a:pPr algn="l"/>
            <a:r>
              <a:rPr lang="en-GB" sz="4000">
                <a:solidFill>
                  <a:schemeClr val="tx1"/>
                </a:solidFill>
              </a:rPr>
              <a:t>The Early People kept dry in the wet weather by...</a:t>
            </a:r>
          </a:p>
          <a:p>
            <a:pPr algn="l"/>
            <a:endParaRPr lang="en-GB" sz="4000" dirty="0">
              <a:solidFill>
                <a:schemeClr val="tx1"/>
              </a:solidFill>
            </a:endParaRPr>
          </a:p>
          <a:p>
            <a:pPr algn="l"/>
            <a:r>
              <a:rPr lang="en-GB" sz="4000" dirty="0">
                <a:solidFill>
                  <a:srgbClr val="FF0000"/>
                </a:solidFill>
              </a:rPr>
              <a:t>We read "Ug" as a class. I think he </a:t>
            </a:r>
            <a:r>
              <a:rPr lang="en-GB" sz="4000">
                <a:solidFill>
                  <a:srgbClr val="FF0000"/>
                </a:solidFill>
              </a:rPr>
              <a:t>would/would not have had a stone bed because...</a:t>
            </a:r>
            <a:endParaRPr lang="en-GB" sz="4000" dirty="0">
              <a:solidFill>
                <a:srgbClr val="FF0000"/>
              </a:solidFill>
            </a:endParaRPr>
          </a:p>
        </p:txBody>
      </p:sp>
    </p:spTree>
    <p:extLst>
      <p:ext uri="{BB962C8B-B14F-4D97-AF65-F5344CB8AC3E}">
        <p14:creationId xmlns:p14="http://schemas.microsoft.com/office/powerpoint/2010/main" val="188227160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E631CAA-1969-46AE-BE99-E41D5E73E3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C5AFB58-6489-410D-8B1D-8AFF4FEF042F}">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5B1A848-8B3D-4C84-802E-A7F76DF6DD6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12</TotalTime>
  <Words>1034</Words>
  <Application>Microsoft Office PowerPoint</Application>
  <PresentationFormat>Widescreen</PresentationFormat>
  <Paragraphs>85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Facet</vt:lpstr>
      <vt:lpstr>Tuesday 4th May 2021</vt:lpstr>
      <vt:lpstr>Let’s remind ourselves of our inquiry question…</vt:lpstr>
      <vt:lpstr>Today we are going to investigate….</vt:lpstr>
      <vt:lpstr>Some thinking questions….</vt:lpstr>
      <vt:lpstr>Prehistoric Times</vt:lpstr>
      <vt:lpstr>Stone Age Houses</vt:lpstr>
      <vt:lpstr>Stone Age Houses</vt:lpstr>
      <vt:lpstr>Stone Age Houses</vt:lpstr>
      <vt:lpstr>Stone Age Houses</vt:lpstr>
      <vt:lpstr>Stone Age Houses</vt:lpstr>
      <vt:lpstr>Stone Age Houses</vt:lpstr>
      <vt:lpstr>Bronze Age Houses</vt:lpstr>
      <vt:lpstr>Bronze Age Houses</vt:lpstr>
      <vt:lpstr>Bronze Age Houses</vt:lpstr>
      <vt:lpstr>Iron Age Houses</vt:lpstr>
      <vt:lpstr>Iron Age Houses</vt:lpstr>
      <vt:lpstr>Our task!</vt:lpstr>
      <vt:lpstr>Our task!</vt:lpstr>
      <vt:lpstr>Our next task!</vt:lpstr>
      <vt:lpstr>Our next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4th May 2021</dc:title>
  <dc:creator>alice watton</dc:creator>
  <cp:lastModifiedBy>alice watton</cp:lastModifiedBy>
  <cp:revision>19</cp:revision>
  <dcterms:created xsi:type="dcterms:W3CDTF">2021-05-03T20:40:24Z</dcterms:created>
  <dcterms:modified xsi:type="dcterms:W3CDTF">2021-05-05T11:10:26Z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