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299" r:id="rId14"/>
    <p:sldId id="300" r:id="rId15"/>
    <p:sldId id="311" r:id="rId16"/>
    <p:sldId id="310" r:id="rId17"/>
    <p:sldId id="307" r:id="rId18"/>
    <p:sldId id="309" r:id="rId19"/>
    <p:sldId id="308" r:id="rId20"/>
    <p:sldId id="312" r:id="rId21"/>
    <p:sldId id="305" r:id="rId22"/>
    <p:sldId id="313" r:id="rId23"/>
    <p:sldId id="314" r:id="rId24"/>
    <p:sldId id="315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19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4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5D783244-F283-4CFE-B606-5E8D96DEF1A5}"/>
    <pc:docChg chg="modSld">
      <pc:chgData name="James Clegg" userId="c6df1435-7a36-4b38-be4d-16e68e91152f" providerId="ADAL" clId="{5D783244-F283-4CFE-B606-5E8D96DEF1A5}" dt="2020-12-11T14:15:58.024" v="35" actId="1037"/>
      <pc:docMkLst>
        <pc:docMk/>
      </pc:docMkLst>
      <pc:sldChg chg="modSp">
        <pc:chgData name="James Clegg" userId="c6df1435-7a36-4b38-be4d-16e68e91152f" providerId="ADAL" clId="{5D783244-F283-4CFE-B606-5E8D96DEF1A5}" dt="2020-12-11T14:15:40.958" v="11" actId="1036"/>
        <pc:sldMkLst>
          <pc:docMk/>
          <pc:sldMk cId="2221135465" sldId="307"/>
        </pc:sldMkLst>
        <pc:spChg chg="mod">
          <ac:chgData name="James Clegg" userId="c6df1435-7a36-4b38-be4d-16e68e91152f" providerId="ADAL" clId="{5D783244-F283-4CFE-B606-5E8D96DEF1A5}" dt="2020-12-11T14:15:40.958" v="11" actId="1036"/>
          <ac:spMkLst>
            <pc:docMk/>
            <pc:sldMk cId="2221135465" sldId="307"/>
            <ac:spMk id="7" creationId="{00000000-0000-0000-0000-000000000000}"/>
          </ac:spMkLst>
        </pc:spChg>
      </pc:sldChg>
      <pc:sldChg chg="modSp">
        <pc:chgData name="James Clegg" userId="c6df1435-7a36-4b38-be4d-16e68e91152f" providerId="ADAL" clId="{5D783244-F283-4CFE-B606-5E8D96DEF1A5}" dt="2020-12-11T14:15:26.745" v="0" actId="122"/>
        <pc:sldMkLst>
          <pc:docMk/>
          <pc:sldMk cId="1034539280" sldId="308"/>
        </pc:sldMkLst>
        <pc:spChg chg="mod">
          <ac:chgData name="James Clegg" userId="c6df1435-7a36-4b38-be4d-16e68e91152f" providerId="ADAL" clId="{5D783244-F283-4CFE-B606-5E8D96DEF1A5}" dt="2020-12-11T14:15:26.745" v="0" actId="122"/>
          <ac:spMkLst>
            <pc:docMk/>
            <pc:sldMk cId="1034539280" sldId="308"/>
            <ac:spMk id="10" creationId="{00000000-0000-0000-0000-000000000000}"/>
          </ac:spMkLst>
        </pc:spChg>
      </pc:sldChg>
      <pc:sldChg chg="modSp">
        <pc:chgData name="James Clegg" userId="c6df1435-7a36-4b38-be4d-16e68e91152f" providerId="ADAL" clId="{5D783244-F283-4CFE-B606-5E8D96DEF1A5}" dt="2020-12-11T14:15:31.793" v="1" actId="122"/>
        <pc:sldMkLst>
          <pc:docMk/>
          <pc:sldMk cId="3257369663" sldId="309"/>
        </pc:sldMkLst>
        <pc:spChg chg="mod">
          <ac:chgData name="James Clegg" userId="c6df1435-7a36-4b38-be4d-16e68e91152f" providerId="ADAL" clId="{5D783244-F283-4CFE-B606-5E8D96DEF1A5}" dt="2020-12-11T14:15:31.793" v="1" actId="122"/>
          <ac:spMkLst>
            <pc:docMk/>
            <pc:sldMk cId="3257369663" sldId="309"/>
            <ac:spMk id="12" creationId="{00000000-0000-0000-0000-000000000000}"/>
          </ac:spMkLst>
        </pc:spChg>
      </pc:sldChg>
      <pc:sldChg chg="modSp">
        <pc:chgData name="James Clegg" userId="c6df1435-7a36-4b38-be4d-16e68e91152f" providerId="ADAL" clId="{5D783244-F283-4CFE-B606-5E8D96DEF1A5}" dt="2020-12-11T14:15:58.024" v="35" actId="1037"/>
        <pc:sldMkLst>
          <pc:docMk/>
          <pc:sldMk cId="692308146" sldId="310"/>
        </pc:sldMkLst>
        <pc:spChg chg="mod">
          <ac:chgData name="James Clegg" userId="c6df1435-7a36-4b38-be4d-16e68e91152f" providerId="ADAL" clId="{5D783244-F283-4CFE-B606-5E8D96DEF1A5}" dt="2020-12-11T14:15:58.024" v="35" actId="1037"/>
          <ac:spMkLst>
            <pc:docMk/>
            <pc:sldMk cId="692308146" sldId="310"/>
            <ac:spMk id="7" creationId="{00000000-0000-0000-0000-000000000000}"/>
          </ac:spMkLst>
        </pc:spChg>
        <pc:spChg chg="mod">
          <ac:chgData name="James Clegg" userId="c6df1435-7a36-4b38-be4d-16e68e91152f" providerId="ADAL" clId="{5D783244-F283-4CFE-B606-5E8D96DEF1A5}" dt="2020-12-11T14:15:52.781" v="21" actId="122"/>
          <ac:spMkLst>
            <pc:docMk/>
            <pc:sldMk cId="692308146" sldId="310"/>
            <ac:spMk id="10" creationId="{00000000-0000-0000-0000-000000000000}"/>
          </ac:spMkLst>
        </pc:spChg>
        <pc:spChg chg="mod">
          <ac:chgData name="James Clegg" userId="c6df1435-7a36-4b38-be4d-16e68e91152f" providerId="ADAL" clId="{5D783244-F283-4CFE-B606-5E8D96DEF1A5}" dt="2020-12-11T14:15:48.404" v="19" actId="1036"/>
          <ac:spMkLst>
            <pc:docMk/>
            <pc:sldMk cId="692308146" sldId="310"/>
            <ac:spMk id="1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0.emf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2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3.png"/><Relationship Id="rId5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3.png"/><Relationship Id="rId4" Type="http://schemas.openxmlformats.org/officeDocument/2006/relationships/image" Target="../media/image20.png"/><Relationship Id="rId9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7" Type="http://schemas.openxmlformats.org/officeDocument/2006/relationships/image" Target="../media/image32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1.png"/><Relationship Id="rId5" Type="http://schemas.openxmlformats.org/officeDocument/2006/relationships/image" Target="../media/image12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9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6835" y="1998470"/>
            <a:ext cx="6407451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representations show 100?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8414" y="1076307"/>
            <a:ext cx="726863" cy="70896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902047" y="929029"/>
            <a:ext cx="572360" cy="161405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189526" y="929029"/>
            <a:ext cx="572360" cy="161405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477005" y="929029"/>
            <a:ext cx="572360" cy="161405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764484" y="929029"/>
            <a:ext cx="572360" cy="161405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051963" y="929029"/>
            <a:ext cx="572360" cy="161405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589160" y="929029"/>
            <a:ext cx="572360" cy="161405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876639" y="929029"/>
            <a:ext cx="572360" cy="161405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164118" y="929029"/>
            <a:ext cx="572360" cy="161405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451597" y="929029"/>
            <a:ext cx="572360" cy="161405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739076" y="929029"/>
            <a:ext cx="572360" cy="1614055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598" y="1076307"/>
            <a:ext cx="726863" cy="70896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006" y="1076307"/>
            <a:ext cx="726863" cy="70896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22" y="1076307"/>
            <a:ext cx="726863" cy="70896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189" y="1076307"/>
            <a:ext cx="726863" cy="70896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216" y="1752342"/>
            <a:ext cx="726863" cy="70896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400" y="1752342"/>
            <a:ext cx="726863" cy="70896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808" y="1752342"/>
            <a:ext cx="726863" cy="70896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624" y="1752342"/>
            <a:ext cx="726863" cy="70896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991" y="1752342"/>
            <a:ext cx="726863" cy="708960"/>
          </a:xfrm>
          <a:prstGeom prst="rect">
            <a:avLst/>
          </a:prstGeom>
        </p:spPr>
      </p:pic>
      <p:graphicFrame>
        <p:nvGraphicFramePr>
          <p:cNvPr id="53" name="Table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6714444"/>
              </p:ext>
            </p:extLst>
          </p:nvPr>
        </p:nvGraphicFramePr>
        <p:xfrm>
          <a:off x="1037272" y="2919892"/>
          <a:ext cx="3821330" cy="6371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4266">
                  <a:extLst>
                    <a:ext uri="{9D8B030D-6E8A-4147-A177-3AD203B41FA5}">
                      <a16:colId xmlns:a16="http://schemas.microsoft.com/office/drawing/2014/main" val="869479294"/>
                    </a:ext>
                  </a:extLst>
                </a:gridCol>
                <a:gridCol w="764266">
                  <a:extLst>
                    <a:ext uri="{9D8B030D-6E8A-4147-A177-3AD203B41FA5}">
                      <a16:colId xmlns:a16="http://schemas.microsoft.com/office/drawing/2014/main" val="3840119009"/>
                    </a:ext>
                  </a:extLst>
                </a:gridCol>
                <a:gridCol w="764266">
                  <a:extLst>
                    <a:ext uri="{9D8B030D-6E8A-4147-A177-3AD203B41FA5}">
                      <a16:colId xmlns:a16="http://schemas.microsoft.com/office/drawing/2014/main" val="3055408303"/>
                    </a:ext>
                  </a:extLst>
                </a:gridCol>
                <a:gridCol w="764266">
                  <a:extLst>
                    <a:ext uri="{9D8B030D-6E8A-4147-A177-3AD203B41FA5}">
                      <a16:colId xmlns:a16="http://schemas.microsoft.com/office/drawing/2014/main" val="4275019068"/>
                    </a:ext>
                  </a:extLst>
                </a:gridCol>
                <a:gridCol w="764266">
                  <a:extLst>
                    <a:ext uri="{9D8B030D-6E8A-4147-A177-3AD203B41FA5}">
                      <a16:colId xmlns:a16="http://schemas.microsoft.com/office/drawing/2014/main" val="1056312249"/>
                    </a:ext>
                  </a:extLst>
                </a:gridCol>
              </a:tblGrid>
              <a:tr h="63712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2335699"/>
                  </a:ext>
                </a:extLst>
              </a:tr>
            </a:tbl>
          </a:graphicData>
        </a:graphic>
      </p:graphicFrame>
      <p:graphicFrame>
        <p:nvGraphicFramePr>
          <p:cNvPr id="54" name="Table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0832604"/>
              </p:ext>
            </p:extLst>
          </p:nvPr>
        </p:nvGraphicFramePr>
        <p:xfrm>
          <a:off x="5472096" y="3479440"/>
          <a:ext cx="2461150" cy="23424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6115">
                  <a:extLst>
                    <a:ext uri="{9D8B030D-6E8A-4147-A177-3AD203B41FA5}">
                      <a16:colId xmlns:a16="http://schemas.microsoft.com/office/drawing/2014/main" val="3964178528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385889099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1171653598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3961982875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31502283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1737925163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727828140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715433948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1331110733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341184084"/>
                    </a:ext>
                  </a:extLst>
                </a:gridCol>
              </a:tblGrid>
              <a:tr h="234249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7589525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3061045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3497077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321441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6273052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8560890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8378698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8765457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6748702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7138867"/>
                  </a:ext>
                </a:extLst>
              </a:tr>
            </a:tbl>
          </a:graphicData>
        </a:graphic>
      </p:graphicFrame>
      <p:pic>
        <p:nvPicPr>
          <p:cNvPr id="55" name="Picture 5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037272" y="4228233"/>
            <a:ext cx="466024" cy="1314187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242863" y="4228233"/>
            <a:ext cx="466024" cy="1314187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557177" y="4846974"/>
            <a:ext cx="250838" cy="28800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557177" y="5034381"/>
            <a:ext cx="250838" cy="28800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557177" y="5221789"/>
            <a:ext cx="250838" cy="28800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557177" y="4659567"/>
            <a:ext cx="250838" cy="28800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557177" y="4472160"/>
            <a:ext cx="250838" cy="288000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837597" y="4228233"/>
            <a:ext cx="466024" cy="1314187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043188" y="4228233"/>
            <a:ext cx="466024" cy="1314187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357502" y="4846974"/>
            <a:ext cx="250838" cy="288000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357502" y="5034381"/>
            <a:ext cx="250838" cy="288000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357502" y="5221789"/>
            <a:ext cx="250838" cy="28800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357502" y="4659567"/>
            <a:ext cx="250838" cy="28800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357502" y="4472160"/>
            <a:ext cx="250838" cy="288000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637922" y="4228233"/>
            <a:ext cx="466024" cy="1314187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843513" y="4228233"/>
            <a:ext cx="466024" cy="1314187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157827" y="4846974"/>
            <a:ext cx="250838" cy="288000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157827" y="5034381"/>
            <a:ext cx="250838" cy="288000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157827" y="5221789"/>
            <a:ext cx="250838" cy="288000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157827" y="4659567"/>
            <a:ext cx="250838" cy="2880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157827" y="4472160"/>
            <a:ext cx="250838" cy="288000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438247" y="4228233"/>
            <a:ext cx="466024" cy="1314187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43838" y="4228233"/>
            <a:ext cx="466024" cy="1314187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958152" y="4846974"/>
            <a:ext cx="250838" cy="28800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958152" y="5034381"/>
            <a:ext cx="250838" cy="288000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958152" y="5221789"/>
            <a:ext cx="250838" cy="288000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958152" y="4659567"/>
            <a:ext cx="250838" cy="288000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958152" y="4472160"/>
            <a:ext cx="250838" cy="288000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7671" y="2553439"/>
            <a:ext cx="747045" cy="747045"/>
          </a:xfrm>
          <a:prstGeom prst="rect">
            <a:avLst/>
          </a:prstGeom>
        </p:spPr>
      </p:pic>
      <p:sp>
        <p:nvSpPr>
          <p:cNvPr id="112" name="TextBox 111"/>
          <p:cNvSpPr txBox="1"/>
          <p:nvPr/>
        </p:nvSpPr>
        <p:spPr>
          <a:xfrm>
            <a:off x="5580515" y="26961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114" name="Table 1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9674609"/>
              </p:ext>
            </p:extLst>
          </p:nvPr>
        </p:nvGraphicFramePr>
        <p:xfrm>
          <a:off x="4727927" y="1039150"/>
          <a:ext cx="3261925" cy="1446704"/>
        </p:xfrm>
        <a:graphic>
          <a:graphicData uri="http://schemas.openxmlformats.org/drawingml/2006/table">
            <a:tbl>
              <a:tblPr firstRow="1" bandRow="1"/>
              <a:tblGrid>
                <a:gridCol w="652385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652385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652385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652385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652385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233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233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381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9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1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1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  <p:bldP spid="11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8" y="444137"/>
            <a:ext cx="595904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different ways can you represent 100?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Use your representations to divide 100 into 2 equal groups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Now divide 100 by 4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What do you notice?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6226" y="1009280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429070" y="115196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147975" y="1215972"/>
            <a:ext cx="464257" cy="130920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397686" y="1215972"/>
            <a:ext cx="464257" cy="130920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647397" y="1215972"/>
            <a:ext cx="464257" cy="130920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897108" y="1215972"/>
            <a:ext cx="464257" cy="130920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396530" y="1215972"/>
            <a:ext cx="464257" cy="13092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146819" y="1215972"/>
            <a:ext cx="464257" cy="13092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46241" y="1215972"/>
            <a:ext cx="464257" cy="13092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895952" y="1215972"/>
            <a:ext cx="464257" cy="130920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145663" y="1215972"/>
            <a:ext cx="464257" cy="13092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395378" y="1215972"/>
            <a:ext cx="464257" cy="130920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187059" y="2965160"/>
            <a:ext cx="464257" cy="130920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436770" y="2965160"/>
            <a:ext cx="464257" cy="130920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686481" y="2965160"/>
            <a:ext cx="464257" cy="130920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936192" y="2965160"/>
            <a:ext cx="464257" cy="130920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804110" y="2965160"/>
            <a:ext cx="464257" cy="130920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185903" y="2965160"/>
            <a:ext cx="464257" cy="130920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053821" y="2965160"/>
            <a:ext cx="464257" cy="130920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303532" y="2965160"/>
            <a:ext cx="464257" cy="130920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553243" y="2965160"/>
            <a:ext cx="464257" cy="130920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802958" y="2965160"/>
            <a:ext cx="464257" cy="13092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913125" y="3597527"/>
                <a:ext cx="6714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50</a:t>
                </a: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3125" y="3597527"/>
                <a:ext cx="6714309" cy="523220"/>
              </a:xfrm>
              <a:prstGeom prst="rect">
                <a:avLst/>
              </a:prstGeom>
              <a:blipFill>
                <a:blip r:embed="rId7"/>
                <a:stretch>
                  <a:fillRect l="-190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4" name="Picture 6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928177" y="4753114"/>
            <a:ext cx="466024" cy="1314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133768" y="4753114"/>
            <a:ext cx="466024" cy="1314187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044911" y="5368203"/>
            <a:ext cx="250838" cy="28800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044911" y="5555610"/>
            <a:ext cx="250838" cy="28800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044911" y="5743018"/>
            <a:ext cx="250838" cy="288000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044911" y="5180796"/>
            <a:ext cx="250838" cy="288000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044911" y="4993389"/>
            <a:ext cx="250838" cy="288000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619318" y="4753114"/>
            <a:ext cx="466024" cy="1314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824909" y="4753114"/>
            <a:ext cx="466024" cy="1314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705518" y="5368203"/>
            <a:ext cx="250838" cy="288000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705518" y="5555610"/>
            <a:ext cx="250838" cy="288000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705518" y="5743018"/>
            <a:ext cx="250838" cy="288000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705518" y="5180796"/>
            <a:ext cx="250838" cy="288000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705518" y="4993389"/>
            <a:ext cx="250838" cy="288000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528827" y="4753114"/>
            <a:ext cx="466024" cy="1314187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734418" y="4753114"/>
            <a:ext cx="466024" cy="1314187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445350" y="5373684"/>
            <a:ext cx="250838" cy="288000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445350" y="5561091"/>
            <a:ext cx="250838" cy="288000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445350" y="5748499"/>
            <a:ext cx="250838" cy="288000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445350" y="5186277"/>
            <a:ext cx="250838" cy="288000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445350" y="4998870"/>
            <a:ext cx="250838" cy="288000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219968" y="4753114"/>
            <a:ext cx="466024" cy="1314187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425559" y="4753114"/>
            <a:ext cx="466024" cy="1314187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102510" y="5371724"/>
            <a:ext cx="250838" cy="28800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102510" y="5559131"/>
            <a:ext cx="250838" cy="28800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102510" y="5746539"/>
            <a:ext cx="250838" cy="288000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102510" y="5184317"/>
            <a:ext cx="250838" cy="288000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102510" y="4996910"/>
            <a:ext cx="250838" cy="288000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366780" y="4750657"/>
            <a:ext cx="466024" cy="1314187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967430" y="4750657"/>
            <a:ext cx="466024" cy="131418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6" name="TextBox 95"/>
              <p:cNvSpPr txBox="1"/>
              <p:nvPr/>
            </p:nvSpPr>
            <p:spPr>
              <a:xfrm>
                <a:off x="845261" y="4896322"/>
                <a:ext cx="6714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25</a:t>
                </a:r>
              </a:p>
            </p:txBody>
          </p:sp>
        </mc:Choice>
        <mc:Fallback xmlns="">
          <p:sp>
            <p:nvSpPr>
              <p:cNvPr id="96" name="TextBox 9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261" y="4896322"/>
                <a:ext cx="6714309" cy="523220"/>
              </a:xfrm>
              <a:prstGeom prst="rect">
                <a:avLst/>
              </a:prstGeom>
              <a:blipFill>
                <a:blip r:embed="rId9"/>
                <a:stretch>
                  <a:fillRect l="-190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2076" y="408994"/>
            <a:ext cx="595904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Now use your representations to divide 100 into 5 equal groups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And then 10 equal groups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What do you notice this time?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6226" y="1009280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429070" y="115196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5412603" y="2499300"/>
                <a:ext cx="6714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20</a:t>
                </a: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2603" y="2499300"/>
                <a:ext cx="6714309" cy="523220"/>
              </a:xfrm>
              <a:prstGeom prst="rect">
                <a:avLst/>
              </a:prstGeom>
              <a:blipFill>
                <a:blip r:embed="rId6"/>
                <a:stretch>
                  <a:fillRect l="-190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6" name="TextBox 95"/>
              <p:cNvSpPr txBox="1"/>
              <p:nvPr/>
            </p:nvSpPr>
            <p:spPr>
              <a:xfrm>
                <a:off x="5412603" y="4977392"/>
                <a:ext cx="6714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96" name="TextBox 9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2603" y="4977392"/>
                <a:ext cx="6714309" cy="523220"/>
              </a:xfrm>
              <a:prstGeom prst="rect">
                <a:avLst/>
              </a:prstGeom>
              <a:blipFill>
                <a:blip r:embed="rId7"/>
                <a:stretch>
                  <a:fillRect l="-190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8" name="Picture 5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273583" y="1418262"/>
            <a:ext cx="572360" cy="1614055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559763" y="1419152"/>
            <a:ext cx="572360" cy="1614055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093703" y="1418262"/>
            <a:ext cx="572360" cy="1614055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379883" y="1419152"/>
            <a:ext cx="572360" cy="1614055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913823" y="1418262"/>
            <a:ext cx="572360" cy="1614055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200003" y="1419152"/>
            <a:ext cx="572360" cy="1614055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733943" y="1418262"/>
            <a:ext cx="572360" cy="1614055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020123" y="1419152"/>
            <a:ext cx="572360" cy="1614055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554063" y="1418262"/>
            <a:ext cx="572360" cy="1614055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840243" y="1419152"/>
            <a:ext cx="572360" cy="1614055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235163" y="3338784"/>
            <a:ext cx="572360" cy="1614055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753357" y="3339674"/>
            <a:ext cx="572360" cy="1614055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325717" y="3338784"/>
            <a:ext cx="572360" cy="1614055"/>
          </a:xfrm>
          <a:prstGeom prst="rect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843911" y="3339674"/>
            <a:ext cx="572360" cy="1614055"/>
          </a:xfrm>
          <a:prstGeom prst="rect">
            <a:avLst/>
          </a:prstGeom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416271" y="3338784"/>
            <a:ext cx="572360" cy="1614055"/>
          </a:xfrm>
          <a:prstGeom prst="rect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934465" y="3339674"/>
            <a:ext cx="572360" cy="1614055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506825" y="3338784"/>
            <a:ext cx="572360" cy="1614055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5025019" y="3339674"/>
            <a:ext cx="572360" cy="161405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5597379" y="3338784"/>
            <a:ext cx="572360" cy="1614055"/>
          </a:xfrm>
          <a:prstGeom prst="rect">
            <a:avLst/>
          </a:prstGeom>
        </p:spPr>
      </p:pic>
      <p:pic>
        <p:nvPicPr>
          <p:cNvPr id="118" name="Picture 1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6115573" y="3339674"/>
            <a:ext cx="572360" cy="16140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72865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7" y="444137"/>
            <a:ext cx="67143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children are investigating different ways to divide 100 by 2, 4, 5 and 10</a:t>
            </a:r>
          </a:p>
          <a:p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580" y="1516595"/>
            <a:ext cx="1423545" cy="17031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580" y="4264245"/>
            <a:ext cx="1448553" cy="1754335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233441" y="1677591"/>
            <a:ext cx="2586753" cy="1161404"/>
          </a:xfrm>
          <a:prstGeom prst="wedgeRoundRectCallout">
            <a:avLst>
              <a:gd name="adj1" fmla="val -61764"/>
              <a:gd name="adj2" fmla="val 7653"/>
              <a:gd name="adj3" fmla="val 16667"/>
            </a:avLst>
          </a:prstGeom>
          <a:noFill/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241578" y="1797088"/>
            <a:ext cx="25616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 will use a </a:t>
            </a:r>
          </a:p>
          <a:p>
            <a:pPr algn="ctr"/>
            <a:r>
              <a:rPr lang="en-GB" sz="2800" dirty="0"/>
              <a:t>place value grid.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08" y="2639696"/>
            <a:ext cx="1382571" cy="1518968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4235922" y="3011375"/>
            <a:ext cx="2560445" cy="988940"/>
          </a:xfrm>
          <a:prstGeom prst="wedgeRoundRectCallout">
            <a:avLst>
              <a:gd name="adj1" fmla="val 63147"/>
              <a:gd name="adj2" fmla="val 6387"/>
              <a:gd name="adj3" fmla="val 16667"/>
            </a:avLst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4235922" y="3046208"/>
            <a:ext cx="25320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 will use 100 </a:t>
            </a:r>
          </a:p>
          <a:p>
            <a:pPr algn="ctr"/>
            <a:r>
              <a:rPr lang="en-GB" sz="2800" dirty="0"/>
              <a:t>squares.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2230092" y="4332635"/>
            <a:ext cx="3271043" cy="1075409"/>
          </a:xfrm>
          <a:prstGeom prst="wedgeRoundRectCallout">
            <a:avLst>
              <a:gd name="adj1" fmla="val -60391"/>
              <a:gd name="adj2" fmla="val 28304"/>
              <a:gd name="adj3" fmla="val 16667"/>
            </a:avLst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2249654" y="4366881"/>
            <a:ext cx="3217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 will use the partitioning method.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2308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 animBg="1"/>
      <p:bldP spid="10" grpId="0"/>
      <p:bldP spid="11" grpId="0" animBg="1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962296" y="3356015"/>
                <a:ext cx="6714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50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2296" y="3356015"/>
                <a:ext cx="6714309" cy="523220"/>
              </a:xfrm>
              <a:prstGeom prst="rect">
                <a:avLst/>
              </a:prstGeom>
              <a:blipFill>
                <a:blip r:embed="rId5"/>
                <a:stretch>
                  <a:fillRect l="-190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580" y="1516595"/>
            <a:ext cx="1423545" cy="1703113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233441" y="1677591"/>
            <a:ext cx="2586753" cy="1161404"/>
          </a:xfrm>
          <a:prstGeom prst="wedgeRoundRectCallout">
            <a:avLst>
              <a:gd name="adj1" fmla="val -61764"/>
              <a:gd name="adj2" fmla="val 7653"/>
              <a:gd name="adj3" fmla="val 16667"/>
            </a:avLst>
          </a:prstGeom>
          <a:noFill/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258510" y="1774511"/>
            <a:ext cx="25616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 will use a </a:t>
            </a:r>
          </a:p>
          <a:p>
            <a:pPr algn="ctr"/>
            <a:r>
              <a:rPr lang="en-GB" sz="2800" dirty="0"/>
              <a:t>place value grid.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945" y="2905804"/>
            <a:ext cx="736841" cy="71869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451" y="2722648"/>
            <a:ext cx="736841" cy="7186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622" y="3514342"/>
            <a:ext cx="736841" cy="7186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688" y="3420566"/>
            <a:ext cx="736841" cy="71869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754" y="3206600"/>
            <a:ext cx="736841" cy="71869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135" y="4087623"/>
            <a:ext cx="736841" cy="71869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746" y="3970523"/>
            <a:ext cx="736841" cy="71869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812" y="4696161"/>
            <a:ext cx="736841" cy="71869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878" y="4602385"/>
            <a:ext cx="736841" cy="7186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174" y="3773380"/>
            <a:ext cx="736841" cy="718692"/>
          </a:xfrm>
          <a:prstGeom prst="rect">
            <a:avLst/>
          </a:prstGeom>
        </p:spPr>
      </p:pic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8951189"/>
              </p:ext>
            </p:extLst>
          </p:nvPr>
        </p:nvGraphicFramePr>
        <p:xfrm>
          <a:off x="3864887" y="1254268"/>
          <a:ext cx="4220824" cy="34307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118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9638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33587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443204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1443204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962297" y="596537"/>
            <a:ext cx="67143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children are investigating 100 divided by 2, 5, 4 and 10</a:t>
            </a:r>
          </a:p>
          <a:p>
            <a:endParaRPr lang="en-GB" sz="2800" dirty="0"/>
          </a:p>
        </p:txBody>
      </p:sp>
      <p:sp>
        <p:nvSpPr>
          <p:cNvPr id="27" name="TextBox 26"/>
          <p:cNvSpPr txBox="1"/>
          <p:nvPr/>
        </p:nvSpPr>
        <p:spPr>
          <a:xfrm>
            <a:off x="769814" y="5054563"/>
            <a:ext cx="72439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Use Amir’s method to divide 100 by 4, 5 and 10</a:t>
            </a:r>
          </a:p>
          <a:p>
            <a:r>
              <a:rPr lang="en-GB" sz="2800" dirty="0"/>
              <a:t>Will any of the divisions need an exchange?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87607" y="4145518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890451" y="42882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1135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0.35469 -0.16158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26" y="-8079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44444E-6 L 0.20555 -0.13635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78" y="-6829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81481E-6 L 0.44323 -0.24953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53" y="-12477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59259E-6 L 0.2974 -0.13727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61" y="-6875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59259E-6 L 0.15104 -0.10625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52" y="-5324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0.24687 -0.11991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44" y="-5995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11022E-16 L 0.24375 -0.10069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88" y="-5046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96296E-6 L 0.26441 -0.11644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12" y="-5833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7 L 0.25955 -0.09884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69" y="-4954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0.24392 -0.07408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88" y="-3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580" y="4264245"/>
            <a:ext cx="1448553" cy="1754335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2230092" y="4332635"/>
            <a:ext cx="3271043" cy="1075409"/>
          </a:xfrm>
          <a:prstGeom prst="wedgeRoundRectCallout">
            <a:avLst>
              <a:gd name="adj1" fmla="val -60391"/>
              <a:gd name="adj2" fmla="val 28304"/>
              <a:gd name="adj3" fmla="val 16667"/>
            </a:avLst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2283519" y="4355593"/>
            <a:ext cx="3217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 will use the partitioning method.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4851498" y="1339828"/>
            <a:ext cx="2574498" cy="2361371"/>
            <a:chOff x="288142" y="249049"/>
            <a:chExt cx="2478605" cy="2448272"/>
          </a:xfrm>
        </p:grpSpPr>
        <p:sp>
          <p:nvSpPr>
            <p:cNvPr id="31" name="Oval 30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4" name="Straight Connector 33"/>
            <p:cNvCxnSpPr>
              <a:stCxn id="31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>
              <a:stCxn id="31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Rectangle 35"/>
          <p:cNvSpPr/>
          <p:nvPr/>
        </p:nvSpPr>
        <p:spPr>
          <a:xfrm>
            <a:off x="5798260" y="1504007"/>
            <a:ext cx="68961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100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069742" y="302102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50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710663" y="301185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50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5305642" y="370119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6989917" y="370119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5338671" y="373231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5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022945" y="373231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5</a:t>
            </a:r>
          </a:p>
        </p:txBody>
      </p:sp>
      <p:sp>
        <p:nvSpPr>
          <p:cNvPr id="43" name="Rectangle 42"/>
          <p:cNvSpPr/>
          <p:nvPr/>
        </p:nvSpPr>
        <p:spPr>
          <a:xfrm>
            <a:off x="5031877" y="4329802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1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44" name="Rectangle 43"/>
          <p:cNvSpPr/>
          <p:nvPr/>
        </p:nvSpPr>
        <p:spPr>
          <a:xfrm>
            <a:off x="6805203" y="433840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10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5239453" y="5043871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10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 </a:t>
            </a:r>
          </a:p>
        </p:txBody>
      </p:sp>
      <p:sp>
        <p:nvSpPr>
          <p:cNvPr id="46" name="Rectangle 45"/>
          <p:cNvSpPr/>
          <p:nvPr/>
        </p:nvSpPr>
        <p:spPr>
          <a:xfrm>
            <a:off x="6640312" y="5031132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962296" y="2196735"/>
                <a:ext cx="6714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20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2296" y="2196735"/>
                <a:ext cx="6714309" cy="523220"/>
              </a:xfrm>
              <a:prstGeom prst="rect">
                <a:avLst/>
              </a:prstGeom>
              <a:blipFill>
                <a:blip r:embed="rId6"/>
                <a:stretch>
                  <a:fillRect l="-190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Rectangle 48"/>
          <p:cNvSpPr/>
          <p:nvPr/>
        </p:nvSpPr>
        <p:spPr>
          <a:xfrm>
            <a:off x="808137" y="390299"/>
            <a:ext cx="725768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</a:rPr>
              <a:t>Use Jack’s method to divide 100 by 2, 4 and 10</a:t>
            </a:r>
          </a:p>
          <a:p>
            <a:pPr lvl="0"/>
            <a:r>
              <a:rPr lang="en-GB" sz="2800" dirty="0">
                <a:solidFill>
                  <a:prstClr val="black"/>
                </a:solidFill>
              </a:rPr>
              <a:t>How will you partition the 100 each time?</a:t>
            </a:r>
          </a:p>
          <a:p>
            <a:pPr lvl="0"/>
            <a:r>
              <a:rPr lang="en-GB" sz="2800" dirty="0">
                <a:solidFill>
                  <a:prstClr val="black"/>
                </a:solidFill>
              </a:rPr>
              <a:t>Is there more than one way?</a:t>
            </a: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5135" y="3192922"/>
            <a:ext cx="747045" cy="747045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927979" y="333561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5736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36" grpId="0"/>
      <p:bldP spid="37" grpId="0"/>
      <p:bldP spid="38" grpId="0"/>
      <p:bldP spid="41" grpId="0"/>
      <p:bldP spid="42" grpId="0"/>
      <p:bldP spid="43" grpId="0"/>
      <p:bldP spid="44" grpId="0"/>
      <p:bldP spid="45" grpId="0"/>
      <p:bldP spid="46" grpId="0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265" y="334776"/>
            <a:ext cx="1382571" cy="1518968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4264279" y="706455"/>
            <a:ext cx="2560445" cy="988940"/>
          </a:xfrm>
          <a:prstGeom prst="wedgeRoundRectCallout">
            <a:avLst>
              <a:gd name="adj1" fmla="val 63147"/>
              <a:gd name="adj2" fmla="val 6387"/>
              <a:gd name="adj3" fmla="val 16667"/>
            </a:avLst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4264279" y="741288"/>
            <a:ext cx="25320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 will use a 100 </a:t>
            </a:r>
          </a:p>
          <a:p>
            <a:pPr algn="ctr"/>
            <a:r>
              <a:rPr lang="en-GB" sz="2800" dirty="0"/>
              <a:t>square.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7075715"/>
              </p:ext>
            </p:extLst>
          </p:nvPr>
        </p:nvGraphicFramePr>
        <p:xfrm>
          <a:off x="1563640" y="741288"/>
          <a:ext cx="2461150" cy="23424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6115">
                  <a:extLst>
                    <a:ext uri="{9D8B030D-6E8A-4147-A177-3AD203B41FA5}">
                      <a16:colId xmlns:a16="http://schemas.microsoft.com/office/drawing/2014/main" val="3964178528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385889099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1171653598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3961982875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31502283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1737925163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727828140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715433948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1331110733"/>
                    </a:ext>
                  </a:extLst>
                </a:gridCol>
                <a:gridCol w="246115">
                  <a:extLst>
                    <a:ext uri="{9D8B030D-6E8A-4147-A177-3AD203B41FA5}">
                      <a16:colId xmlns:a16="http://schemas.microsoft.com/office/drawing/2014/main" val="341184084"/>
                    </a:ext>
                  </a:extLst>
                </a:gridCol>
              </a:tblGrid>
              <a:tr h="234249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7589525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3061045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3497077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321441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6273052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8560890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8378698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8765457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6748702"/>
                  </a:ext>
                </a:extLst>
              </a:tr>
              <a:tr h="234249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7138867"/>
                  </a:ext>
                </a:extLst>
              </a:tr>
            </a:tbl>
          </a:graphicData>
        </a:graphic>
      </p:graphicFrame>
      <p:sp>
        <p:nvSpPr>
          <p:cNvPr id="15" name="AutoShape 2" descr="Free Cartoon Scissor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914737">
            <a:off x="2538537" y="3200926"/>
            <a:ext cx="511357" cy="300182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>
            <a:off x="2794215" y="741288"/>
            <a:ext cx="0" cy="247842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/>
          <a:srcRect r="49452"/>
          <a:stretch/>
        </p:blipFill>
        <p:spPr>
          <a:xfrm>
            <a:off x="1544063" y="741288"/>
            <a:ext cx="1257340" cy="236545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5"/>
          <a:srcRect r="49452"/>
          <a:stretch/>
        </p:blipFill>
        <p:spPr>
          <a:xfrm rot="10800000">
            <a:off x="2767450" y="731723"/>
            <a:ext cx="1257340" cy="23654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962296" y="3891549"/>
                <a:ext cx="6714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50000"/>
                      </a:schemeClr>
                    </a:solidFill>
                  </a:rPr>
                  <a:t> 50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2296" y="3891549"/>
                <a:ext cx="6714309" cy="523220"/>
              </a:xfrm>
              <a:prstGeom prst="rect">
                <a:avLst/>
              </a:prstGeom>
              <a:blipFill>
                <a:blip r:embed="rId8"/>
                <a:stretch>
                  <a:fillRect l="-190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4"/>
          <p:cNvSpPr/>
          <p:nvPr/>
        </p:nvSpPr>
        <p:spPr>
          <a:xfrm>
            <a:off x="801423" y="4610396"/>
            <a:ext cx="73916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</a:rPr>
              <a:t>Use Annie’s method to divide 100 by 4, 5 and 10</a:t>
            </a:r>
          </a:p>
          <a:p>
            <a:pPr lvl="0"/>
            <a:r>
              <a:rPr lang="en-GB" sz="2800" dirty="0">
                <a:solidFill>
                  <a:prstClr val="black"/>
                </a:solidFill>
              </a:rPr>
              <a:t>Is there more than one way to cut the 100 square into equal parts each time?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24344" y="3423753"/>
            <a:ext cx="747045" cy="74704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527188" y="356644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4539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-0.06788 4.44444E-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0.06875 3.33333E-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8" y="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45261" y="515994"/>
            <a:ext cx="59590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Do you notice any patterns?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1308910" y="1250110"/>
                <a:ext cx="277177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tx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50</a:t>
                </a: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8910" y="1250110"/>
                <a:ext cx="2771771" cy="584775"/>
              </a:xfrm>
              <a:prstGeom prst="rect">
                <a:avLst/>
              </a:prstGeom>
              <a:blipFill>
                <a:blip r:embed="rId5"/>
                <a:stretch>
                  <a:fillRect l="-572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1308910" y="3057146"/>
                <a:ext cx="25124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tx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25</a:t>
                </a: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8910" y="3057146"/>
                <a:ext cx="2512464" cy="584775"/>
              </a:xfrm>
              <a:prstGeom prst="rect">
                <a:avLst/>
              </a:prstGeom>
              <a:blipFill>
                <a:blip r:embed="rId6"/>
                <a:stretch>
                  <a:fillRect l="-6311" t="-12632" r="-1699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4832473" y="1250110"/>
                <a:ext cx="277177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tx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20</a:t>
                </a:r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2473" y="1250110"/>
                <a:ext cx="2771771" cy="584775"/>
              </a:xfrm>
              <a:prstGeom prst="rect">
                <a:avLst/>
              </a:prstGeom>
              <a:blipFill>
                <a:blip r:embed="rId7"/>
                <a:stretch>
                  <a:fillRect l="-572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4832473" y="3057146"/>
                <a:ext cx="297404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tx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2473" y="3057146"/>
                <a:ext cx="2974046" cy="584775"/>
              </a:xfrm>
              <a:prstGeom prst="rect">
                <a:avLst/>
              </a:prstGeom>
              <a:blipFill>
                <a:blip r:embed="rId8"/>
                <a:stretch>
                  <a:fillRect l="-5328" t="-12632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Arrow Connector 4"/>
          <p:cNvCxnSpPr>
            <a:endCxn id="58" idx="0"/>
          </p:cNvCxnSpPr>
          <p:nvPr/>
        </p:nvCxnSpPr>
        <p:spPr>
          <a:xfrm>
            <a:off x="2565142" y="1878848"/>
            <a:ext cx="0" cy="117829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463289" y="2126292"/>
            <a:ext cx="1186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double</a:t>
            </a:r>
          </a:p>
        </p:txBody>
      </p:sp>
      <p:cxnSp>
        <p:nvCxnSpPr>
          <p:cNvPr id="92" name="Straight Arrow Connector 91"/>
          <p:cNvCxnSpPr/>
          <p:nvPr/>
        </p:nvCxnSpPr>
        <p:spPr>
          <a:xfrm>
            <a:off x="3425215" y="1866847"/>
            <a:ext cx="0" cy="119029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3446047" y="2126292"/>
            <a:ext cx="860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half</a:t>
            </a:r>
          </a:p>
        </p:txBody>
      </p:sp>
      <p:cxnSp>
        <p:nvCxnSpPr>
          <p:cNvPr id="97" name="Straight Arrow Connector 96"/>
          <p:cNvCxnSpPr/>
          <p:nvPr/>
        </p:nvCxnSpPr>
        <p:spPr>
          <a:xfrm>
            <a:off x="6231099" y="1878928"/>
            <a:ext cx="0" cy="117821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/>
          <p:cNvCxnSpPr/>
          <p:nvPr/>
        </p:nvCxnSpPr>
        <p:spPr>
          <a:xfrm>
            <a:off x="7091172" y="1868161"/>
            <a:ext cx="0" cy="118898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5166455" y="2128752"/>
            <a:ext cx="1186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double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7149213" y="2128752"/>
            <a:ext cx="860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half</a:t>
            </a:r>
          </a:p>
        </p:txBody>
      </p:sp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783469"/>
              </p:ext>
            </p:extLst>
          </p:nvPr>
        </p:nvGraphicFramePr>
        <p:xfrm>
          <a:off x="956936" y="3899017"/>
          <a:ext cx="3386668" cy="5297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3334">
                  <a:extLst>
                    <a:ext uri="{9D8B030D-6E8A-4147-A177-3AD203B41FA5}">
                      <a16:colId xmlns:a16="http://schemas.microsoft.com/office/drawing/2014/main" val="1611996477"/>
                    </a:ext>
                  </a:extLst>
                </a:gridCol>
                <a:gridCol w="1693334">
                  <a:extLst>
                    <a:ext uri="{9D8B030D-6E8A-4147-A177-3AD203B41FA5}">
                      <a16:colId xmlns:a16="http://schemas.microsoft.com/office/drawing/2014/main" val="241407137"/>
                    </a:ext>
                  </a:extLst>
                </a:gridCol>
              </a:tblGrid>
              <a:tr h="52974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6648170"/>
                  </a:ext>
                </a:extLst>
              </a:tr>
            </a:tbl>
          </a:graphicData>
        </a:graphic>
      </p:graphicFrame>
      <p:graphicFrame>
        <p:nvGraphicFramePr>
          <p:cNvPr id="103" name="Table 10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4675569"/>
              </p:ext>
            </p:extLst>
          </p:nvPr>
        </p:nvGraphicFramePr>
        <p:xfrm>
          <a:off x="956936" y="4655011"/>
          <a:ext cx="3386668" cy="5297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6667">
                  <a:extLst>
                    <a:ext uri="{9D8B030D-6E8A-4147-A177-3AD203B41FA5}">
                      <a16:colId xmlns:a16="http://schemas.microsoft.com/office/drawing/2014/main" val="1611996477"/>
                    </a:ext>
                  </a:extLst>
                </a:gridCol>
                <a:gridCol w="846667">
                  <a:extLst>
                    <a:ext uri="{9D8B030D-6E8A-4147-A177-3AD203B41FA5}">
                      <a16:colId xmlns:a16="http://schemas.microsoft.com/office/drawing/2014/main" val="1225160062"/>
                    </a:ext>
                  </a:extLst>
                </a:gridCol>
                <a:gridCol w="846667">
                  <a:extLst>
                    <a:ext uri="{9D8B030D-6E8A-4147-A177-3AD203B41FA5}">
                      <a16:colId xmlns:a16="http://schemas.microsoft.com/office/drawing/2014/main" val="241407137"/>
                    </a:ext>
                  </a:extLst>
                </a:gridCol>
                <a:gridCol w="846667">
                  <a:extLst>
                    <a:ext uri="{9D8B030D-6E8A-4147-A177-3AD203B41FA5}">
                      <a16:colId xmlns:a16="http://schemas.microsoft.com/office/drawing/2014/main" val="2588090069"/>
                    </a:ext>
                  </a:extLst>
                </a:gridCol>
              </a:tblGrid>
              <a:tr h="52974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25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25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25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25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6648170"/>
                  </a:ext>
                </a:extLst>
              </a:tr>
            </a:tbl>
          </a:graphicData>
        </a:graphic>
      </p:graphicFrame>
      <p:graphicFrame>
        <p:nvGraphicFramePr>
          <p:cNvPr id="104" name="Table 10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058017"/>
              </p:ext>
            </p:extLst>
          </p:nvPr>
        </p:nvGraphicFramePr>
        <p:xfrm>
          <a:off x="4660102" y="4655011"/>
          <a:ext cx="3386670" cy="5297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8667">
                  <a:extLst>
                    <a:ext uri="{9D8B030D-6E8A-4147-A177-3AD203B41FA5}">
                      <a16:colId xmlns:a16="http://schemas.microsoft.com/office/drawing/2014/main" val="1611996477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3178930689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3791572475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1085682231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1928501114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241407137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1484843350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2279888027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3806337845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2766205722"/>
                    </a:ext>
                  </a:extLst>
                </a:gridCol>
              </a:tblGrid>
              <a:tr h="52974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6648170"/>
                  </a:ext>
                </a:extLst>
              </a:tr>
            </a:tbl>
          </a:graphicData>
        </a:graphic>
      </p:graphicFrame>
      <p:graphicFrame>
        <p:nvGraphicFramePr>
          <p:cNvPr id="105" name="Table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2445582"/>
              </p:ext>
            </p:extLst>
          </p:nvPr>
        </p:nvGraphicFramePr>
        <p:xfrm>
          <a:off x="4645011" y="3899017"/>
          <a:ext cx="3386668" cy="5297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4">
                  <a:extLst>
                    <a:ext uri="{9D8B030D-6E8A-4147-A177-3AD203B41FA5}">
                      <a16:colId xmlns:a16="http://schemas.microsoft.com/office/drawing/2014/main" val="161199647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494470658"/>
                    </a:ext>
                  </a:extLst>
                </a:gridCol>
                <a:gridCol w="677334">
                  <a:extLst>
                    <a:ext uri="{9D8B030D-6E8A-4147-A177-3AD203B41FA5}">
                      <a16:colId xmlns:a16="http://schemas.microsoft.com/office/drawing/2014/main" val="74675643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169989607"/>
                    </a:ext>
                  </a:extLst>
                </a:gridCol>
                <a:gridCol w="677334">
                  <a:extLst>
                    <a:ext uri="{9D8B030D-6E8A-4147-A177-3AD203B41FA5}">
                      <a16:colId xmlns:a16="http://schemas.microsoft.com/office/drawing/2014/main" val="2631083169"/>
                    </a:ext>
                  </a:extLst>
                </a:gridCol>
              </a:tblGrid>
              <a:tr h="52974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6648170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359676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3" grpId="0"/>
      <p:bldP spid="58" grpId="0"/>
      <p:bldP spid="59" grpId="0"/>
      <p:bldP spid="60" grpId="0"/>
      <p:bldP spid="7" grpId="0"/>
      <p:bldP spid="93" grpId="0"/>
      <p:bldP spid="101" grpId="0"/>
      <p:bldP spid="10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195251" y="1878145"/>
                <a:ext cx="30958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 smtClean="0">
                        <a:solidFill>
                          <a:prstClr val="black"/>
                        </a:solidFill>
                      </a:rPr>
                      <m:t>100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251" y="1878145"/>
                <a:ext cx="3095897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34194" y="1913941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755571" y="1913941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195251" y="866989"/>
                <a:ext cx="37914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 smtClean="0">
                        <a:solidFill>
                          <a:prstClr val="black"/>
                        </a:solidFill>
                      </a:rPr>
                      <m:t>100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251" y="866989"/>
                <a:ext cx="379149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2508067" y="874368"/>
            <a:ext cx="535578" cy="52933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195251" y="2889301"/>
                <a:ext cx="49791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 smtClean="0">
                        <a:solidFill>
                          <a:prstClr val="black"/>
                        </a:solidFill>
                      </a:rPr>
                      <m:t>100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           +          </m:t>
                    </m:r>
                  </m:oMath>
                </a14:m>
                <a:r>
                  <a:rPr lang="en-GB" sz="2800" dirty="0"/>
                  <a:t> 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251" y="2889301"/>
                <a:ext cx="4979127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Isosceles Triangle 15"/>
          <p:cNvSpPr/>
          <p:nvPr/>
        </p:nvSpPr>
        <p:spPr>
          <a:xfrm>
            <a:off x="2471057" y="2885986"/>
            <a:ext cx="522514" cy="529332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195251" y="3900458"/>
                <a:ext cx="59174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 smtClean="0">
                        <a:solidFill>
                          <a:prstClr val="black"/>
                        </a:solidFill>
                      </a:rPr>
                      <m:t>100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           +          +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251" y="3900458"/>
                <a:ext cx="5917475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Isosceles Triangle 17"/>
          <p:cNvSpPr/>
          <p:nvPr/>
        </p:nvSpPr>
        <p:spPr>
          <a:xfrm>
            <a:off x="5960225" y="3893883"/>
            <a:ext cx="522514" cy="529332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864429" y="3919003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928486" y="3919003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5-Point Star 20"/>
          <p:cNvSpPr/>
          <p:nvPr/>
        </p:nvSpPr>
        <p:spPr>
          <a:xfrm>
            <a:off x="2411840" y="3822787"/>
            <a:ext cx="718457" cy="627017"/>
          </a:xfrm>
          <a:prstGeom prst="star5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916432" y="5244376"/>
            <a:ext cx="52792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value of each shape?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840479" y="2922637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939387" y="2922637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4724180" y="911019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/>
          <p:cNvSpPr/>
          <p:nvPr/>
        </p:nvSpPr>
        <p:spPr>
          <a:xfrm>
            <a:off x="3714794" y="874368"/>
            <a:ext cx="522514" cy="529332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5748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195251" y="1878145"/>
                <a:ext cx="30958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 smtClean="0">
                        <a:solidFill>
                          <a:prstClr val="black"/>
                        </a:solidFill>
                      </a:rPr>
                      <m:t>100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251" y="1878145"/>
                <a:ext cx="3095897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2534194" y="1913941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755571" y="1913941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195251" y="866989"/>
                <a:ext cx="37914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 smtClean="0">
                        <a:solidFill>
                          <a:prstClr val="black"/>
                        </a:solidFill>
                      </a:rPr>
                      <m:t>100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251" y="866989"/>
                <a:ext cx="379149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2508067" y="874368"/>
            <a:ext cx="535578" cy="52933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195251" y="2889301"/>
                <a:ext cx="49791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 smtClean="0">
                        <a:solidFill>
                          <a:prstClr val="black"/>
                        </a:solidFill>
                      </a:rPr>
                      <m:t>100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           +          </m:t>
                    </m:r>
                  </m:oMath>
                </a14:m>
                <a:r>
                  <a:rPr lang="en-GB" sz="2800" dirty="0"/>
                  <a:t> 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251" y="2889301"/>
                <a:ext cx="4979127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Isosceles Triangle 15"/>
          <p:cNvSpPr/>
          <p:nvPr/>
        </p:nvSpPr>
        <p:spPr>
          <a:xfrm>
            <a:off x="2471057" y="2885986"/>
            <a:ext cx="522514" cy="529332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195251" y="3900458"/>
                <a:ext cx="59174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 smtClean="0">
                        <a:solidFill>
                          <a:prstClr val="black"/>
                        </a:solidFill>
                      </a:rPr>
                      <m:t>100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           +          +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251" y="3900458"/>
                <a:ext cx="5917475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Isosceles Triangle 17"/>
          <p:cNvSpPr/>
          <p:nvPr/>
        </p:nvSpPr>
        <p:spPr>
          <a:xfrm>
            <a:off x="5960225" y="3893883"/>
            <a:ext cx="522514" cy="529332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864429" y="3919003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928486" y="3919003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5-Point Star 20"/>
          <p:cNvSpPr/>
          <p:nvPr/>
        </p:nvSpPr>
        <p:spPr>
          <a:xfrm>
            <a:off x="2411840" y="3822787"/>
            <a:ext cx="718457" cy="627017"/>
          </a:xfrm>
          <a:prstGeom prst="star5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3840479" y="2922637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939387" y="2922637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4724180" y="911019"/>
            <a:ext cx="504000" cy="5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/>
          <p:cNvSpPr/>
          <p:nvPr/>
        </p:nvSpPr>
        <p:spPr>
          <a:xfrm>
            <a:off x="3714794" y="874368"/>
            <a:ext cx="522514" cy="529332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508067" y="1899825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723446" y="1902843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721787" y="905802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885538" y="3922115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822559" y="3909393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795853" y="2917533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893040" y="2903417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552702" y="2962523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059016" y="3976250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795853" y="916631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593479" y="866989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562753" y="3889139"/>
            <a:ext cx="116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167955" y="5291836"/>
            <a:ext cx="8583820" cy="661581"/>
            <a:chOff x="1167955" y="5291836"/>
            <a:chExt cx="8583820" cy="661581"/>
          </a:xfrm>
        </p:grpSpPr>
        <p:sp>
          <p:nvSpPr>
            <p:cNvPr id="38" name="Rectangle 37"/>
            <p:cNvSpPr/>
            <p:nvPr/>
          </p:nvSpPr>
          <p:spPr>
            <a:xfrm>
              <a:off x="3124380" y="5421262"/>
              <a:ext cx="504000" cy="5040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1167955" y="5420337"/>
              <a:ext cx="535578" cy="529332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Isosceles Triangle 39"/>
            <p:cNvSpPr/>
            <p:nvPr/>
          </p:nvSpPr>
          <p:spPr>
            <a:xfrm>
              <a:off x="5171229" y="5397643"/>
              <a:ext cx="522514" cy="529332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5-Point Star 40"/>
            <p:cNvSpPr/>
            <p:nvPr/>
          </p:nvSpPr>
          <p:spPr>
            <a:xfrm>
              <a:off x="6877363" y="5291836"/>
              <a:ext cx="718457" cy="627017"/>
            </a:xfrm>
            <a:prstGeom prst="star5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TextBox 2"/>
                <p:cNvSpPr txBox="1"/>
                <p:nvPr/>
              </p:nvSpPr>
              <p:spPr>
                <a:xfrm>
                  <a:off x="1717981" y="5430197"/>
                  <a:ext cx="803379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2                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10               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5                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= </m:t>
                      </m:r>
                    </m:oMath>
                  </a14:m>
                  <a:r>
                    <a:rPr lang="en-GB" sz="2800" dirty="0"/>
                    <a:t>4   </a:t>
                  </a:r>
                </a:p>
              </p:txBody>
            </p:sp>
          </mc:Choice>
          <mc:Fallback xmlns="">
            <p:sp>
              <p:nvSpPr>
                <p:cNvPr id="3" name="TextBox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17981" y="5430197"/>
                  <a:ext cx="8033794" cy="523220"/>
                </a:xfrm>
                <a:prstGeom prst="rect">
                  <a:avLst/>
                </a:prstGeom>
                <a:blipFill>
                  <a:blip r:embed="rId9"/>
                  <a:stretch>
                    <a:fillRect t="-11628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custDataLst>
      <p:tags r:id="rId1"/>
    </p:custDataLst>
    <p:extLst>
      <p:ext uri="{BB962C8B-B14F-4D97-AF65-F5344CB8AC3E}">
        <p14:creationId xmlns:p14="http://schemas.microsoft.com/office/powerpoint/2010/main" val="1765325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 animBg="1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 animBg="1"/>
      <p:bldP spid="2" grpId="0"/>
      <p:bldP spid="27" grpId="0"/>
      <p:bldP spid="28" grpId="0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4" grpId="0"/>
      <p:bldP spid="34" grpId="1"/>
      <p:bldP spid="35" grpId="0"/>
      <p:bldP spid="35" grpId="1"/>
      <p:bldP spid="36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916432" y="393003"/>
            <a:ext cx="72765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Here are some 100 squares for you to cut into equal parts.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544" y="1405337"/>
            <a:ext cx="2195258" cy="209302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544" y="3754988"/>
            <a:ext cx="2195258" cy="209302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915" y="1405337"/>
            <a:ext cx="2195258" cy="209302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915" y="3754988"/>
            <a:ext cx="2195258" cy="209302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1286" y="1405337"/>
            <a:ext cx="2195258" cy="209302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1286" y="3754988"/>
            <a:ext cx="2195258" cy="209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0584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916432" y="393003"/>
            <a:ext cx="727659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In your books, pick the method you found the easiest for dividing 100 by 2, 4, 5 and 10 and show your working for each of these division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RP: Explain why you </a:t>
            </a:r>
            <a:r>
              <a:rPr lang="en-GB" sz="280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preferred this method.</a:t>
            </a:r>
            <a:endParaRPr lang="en-GB" sz="2800" smtClean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67058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|3.8|6.3|5.9|3.4|7|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|2.9|1.7|7.4|7.7|4.4|6.7|6|2.4|4.5|1.9|1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7.1|1.4|2.9|4.8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2.7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0.8|3.3|8.5|3.3|2.9|8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1.2|4.5|2.1|0.9|4.4|1.6|2.1|0.7|3.1|3.5|5.7|4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1|0.7|0.7|6.8|1|0.8|11.7|0.9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|0.8|0.8|1.5|14.3|4.8|3|20.3|0.7|1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10.8|1.3|4.9|18|2.5|3.1|15.6|4.6|9.7|2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11384</TotalTime>
  <Words>451</Words>
  <Application>Microsoft Office PowerPoint</Application>
  <PresentationFormat>On-screen Show (4:3)</PresentationFormat>
  <Paragraphs>133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234</cp:revision>
  <dcterms:created xsi:type="dcterms:W3CDTF">2019-07-05T11:02:13Z</dcterms:created>
  <dcterms:modified xsi:type="dcterms:W3CDTF">2021-03-07T09:31:01Z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