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74" r:id="rId3"/>
    <p:sldId id="276" r:id="rId4"/>
    <p:sldId id="285" r:id="rId5"/>
    <p:sldId id="284" r:id="rId6"/>
    <p:sldId id="286" r:id="rId7"/>
    <p:sldId id="289" r:id="rId8"/>
    <p:sldId id="277" r:id="rId9"/>
    <p:sldId id="273" r:id="rId10"/>
    <p:sldId id="278" r:id="rId11"/>
    <p:sldId id="290" r:id="rId12"/>
    <p:sldId id="307" r:id="rId13"/>
    <p:sldId id="281" r:id="rId14"/>
    <p:sldId id="326" r:id="rId15"/>
    <p:sldId id="309" r:id="rId16"/>
    <p:sldId id="310" r:id="rId17"/>
    <p:sldId id="258" r:id="rId18"/>
    <p:sldId id="311" r:id="rId19"/>
    <p:sldId id="312" r:id="rId20"/>
    <p:sldId id="323" r:id="rId21"/>
    <p:sldId id="327" r:id="rId22"/>
    <p:sldId id="313" r:id="rId23"/>
    <p:sldId id="314" r:id="rId24"/>
    <p:sldId id="259" r:id="rId25"/>
    <p:sldId id="316" r:id="rId26"/>
    <p:sldId id="324" r:id="rId27"/>
    <p:sldId id="328" r:id="rId28"/>
    <p:sldId id="317" r:id="rId29"/>
    <p:sldId id="318" r:id="rId30"/>
    <p:sldId id="260" r:id="rId31"/>
    <p:sldId id="319" r:id="rId32"/>
    <p:sldId id="320" r:id="rId33"/>
    <p:sldId id="325" r:id="rId34"/>
    <p:sldId id="329" r:id="rId35"/>
    <p:sldId id="321" r:id="rId36"/>
    <p:sldId id="322"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294" autoAdjust="0"/>
    <p:restoredTop sz="94660"/>
  </p:normalViewPr>
  <p:slideViewPr>
    <p:cSldViewPr snapToGrid="0">
      <p:cViewPr varScale="1">
        <p:scale>
          <a:sx n="69" d="100"/>
          <a:sy n="69" d="100"/>
        </p:scale>
        <p:origin x="56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BA07397-96BB-4F7F-BE46-A1F017A08581}"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3A3081-4B21-4EAD-9B5D-30F77ECA2C2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9094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A07397-96BB-4F7F-BE46-A1F017A08581}"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3A3081-4B21-4EAD-9B5D-30F77ECA2C2C}" type="slidenum">
              <a:rPr lang="en-GB" smtClean="0"/>
              <a:t>‹#›</a:t>
            </a:fld>
            <a:endParaRPr lang="en-GB"/>
          </a:p>
        </p:txBody>
      </p:sp>
    </p:spTree>
    <p:extLst>
      <p:ext uri="{BB962C8B-B14F-4D97-AF65-F5344CB8AC3E}">
        <p14:creationId xmlns:p14="http://schemas.microsoft.com/office/powerpoint/2010/main" val="2990719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BA07397-96BB-4F7F-BE46-A1F017A08581}"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3A3081-4B21-4EAD-9B5D-30F77ECA2C2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52659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A07397-96BB-4F7F-BE46-A1F017A08581}"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3A3081-4B21-4EAD-9B5D-30F77ECA2C2C}" type="slidenum">
              <a:rPr lang="en-GB" smtClean="0"/>
              <a:t>‹#›</a:t>
            </a:fld>
            <a:endParaRPr lang="en-GB"/>
          </a:p>
        </p:txBody>
      </p:sp>
    </p:spTree>
    <p:extLst>
      <p:ext uri="{BB962C8B-B14F-4D97-AF65-F5344CB8AC3E}">
        <p14:creationId xmlns:p14="http://schemas.microsoft.com/office/powerpoint/2010/main" val="4103314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BA07397-96BB-4F7F-BE46-A1F017A08581}" type="datetimeFigureOut">
              <a:rPr lang="en-GB" smtClean="0"/>
              <a:t>04/12/2020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3A3081-4B21-4EAD-9B5D-30F77ECA2C2C}" type="slidenum">
              <a:rPr lang="en-GB" smtClean="0"/>
              <a:t>‹#›</a:t>
            </a:fld>
            <a:endParaRPr lang="en-GB"/>
          </a:p>
        </p:txBody>
      </p:sp>
    </p:spTree>
    <p:extLst>
      <p:ext uri="{BB962C8B-B14F-4D97-AF65-F5344CB8AC3E}">
        <p14:creationId xmlns:p14="http://schemas.microsoft.com/office/powerpoint/2010/main" val="155548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BA07397-96BB-4F7F-BE46-A1F017A08581}" type="datetimeFigureOut">
              <a:rPr lang="en-GB" smtClean="0"/>
              <a:t>04/12/2020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3A3081-4B21-4EAD-9B5D-30F77ECA2C2C}" type="slidenum">
              <a:rPr lang="en-GB" smtClean="0"/>
              <a:t>‹#›</a:t>
            </a:fld>
            <a:endParaRPr lang="en-GB"/>
          </a:p>
        </p:txBody>
      </p:sp>
    </p:spTree>
    <p:extLst>
      <p:ext uri="{BB962C8B-B14F-4D97-AF65-F5344CB8AC3E}">
        <p14:creationId xmlns:p14="http://schemas.microsoft.com/office/powerpoint/2010/main" val="3381548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BA07397-96BB-4F7F-BE46-A1F017A08581}" type="datetimeFigureOut">
              <a:rPr lang="en-GB" smtClean="0"/>
              <a:t>04/12/2020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1D3A3081-4B21-4EAD-9B5D-30F77ECA2C2C}" type="slidenum">
              <a:rPr lang="en-GB" smtClean="0"/>
              <a:t>‹#›</a:t>
            </a:fld>
            <a:endParaRPr lang="en-GB"/>
          </a:p>
        </p:txBody>
      </p:sp>
    </p:spTree>
    <p:extLst>
      <p:ext uri="{BB962C8B-B14F-4D97-AF65-F5344CB8AC3E}">
        <p14:creationId xmlns:p14="http://schemas.microsoft.com/office/powerpoint/2010/main" val="4025617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BA07397-96BB-4F7F-BE46-A1F017A08581}" type="datetimeFigureOut">
              <a:rPr lang="en-GB" smtClean="0"/>
              <a:t>04/12/2020</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D3A3081-4B21-4EAD-9B5D-30F77ECA2C2C}" type="slidenum">
              <a:rPr lang="en-GB" smtClean="0"/>
              <a:t>‹#›</a:t>
            </a:fld>
            <a:endParaRPr lang="en-GB"/>
          </a:p>
        </p:txBody>
      </p:sp>
    </p:spTree>
    <p:extLst>
      <p:ext uri="{BB962C8B-B14F-4D97-AF65-F5344CB8AC3E}">
        <p14:creationId xmlns:p14="http://schemas.microsoft.com/office/powerpoint/2010/main" val="2923837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BA07397-96BB-4F7F-BE46-A1F017A08581}"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3A3081-4B21-4EAD-9B5D-30F77ECA2C2C}" type="slidenum">
              <a:rPr lang="en-GB" smtClean="0"/>
              <a:t>‹#›</a:t>
            </a:fld>
            <a:endParaRPr lang="en-GB"/>
          </a:p>
        </p:txBody>
      </p:sp>
    </p:spTree>
    <p:extLst>
      <p:ext uri="{BB962C8B-B14F-4D97-AF65-F5344CB8AC3E}">
        <p14:creationId xmlns:p14="http://schemas.microsoft.com/office/powerpoint/2010/main" val="879755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A07397-96BB-4F7F-BE46-A1F017A08581}"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3A3081-4B21-4EAD-9B5D-30F77ECA2C2C}" type="slidenum">
              <a:rPr lang="en-GB" smtClean="0"/>
              <a:t>‹#›</a:t>
            </a:fld>
            <a:endParaRPr lang="en-GB"/>
          </a:p>
        </p:txBody>
      </p:sp>
    </p:spTree>
    <p:extLst>
      <p:ext uri="{BB962C8B-B14F-4D97-AF65-F5344CB8AC3E}">
        <p14:creationId xmlns:p14="http://schemas.microsoft.com/office/powerpoint/2010/main" val="1965415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A07397-96BB-4F7F-BE46-A1F017A08581}"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3A3081-4B21-4EAD-9B5D-30F77ECA2C2C}" type="slidenum">
              <a:rPr lang="en-GB" smtClean="0"/>
              <a:t>‹#›</a:t>
            </a:fld>
            <a:endParaRPr lang="en-GB"/>
          </a:p>
        </p:txBody>
      </p:sp>
    </p:spTree>
    <p:extLst>
      <p:ext uri="{BB962C8B-B14F-4D97-AF65-F5344CB8AC3E}">
        <p14:creationId xmlns:p14="http://schemas.microsoft.com/office/powerpoint/2010/main" val="3296631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C87F295-F0A0-43EC-A505-DFCDCC0D6AC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169528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BA07397-96BB-4F7F-BE46-A1F017A08581}" type="datetimeFigureOut">
              <a:rPr lang="en-GB" smtClean="0"/>
              <a:t>04/12/2020</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D3A3081-4B21-4EAD-9B5D-30F77ECA2C2C}"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34468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B6B6C-BD07-45AD-AB88-EA92D5B3EE5E}"/>
              </a:ext>
            </a:extLst>
          </p:cNvPr>
          <p:cNvSpPr>
            <a:spLocks noGrp="1"/>
          </p:cNvSpPr>
          <p:nvPr>
            <p:ph type="ctrTitle"/>
          </p:nvPr>
        </p:nvSpPr>
        <p:spPr/>
        <p:txBody>
          <a:bodyPr>
            <a:normAutofit/>
          </a:bodyPr>
          <a:lstStyle/>
          <a:p>
            <a:r>
              <a:rPr lang="en-GB" sz="5400" dirty="0">
                <a:latin typeface="Comic Sans MS" panose="030F0702030302020204" pitchFamily="66" charset="0"/>
              </a:rPr>
              <a:t>Monday 7</a:t>
            </a:r>
            <a:r>
              <a:rPr lang="en-GB" sz="5400" baseline="30000" dirty="0">
                <a:latin typeface="Comic Sans MS" panose="030F0702030302020204" pitchFamily="66" charset="0"/>
              </a:rPr>
              <a:t>th</a:t>
            </a:r>
            <a:r>
              <a:rPr lang="en-GB" sz="5400" dirty="0">
                <a:latin typeface="Comic Sans MS" panose="030F0702030302020204" pitchFamily="66" charset="0"/>
              </a:rPr>
              <a:t> December 2020</a:t>
            </a:r>
          </a:p>
        </p:txBody>
      </p:sp>
      <p:sp>
        <p:nvSpPr>
          <p:cNvPr id="3" name="Subtitle 2">
            <a:extLst>
              <a:ext uri="{FF2B5EF4-FFF2-40B4-BE49-F238E27FC236}">
                <a16:creationId xmlns:a16="http://schemas.microsoft.com/office/drawing/2014/main" id="{0E96CAF9-2E76-49CE-8844-770617D40DCD}"/>
              </a:ext>
            </a:extLst>
          </p:cNvPr>
          <p:cNvSpPr>
            <a:spLocks noGrp="1"/>
          </p:cNvSpPr>
          <p:nvPr>
            <p:ph type="subTitle" idx="1"/>
          </p:nvPr>
        </p:nvSpPr>
        <p:spPr/>
        <p:txBody>
          <a:bodyPr/>
          <a:lstStyle/>
          <a:p>
            <a:r>
              <a:rPr lang="en-GB" cap="none" dirty="0">
                <a:latin typeface="Comic Sans MS" panose="030F0702030302020204" pitchFamily="66" charset="0"/>
              </a:rPr>
              <a:t>LO: to write for purpose</a:t>
            </a:r>
          </a:p>
          <a:p>
            <a:r>
              <a:rPr lang="en-GB" cap="none" dirty="0">
                <a:latin typeface="Comic Sans MS" panose="030F0702030302020204" pitchFamily="66" charset="0"/>
              </a:rPr>
              <a:t>C: Newspaper Reports</a:t>
            </a:r>
          </a:p>
        </p:txBody>
      </p:sp>
    </p:spTree>
    <p:extLst>
      <p:ext uri="{BB962C8B-B14F-4D97-AF65-F5344CB8AC3E}">
        <p14:creationId xmlns:p14="http://schemas.microsoft.com/office/powerpoint/2010/main" val="23438758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Paragraphs</a:t>
            </a:r>
          </a:p>
        </p:txBody>
      </p:sp>
      <p:sp>
        <p:nvSpPr>
          <p:cNvPr id="3" name="Content Placeholder 2"/>
          <p:cNvSpPr>
            <a:spLocks noGrp="1"/>
          </p:cNvSpPr>
          <p:nvPr>
            <p:ph idx="1"/>
          </p:nvPr>
        </p:nvSpPr>
        <p:spPr/>
        <p:txBody>
          <a:bodyPr>
            <a:normAutofit/>
          </a:bodyPr>
          <a:lstStyle/>
          <a:p>
            <a:pPr marL="0" indent="0">
              <a:buNone/>
            </a:pPr>
            <a:r>
              <a:rPr lang="en-GB" sz="2400" dirty="0">
                <a:latin typeface="Comic Sans MS" panose="030F0702030302020204" pitchFamily="66" charset="0"/>
              </a:rPr>
              <a:t>What are paragraphs and when do we start a new one?</a:t>
            </a:r>
          </a:p>
        </p:txBody>
      </p:sp>
      <p:pic>
        <p:nvPicPr>
          <p:cNvPr id="1026" name="Picture 2" descr="person thinking clipart - Clip Art Library">
            <a:extLst>
              <a:ext uri="{FF2B5EF4-FFF2-40B4-BE49-F238E27FC236}">
                <a16:creationId xmlns:a16="http://schemas.microsoft.com/office/drawing/2014/main" id="{E392390C-908B-4775-B148-5F5AADD42D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5982" y="2922976"/>
            <a:ext cx="3209449" cy="3215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510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Paragraphs</a:t>
            </a:r>
          </a:p>
        </p:txBody>
      </p:sp>
      <p:sp>
        <p:nvSpPr>
          <p:cNvPr id="3" name="Content Placeholder 2"/>
          <p:cNvSpPr>
            <a:spLocks noGrp="1"/>
          </p:cNvSpPr>
          <p:nvPr>
            <p:ph idx="1"/>
          </p:nvPr>
        </p:nvSpPr>
        <p:spPr>
          <a:xfrm>
            <a:off x="1097280" y="1845734"/>
            <a:ext cx="10058400" cy="4314434"/>
          </a:xfrm>
        </p:spPr>
        <p:txBody>
          <a:bodyPr>
            <a:normAutofit/>
          </a:bodyPr>
          <a:lstStyle/>
          <a:p>
            <a:pPr marL="0" indent="0">
              <a:buNone/>
            </a:pPr>
            <a:r>
              <a:rPr lang="en-GB" sz="2400" dirty="0">
                <a:latin typeface="Comic Sans MS" panose="030F0702030302020204" pitchFamily="66" charset="0"/>
              </a:rPr>
              <a:t>Paragraphs are a group of sentences that deal with one main idea or topic. </a:t>
            </a:r>
          </a:p>
          <a:p>
            <a:pPr marL="0" indent="0">
              <a:buNone/>
            </a:pPr>
            <a:r>
              <a:rPr lang="en-GB" sz="2400" dirty="0">
                <a:latin typeface="Comic Sans MS" panose="030F0702030302020204" pitchFamily="66" charset="0"/>
              </a:rPr>
              <a:t>A long piece of writing, such as a newspaper, is easier to read if it is divided into paragraphs. </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We start a new paragraph when we change:</a:t>
            </a:r>
          </a:p>
          <a:p>
            <a:pPr marL="0" indent="0">
              <a:buNone/>
            </a:pPr>
            <a:r>
              <a:rPr lang="en-GB" sz="2400" dirty="0">
                <a:latin typeface="Comic Sans MS" panose="030F0702030302020204" pitchFamily="66" charset="0"/>
              </a:rPr>
              <a:t>- a place</a:t>
            </a:r>
          </a:p>
          <a:p>
            <a:pPr marL="0" indent="0">
              <a:buNone/>
            </a:pPr>
            <a:r>
              <a:rPr lang="en-GB" sz="2400" dirty="0">
                <a:latin typeface="Comic Sans MS" panose="030F0702030302020204" pitchFamily="66" charset="0"/>
              </a:rPr>
              <a:t>- a time</a:t>
            </a:r>
          </a:p>
          <a:p>
            <a:pPr marL="0" indent="0">
              <a:buNone/>
            </a:pPr>
            <a:r>
              <a:rPr lang="en-GB" sz="2400" dirty="0">
                <a:latin typeface="Comic Sans MS" panose="030F0702030302020204" pitchFamily="66" charset="0"/>
              </a:rPr>
              <a:t>- a topic</a:t>
            </a:r>
          </a:p>
        </p:txBody>
      </p:sp>
    </p:spTree>
    <p:extLst>
      <p:ext uri="{BB962C8B-B14F-4D97-AF65-F5344CB8AC3E}">
        <p14:creationId xmlns:p14="http://schemas.microsoft.com/office/powerpoint/2010/main" val="1009056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Paragraphs</a:t>
            </a:r>
          </a:p>
        </p:txBody>
      </p:sp>
      <p:sp>
        <p:nvSpPr>
          <p:cNvPr id="3" name="Content Placeholder 2"/>
          <p:cNvSpPr>
            <a:spLocks noGrp="1"/>
          </p:cNvSpPr>
          <p:nvPr>
            <p:ph idx="1"/>
          </p:nvPr>
        </p:nvSpPr>
        <p:spPr/>
        <p:txBody>
          <a:bodyPr>
            <a:normAutofit/>
          </a:bodyPr>
          <a:lstStyle/>
          <a:p>
            <a:pPr marL="0" indent="0">
              <a:buNone/>
            </a:pPr>
            <a:r>
              <a:rPr lang="en-GB" sz="2400" dirty="0">
                <a:latin typeface="Comic Sans MS" panose="030F0702030302020204" pitchFamily="66" charset="0"/>
              </a:rPr>
              <a:t>Often when we write paragraphs are in chronological order.</a:t>
            </a:r>
          </a:p>
        </p:txBody>
      </p:sp>
      <p:pic>
        <p:nvPicPr>
          <p:cNvPr id="2050" name="Picture 2" descr="Chronological | Definition of chronological - YouTube">
            <a:extLst>
              <a:ext uri="{FF2B5EF4-FFF2-40B4-BE49-F238E27FC236}">
                <a16:creationId xmlns:a16="http://schemas.microsoft.com/office/drawing/2014/main" id="{79D6B78E-B0E3-46BD-8793-8C5B216BDCD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659" b="62828"/>
          <a:stretch/>
        </p:blipFill>
        <p:spPr bwMode="auto">
          <a:xfrm>
            <a:off x="1562528" y="2744493"/>
            <a:ext cx="9127904" cy="2225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220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Chronology</a:t>
            </a:r>
          </a:p>
        </p:txBody>
      </p:sp>
      <p:sp>
        <p:nvSpPr>
          <p:cNvPr id="3" name="Content Placeholder 2"/>
          <p:cNvSpPr>
            <a:spLocks noGrp="1"/>
          </p:cNvSpPr>
          <p:nvPr>
            <p:ph idx="1"/>
          </p:nvPr>
        </p:nvSpPr>
        <p:spPr/>
        <p:txBody>
          <a:bodyPr>
            <a:normAutofit/>
          </a:bodyPr>
          <a:lstStyle/>
          <a:p>
            <a:pPr marL="0" indent="0">
              <a:buNone/>
            </a:pPr>
            <a:r>
              <a:rPr lang="en-GB" sz="2400" dirty="0">
                <a:latin typeface="Comic Sans MS" panose="030F0702030302020204" pitchFamily="66" charset="0"/>
              </a:rPr>
              <a:t>Chronology is the order something happens. When you write your main paragraph, you will have to put the events in order otherwise it will not make sense. </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You will have to write in chronological order.</a:t>
            </a:r>
          </a:p>
        </p:txBody>
      </p:sp>
    </p:spTree>
    <p:extLst>
      <p:ext uri="{BB962C8B-B14F-4D97-AF65-F5344CB8AC3E}">
        <p14:creationId xmlns:p14="http://schemas.microsoft.com/office/powerpoint/2010/main" val="1670274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6A5F2-747C-418D-AFE7-6ECA5C211287}"/>
              </a:ext>
            </a:extLst>
          </p:cNvPr>
          <p:cNvSpPr>
            <a:spLocks noGrp="1"/>
          </p:cNvSpPr>
          <p:nvPr>
            <p:ph type="title"/>
          </p:nvPr>
        </p:nvSpPr>
        <p:spPr/>
        <p:txBody>
          <a:bodyPr>
            <a:normAutofit/>
          </a:bodyPr>
          <a:lstStyle/>
          <a:p>
            <a:pPr algn="ctr"/>
            <a:r>
              <a:rPr lang="en-GB" sz="3600" dirty="0">
                <a:latin typeface="Comic Sans MS" panose="030F0702030302020204" pitchFamily="66" charset="0"/>
              </a:rPr>
              <a:t>What features have we looked at for newspapers?</a:t>
            </a:r>
          </a:p>
        </p:txBody>
      </p:sp>
      <p:pic>
        <p:nvPicPr>
          <p:cNvPr id="4" name="Picture 2" descr="C:\Users\Rachel\AppData\Local\Microsoft\Windows\Temporary Internet Files\Content.IE5\ALJPYRMW\MC900442030[1].wmf">
            <a:extLst>
              <a:ext uri="{FF2B5EF4-FFF2-40B4-BE49-F238E27FC236}">
                <a16:creationId xmlns:a16="http://schemas.microsoft.com/office/drawing/2014/main" id="{7019C859-FA96-40BC-BA1E-AFBCB651DAD5}"/>
              </a:ext>
            </a:extLst>
          </p:cNvPr>
          <p:cNvPicPr>
            <a:picLocks noChangeAspect="1" noChangeArrowheads="1"/>
          </p:cNvPicPr>
          <p:nvPr/>
        </p:nvPicPr>
        <p:blipFill>
          <a:blip r:embed="rId2" cstate="print"/>
          <a:srcRect/>
          <a:stretch>
            <a:fillRect/>
          </a:stretch>
        </p:blipFill>
        <p:spPr bwMode="auto">
          <a:xfrm>
            <a:off x="8714509" y="3242479"/>
            <a:ext cx="3271874" cy="2966398"/>
          </a:xfrm>
          <a:prstGeom prst="rect">
            <a:avLst/>
          </a:prstGeom>
          <a:noFill/>
        </p:spPr>
      </p:pic>
    </p:spTree>
    <p:extLst>
      <p:ext uri="{BB962C8B-B14F-4D97-AF65-F5344CB8AC3E}">
        <p14:creationId xmlns:p14="http://schemas.microsoft.com/office/powerpoint/2010/main" val="2091254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Success Criteria</a:t>
            </a:r>
          </a:p>
        </p:txBody>
      </p:sp>
      <p:sp>
        <p:nvSpPr>
          <p:cNvPr id="3" name="Content Placeholder 2"/>
          <p:cNvSpPr>
            <a:spLocks noGrp="1"/>
          </p:cNvSpPr>
          <p:nvPr>
            <p:ph idx="1"/>
          </p:nvPr>
        </p:nvSpPr>
        <p:spPr/>
        <p:txBody>
          <a:bodyPr>
            <a:normAutofit/>
          </a:bodyPr>
          <a:lstStyle/>
          <a:p>
            <a:r>
              <a:rPr lang="en-GB" sz="2400" dirty="0">
                <a:latin typeface="Comic Sans MS" panose="030F0702030302020204" pitchFamily="66" charset="0"/>
              </a:rPr>
              <a:t>Headline</a:t>
            </a:r>
          </a:p>
          <a:p>
            <a:r>
              <a:rPr lang="en-GB" sz="2400" dirty="0">
                <a:latin typeface="Comic Sans MS" panose="030F0702030302020204" pitchFamily="66" charset="0"/>
              </a:rPr>
              <a:t>Paragraphs</a:t>
            </a:r>
          </a:p>
          <a:p>
            <a:r>
              <a:rPr lang="en-GB" sz="2400" dirty="0">
                <a:latin typeface="Comic Sans MS" panose="030F0702030302020204" pitchFamily="66" charset="0"/>
              </a:rPr>
              <a:t>Time adverbials</a:t>
            </a:r>
          </a:p>
          <a:p>
            <a:r>
              <a:rPr lang="en-GB" sz="2400" dirty="0">
                <a:latin typeface="Comic Sans MS" panose="030F0702030302020204" pitchFamily="66" charset="0"/>
              </a:rPr>
              <a:t>Conjunctions</a:t>
            </a:r>
          </a:p>
          <a:p>
            <a:r>
              <a:rPr lang="en-GB" sz="2400" dirty="0">
                <a:latin typeface="Comic Sans MS" panose="030F0702030302020204" pitchFamily="66" charset="0"/>
              </a:rPr>
              <a:t>Quotes</a:t>
            </a:r>
          </a:p>
          <a:p>
            <a:r>
              <a:rPr lang="en-GB" sz="2400" dirty="0">
                <a:latin typeface="Comic Sans MS" panose="030F0702030302020204" pitchFamily="66" charset="0"/>
              </a:rPr>
              <a:t>3</a:t>
            </a:r>
            <a:r>
              <a:rPr lang="en-GB" sz="2400" baseline="30000" dirty="0">
                <a:latin typeface="Comic Sans MS" panose="030F0702030302020204" pitchFamily="66" charset="0"/>
              </a:rPr>
              <a:t>rd</a:t>
            </a:r>
            <a:r>
              <a:rPr lang="en-GB" sz="2400" dirty="0">
                <a:latin typeface="Comic Sans MS" panose="030F0702030302020204" pitchFamily="66" charset="0"/>
              </a:rPr>
              <a:t> person</a:t>
            </a:r>
          </a:p>
          <a:p>
            <a:r>
              <a:rPr lang="en-GB" sz="2400" dirty="0">
                <a:latin typeface="Comic Sans MS" panose="030F0702030302020204" pitchFamily="66" charset="0"/>
              </a:rPr>
              <a:t>Past tense</a:t>
            </a:r>
          </a:p>
          <a:p>
            <a:endParaRPr lang="en-GB" sz="2400" dirty="0">
              <a:latin typeface="Comic Sans MS" panose="030F0702030302020204" pitchFamily="66" charset="0"/>
            </a:endParaRPr>
          </a:p>
        </p:txBody>
      </p:sp>
      <p:pic>
        <p:nvPicPr>
          <p:cNvPr id="10242" name="Picture 2" descr="Success Criteria Grids | Success criteria, Learning goals, Visible learning">
            <a:extLst>
              <a:ext uri="{FF2B5EF4-FFF2-40B4-BE49-F238E27FC236}">
                <a16:creationId xmlns:a16="http://schemas.microsoft.com/office/drawing/2014/main" id="{8481C404-42D8-4388-84B8-3A80F662C4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3180" y="2238375"/>
            <a:ext cx="476250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3679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600" dirty="0">
                <a:latin typeface="Comic Sans MS" panose="030F0702030302020204" pitchFamily="66" charset="0"/>
              </a:rPr>
              <a:t>In our newspaper we will have 3 paragraphs under the headline, byline and summary sentence.</a:t>
            </a:r>
          </a:p>
        </p:txBody>
      </p:sp>
      <p:pic>
        <p:nvPicPr>
          <p:cNvPr id="7" name="Picture 6">
            <a:extLst>
              <a:ext uri="{FF2B5EF4-FFF2-40B4-BE49-F238E27FC236}">
                <a16:creationId xmlns:a16="http://schemas.microsoft.com/office/drawing/2014/main" id="{44914002-1648-4E07-9168-848EF9D80EBC}"/>
              </a:ext>
            </a:extLst>
          </p:cNvPr>
          <p:cNvPicPr>
            <a:picLocks noChangeAspect="1"/>
          </p:cNvPicPr>
          <p:nvPr/>
        </p:nvPicPr>
        <p:blipFill rotWithShape="1">
          <a:blip r:embed="rId2"/>
          <a:srcRect l="34737" t="32974" r="27171" b="14403"/>
          <a:stretch/>
        </p:blipFill>
        <p:spPr>
          <a:xfrm>
            <a:off x="2975795" y="2011053"/>
            <a:ext cx="6240409" cy="4846947"/>
          </a:xfrm>
          <a:prstGeom prst="rect">
            <a:avLst/>
          </a:prstGeom>
        </p:spPr>
      </p:pic>
    </p:spTree>
    <p:extLst>
      <p:ext uri="{BB962C8B-B14F-4D97-AF65-F5344CB8AC3E}">
        <p14:creationId xmlns:p14="http://schemas.microsoft.com/office/powerpoint/2010/main" val="25641733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FA677EDB-3AFD-4417-AFBD-2914BBCD5128}"/>
              </a:ext>
            </a:extLst>
          </p:cNvPr>
          <p:cNvSpPr>
            <a:spLocks noGrp="1"/>
          </p:cNvSpPr>
          <p:nvPr>
            <p:ph type="title"/>
          </p:nvPr>
        </p:nvSpPr>
        <p:spPr>
          <a:xfrm>
            <a:off x="1981201" y="479426"/>
            <a:ext cx="8220075" cy="993775"/>
          </a:xfrm>
        </p:spPr>
        <p:txBody>
          <a:bodyPr/>
          <a:lstStyle/>
          <a:p>
            <a:pPr eaLnBrk="1" hangingPunct="1"/>
            <a:r>
              <a:rPr lang="en-GB" altLang="en-US" sz="3600" dirty="0"/>
              <a:t>Lead Paragraph</a:t>
            </a:r>
          </a:p>
        </p:txBody>
      </p:sp>
      <p:sp>
        <p:nvSpPr>
          <p:cNvPr id="2" name="Isosceles Triangle 1">
            <a:extLst>
              <a:ext uri="{FF2B5EF4-FFF2-40B4-BE49-F238E27FC236}">
                <a16:creationId xmlns:a16="http://schemas.microsoft.com/office/drawing/2014/main" id="{A63C8ADF-0D79-4097-AC97-EC89C8FBC9B7}"/>
              </a:ext>
            </a:extLst>
          </p:cNvPr>
          <p:cNvSpPr/>
          <p:nvPr/>
        </p:nvSpPr>
        <p:spPr>
          <a:xfrm rot="10800000">
            <a:off x="1990726" y="1627189"/>
            <a:ext cx="4710113"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1465C990-613A-4445-830F-F05421245556}"/>
              </a:ext>
            </a:extLst>
          </p:cNvPr>
          <p:cNvCxnSpPr/>
          <p:nvPr/>
        </p:nvCxnSpPr>
        <p:spPr>
          <a:xfrm flipV="1">
            <a:off x="2530476" y="2508250"/>
            <a:ext cx="3649663"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7E215E0-7FD9-4737-B2E4-0A2B9F578A86}"/>
              </a:ext>
            </a:extLst>
          </p:cNvPr>
          <p:cNvCxnSpPr/>
          <p:nvPr/>
        </p:nvCxnSpPr>
        <p:spPr>
          <a:xfrm>
            <a:off x="3048001"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366" name="TextBox 17">
            <a:extLst>
              <a:ext uri="{FF2B5EF4-FFF2-40B4-BE49-F238E27FC236}">
                <a16:creationId xmlns:a16="http://schemas.microsoft.com/office/drawing/2014/main" id="{37CCD3E9-CCAF-4B3E-A6C4-FEDFC525EE77}"/>
              </a:ext>
            </a:extLst>
          </p:cNvPr>
          <p:cNvSpPr txBox="1">
            <a:spLocks noChangeArrowheads="1"/>
          </p:cNvSpPr>
          <p:nvPr/>
        </p:nvSpPr>
        <p:spPr bwMode="auto">
          <a:xfrm>
            <a:off x="3173414" y="1803400"/>
            <a:ext cx="23018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byline</a:t>
            </a:r>
          </a:p>
        </p:txBody>
      </p:sp>
      <p:sp>
        <p:nvSpPr>
          <p:cNvPr id="20" name="TextBox 19">
            <a:extLst>
              <a:ext uri="{FF2B5EF4-FFF2-40B4-BE49-F238E27FC236}">
                <a16:creationId xmlns:a16="http://schemas.microsoft.com/office/drawing/2014/main" id="{95108785-C46B-43E2-9C7D-FB6BCE0BABA6}"/>
              </a:ext>
            </a:extLst>
          </p:cNvPr>
          <p:cNvSpPr txBox="1"/>
          <p:nvPr/>
        </p:nvSpPr>
        <p:spPr>
          <a:xfrm>
            <a:off x="3976688" y="2832100"/>
            <a:ext cx="666750" cy="368300"/>
          </a:xfrm>
          <a:prstGeom prst="rect">
            <a:avLst/>
          </a:prstGeom>
          <a:noFill/>
          <a:ln w="28575">
            <a:solidFill>
              <a:schemeClr val="accent5">
                <a:lumMod val="50000"/>
              </a:schemeClr>
            </a:solidFill>
          </a:ln>
        </p:spPr>
        <p:txBody>
          <a:bodyPr>
            <a:spAutoFit/>
          </a:bodyPr>
          <a:lstStyle/>
          <a:p>
            <a:pPr algn="ctr">
              <a:defRPr/>
            </a:pPr>
            <a:r>
              <a:rPr lang="en-GB" dirty="0">
                <a:solidFill>
                  <a:schemeClr val="bg1"/>
                </a:solidFill>
              </a:rPr>
              <a:t>Lead</a:t>
            </a:r>
          </a:p>
        </p:txBody>
      </p:sp>
      <p:sp>
        <p:nvSpPr>
          <p:cNvPr id="15368" name="TextBox 20">
            <a:extLst>
              <a:ext uri="{FF2B5EF4-FFF2-40B4-BE49-F238E27FC236}">
                <a16:creationId xmlns:a16="http://schemas.microsoft.com/office/drawing/2014/main" id="{3D2AF133-2EC3-40EE-AD49-A99BBAD836D4}"/>
              </a:ext>
            </a:extLst>
          </p:cNvPr>
          <p:cNvSpPr txBox="1">
            <a:spLocks noChangeArrowheads="1"/>
          </p:cNvSpPr>
          <p:nvPr/>
        </p:nvSpPr>
        <p:spPr bwMode="auto">
          <a:xfrm>
            <a:off x="2792413" y="3744913"/>
            <a:ext cx="3079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15369" name="TextBox 21">
            <a:extLst>
              <a:ext uri="{FF2B5EF4-FFF2-40B4-BE49-F238E27FC236}">
                <a16:creationId xmlns:a16="http://schemas.microsoft.com/office/drawing/2014/main" id="{56067CDB-EFB2-49EE-851C-468AF457D15C}"/>
              </a:ext>
            </a:extLst>
          </p:cNvPr>
          <p:cNvSpPr txBox="1">
            <a:spLocks noChangeArrowheads="1"/>
          </p:cNvSpPr>
          <p:nvPr/>
        </p:nvSpPr>
        <p:spPr bwMode="auto">
          <a:xfrm>
            <a:off x="2768600" y="4668838"/>
            <a:ext cx="3081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a:extLst>
              <a:ext uri="{FF2B5EF4-FFF2-40B4-BE49-F238E27FC236}">
                <a16:creationId xmlns:a16="http://schemas.microsoft.com/office/drawing/2014/main" id="{7A34FE82-B14C-4922-80A1-2B9C5DDA3062}"/>
              </a:ext>
            </a:extLst>
          </p:cNvPr>
          <p:cNvCxnSpPr/>
          <p:nvPr/>
        </p:nvCxnSpPr>
        <p:spPr>
          <a:xfrm flipV="1">
            <a:off x="4643439" y="2830514"/>
            <a:ext cx="2136775" cy="9525"/>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DDC2A2EF-1485-48F2-AE1F-4D98525B4EB5}"/>
              </a:ext>
            </a:extLst>
          </p:cNvPr>
          <p:cNvSpPr txBox="1"/>
          <p:nvPr/>
        </p:nvSpPr>
        <p:spPr>
          <a:xfrm>
            <a:off x="6772276" y="1973264"/>
            <a:ext cx="3190875" cy="3972983"/>
          </a:xfrm>
          <a:prstGeom prst="rect">
            <a:avLst/>
          </a:prstGeom>
          <a:noFill/>
          <a:ln w="28575">
            <a:solidFill>
              <a:schemeClr val="accent5">
                <a:lumMod val="50000"/>
              </a:schemeClr>
            </a:solidFill>
          </a:ln>
        </p:spPr>
        <p:txBody>
          <a:bodyPr lIns="108000" tIns="108000" rIns="108000" bIns="108000">
            <a:spAutoFit/>
          </a:bodyPr>
          <a:lstStyle/>
          <a:p>
            <a:pPr>
              <a:defRPr/>
            </a:pPr>
            <a:r>
              <a:rPr lang="en-GB" sz="1600" dirty="0"/>
              <a:t>For a good lead paragraph, you need to;</a:t>
            </a:r>
          </a:p>
          <a:p>
            <a:pPr marL="285750" indent="-285750">
              <a:buFont typeface="Arial" panose="020B0604020202020204" pitchFamily="34" charset="0"/>
              <a:buChar char="•"/>
              <a:defRPr/>
            </a:pPr>
            <a:r>
              <a:rPr lang="en-GB" sz="1600" dirty="0"/>
              <a:t>Make the paragraph short and snappy so that it briefly explains what has happened;</a:t>
            </a:r>
          </a:p>
          <a:p>
            <a:pPr marL="285750" indent="-285750">
              <a:buFont typeface="Arial" panose="020B0604020202020204" pitchFamily="34" charset="0"/>
              <a:buChar char="•"/>
              <a:defRPr/>
            </a:pPr>
            <a:r>
              <a:rPr lang="en-GB" sz="1600" dirty="0"/>
              <a:t>Ensure that, even if the reader stopped reading at this point, they would still know roughly what happened;</a:t>
            </a:r>
          </a:p>
          <a:p>
            <a:pPr marL="285750" indent="-285750">
              <a:buFont typeface="Arial" panose="020B0604020202020204" pitchFamily="34" charset="0"/>
              <a:buChar char="•"/>
              <a:defRPr/>
            </a:pPr>
            <a:r>
              <a:rPr lang="en-GB" sz="1600" dirty="0"/>
              <a:t>Use past tense in most cases;</a:t>
            </a:r>
          </a:p>
          <a:p>
            <a:pPr marL="285750" indent="-285750">
              <a:buFont typeface="Arial" panose="020B0604020202020204" pitchFamily="34" charset="0"/>
              <a:buChar char="•"/>
              <a:defRPr/>
            </a:pPr>
            <a:r>
              <a:rPr lang="en-GB" sz="1600" dirty="0"/>
              <a:t>Make sure the first paragraph answers as many of these six questions as you can – </a:t>
            </a:r>
          </a:p>
          <a:p>
            <a:pPr algn="ctr">
              <a:defRPr/>
            </a:pPr>
            <a:r>
              <a:rPr lang="en-GB" b="1" dirty="0">
                <a:latin typeface="Twinkl SemiBold" pitchFamily="2" charset="0"/>
              </a:rPr>
              <a:t>Who? What? Where? Why? When? How</a:t>
            </a:r>
            <a:r>
              <a:rPr lang="en-GB" b="1" dirty="0"/>
              <a:t>?</a:t>
            </a:r>
          </a:p>
        </p:txBody>
      </p:sp>
      <p:cxnSp>
        <p:nvCxnSpPr>
          <p:cNvPr id="25" name="Straight Connector 24">
            <a:extLst>
              <a:ext uri="{FF2B5EF4-FFF2-40B4-BE49-F238E27FC236}">
                <a16:creationId xmlns:a16="http://schemas.microsoft.com/office/drawing/2014/main" id="{F119D16E-4C82-4458-8ACA-7CCFCE4E0634}"/>
              </a:ext>
            </a:extLst>
          </p:cNvPr>
          <p:cNvCxnSpPr/>
          <p:nvPr/>
        </p:nvCxnSpPr>
        <p:spPr>
          <a:xfrm>
            <a:off x="3592513" y="4395789"/>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Lead paragraph</a:t>
            </a:r>
          </a:p>
        </p:txBody>
      </p:sp>
      <p:pic>
        <p:nvPicPr>
          <p:cNvPr id="4" name="Content Placeholder 3"/>
          <p:cNvPicPr>
            <a:picLocks noGrp="1" noChangeAspect="1"/>
          </p:cNvPicPr>
          <p:nvPr>
            <p:ph idx="1"/>
          </p:nvPr>
        </p:nvPicPr>
        <p:blipFill>
          <a:blip r:embed="rId2"/>
          <a:stretch>
            <a:fillRect/>
          </a:stretch>
        </p:blipFill>
        <p:spPr>
          <a:xfrm>
            <a:off x="1384027" y="1834166"/>
            <a:ext cx="8769838" cy="4919331"/>
          </a:xfrm>
          <a:prstGeom prst="rect">
            <a:avLst/>
          </a:prstGeom>
        </p:spPr>
      </p:pic>
    </p:spTree>
    <p:extLst>
      <p:ext uri="{BB962C8B-B14F-4D97-AF65-F5344CB8AC3E}">
        <p14:creationId xmlns:p14="http://schemas.microsoft.com/office/powerpoint/2010/main" val="2027337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BB648DD2-26EF-45AE-AF8C-DF3732B4175B}"/>
              </a:ext>
            </a:extLst>
          </p:cNvPr>
          <p:cNvSpPr/>
          <p:nvPr/>
        </p:nvSpPr>
        <p:spPr>
          <a:xfrm>
            <a:off x="4584701" y="4946650"/>
            <a:ext cx="1666875" cy="1252538"/>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1600" dirty="0">
                <a:solidFill>
                  <a:schemeClr val="accent5">
                    <a:lumMod val="50000"/>
                  </a:schemeClr>
                </a:solidFill>
              </a:rPr>
              <a:t>Be sure to use correct punctuation for quotes!</a:t>
            </a:r>
            <a:endParaRPr lang="en-US" sz="1600" dirty="0">
              <a:solidFill>
                <a:schemeClr val="accent5">
                  <a:lumMod val="50000"/>
                </a:schemeClr>
              </a:solidFill>
            </a:endParaRPr>
          </a:p>
        </p:txBody>
      </p:sp>
      <p:sp>
        <p:nvSpPr>
          <p:cNvPr id="14" name="Rectangle: Rounded Corners 13">
            <a:extLst>
              <a:ext uri="{FF2B5EF4-FFF2-40B4-BE49-F238E27FC236}">
                <a16:creationId xmlns:a16="http://schemas.microsoft.com/office/drawing/2014/main" id="{67DF29D8-5C1F-425D-8E1E-42F4AB32C828}"/>
              </a:ext>
            </a:extLst>
          </p:cNvPr>
          <p:cNvSpPr/>
          <p:nvPr/>
        </p:nvSpPr>
        <p:spPr>
          <a:xfrm>
            <a:off x="1989138" y="4311651"/>
            <a:ext cx="2017712" cy="1978025"/>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sz="1600" dirty="0">
                <a:solidFill>
                  <a:schemeClr val="accent5">
                    <a:lumMod val="50000"/>
                  </a:schemeClr>
                </a:solidFill>
              </a:rPr>
              <a:t>Having quotes from witnesses or experts</a:t>
            </a:r>
          </a:p>
          <a:p>
            <a:pPr algn="ctr">
              <a:defRPr/>
            </a:pPr>
            <a:r>
              <a:rPr lang="en-GB" sz="1600" dirty="0">
                <a:solidFill>
                  <a:schemeClr val="accent5">
                    <a:lumMod val="50000"/>
                  </a:schemeClr>
                </a:solidFill>
              </a:rPr>
              <a:t>will make your report more credible and interesting. </a:t>
            </a:r>
            <a:endParaRPr lang="en-US" sz="1600" dirty="0">
              <a:solidFill>
                <a:schemeClr val="accent5">
                  <a:lumMod val="50000"/>
                </a:schemeClr>
              </a:solidFill>
            </a:endParaRPr>
          </a:p>
        </p:txBody>
      </p:sp>
      <p:sp>
        <p:nvSpPr>
          <p:cNvPr id="15364" name="Title 20">
            <a:extLst>
              <a:ext uri="{FF2B5EF4-FFF2-40B4-BE49-F238E27FC236}">
                <a16:creationId xmlns:a16="http://schemas.microsoft.com/office/drawing/2014/main" id="{7508FA40-70F9-4C51-8D6F-D13E8C5DC897}"/>
              </a:ext>
            </a:extLst>
          </p:cNvPr>
          <p:cNvSpPr>
            <a:spLocks noGrp="1"/>
          </p:cNvSpPr>
          <p:nvPr>
            <p:ph type="title"/>
          </p:nvPr>
        </p:nvSpPr>
        <p:spPr>
          <a:xfrm>
            <a:off x="1981201" y="479426"/>
            <a:ext cx="8220075" cy="993775"/>
          </a:xfrm>
        </p:spPr>
        <p:txBody>
          <a:bodyPr/>
          <a:lstStyle/>
          <a:p>
            <a:pPr eaLnBrk="1" hangingPunct="1"/>
            <a:r>
              <a:rPr lang="en-GB" altLang="en-US" sz="3600" dirty="0"/>
              <a:t>Body Paragraph</a:t>
            </a:r>
          </a:p>
        </p:txBody>
      </p:sp>
      <p:sp>
        <p:nvSpPr>
          <p:cNvPr id="2" name="Isosceles Triangle 1">
            <a:extLst>
              <a:ext uri="{FF2B5EF4-FFF2-40B4-BE49-F238E27FC236}">
                <a16:creationId xmlns:a16="http://schemas.microsoft.com/office/drawing/2014/main" id="{21131CD7-6AB8-423E-B921-C6D7129656F7}"/>
              </a:ext>
            </a:extLst>
          </p:cNvPr>
          <p:cNvSpPr/>
          <p:nvPr/>
        </p:nvSpPr>
        <p:spPr>
          <a:xfrm rot="10800000">
            <a:off x="1990726" y="1627189"/>
            <a:ext cx="4710113"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511C42E9-FD3B-4424-AA30-78B4387A50D8}"/>
              </a:ext>
            </a:extLst>
          </p:cNvPr>
          <p:cNvCxnSpPr/>
          <p:nvPr/>
        </p:nvCxnSpPr>
        <p:spPr>
          <a:xfrm flipV="1">
            <a:off x="2530476" y="2508250"/>
            <a:ext cx="3649663"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10CFB3D-2197-4873-8E4F-CE47CD8DA670}"/>
              </a:ext>
            </a:extLst>
          </p:cNvPr>
          <p:cNvCxnSpPr/>
          <p:nvPr/>
        </p:nvCxnSpPr>
        <p:spPr>
          <a:xfrm>
            <a:off x="3048001"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6392" name="TextBox 17">
            <a:extLst>
              <a:ext uri="{FF2B5EF4-FFF2-40B4-BE49-F238E27FC236}">
                <a16:creationId xmlns:a16="http://schemas.microsoft.com/office/drawing/2014/main" id="{5C521E64-1DA7-4D24-AF63-DE6519454CB6}"/>
              </a:ext>
            </a:extLst>
          </p:cNvPr>
          <p:cNvSpPr txBox="1">
            <a:spLocks noChangeArrowheads="1"/>
          </p:cNvSpPr>
          <p:nvPr/>
        </p:nvSpPr>
        <p:spPr bwMode="auto">
          <a:xfrm>
            <a:off x="3140076" y="1820863"/>
            <a:ext cx="2360613"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byline</a:t>
            </a:r>
          </a:p>
        </p:txBody>
      </p:sp>
      <p:sp>
        <p:nvSpPr>
          <p:cNvPr id="16393" name="TextBox 19">
            <a:extLst>
              <a:ext uri="{FF2B5EF4-FFF2-40B4-BE49-F238E27FC236}">
                <a16:creationId xmlns:a16="http://schemas.microsoft.com/office/drawing/2014/main" id="{47E5A5D2-12EE-4255-8C1E-BB4019F1E9A1}"/>
              </a:ext>
            </a:extLst>
          </p:cNvPr>
          <p:cNvSpPr txBox="1">
            <a:spLocks noChangeArrowheads="1"/>
          </p:cNvSpPr>
          <p:nvPr/>
        </p:nvSpPr>
        <p:spPr bwMode="auto">
          <a:xfrm>
            <a:off x="3976688" y="2840038"/>
            <a:ext cx="666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21" name="TextBox 20">
            <a:extLst>
              <a:ext uri="{FF2B5EF4-FFF2-40B4-BE49-F238E27FC236}">
                <a16:creationId xmlns:a16="http://schemas.microsoft.com/office/drawing/2014/main" id="{467E3F67-CF7C-4EAD-9790-866F0FE871DD}"/>
              </a:ext>
            </a:extLst>
          </p:cNvPr>
          <p:cNvSpPr txBox="1"/>
          <p:nvPr/>
        </p:nvSpPr>
        <p:spPr>
          <a:xfrm>
            <a:off x="3922713" y="3756025"/>
            <a:ext cx="773112" cy="369888"/>
          </a:xfrm>
          <a:prstGeom prst="rect">
            <a:avLst/>
          </a:prstGeom>
          <a:noFill/>
          <a:ln w="25400">
            <a:solidFill>
              <a:schemeClr val="accent5">
                <a:lumMod val="50000"/>
              </a:schemeClr>
            </a:solidFill>
          </a:ln>
        </p:spPr>
        <p:txBody>
          <a:bodyPr>
            <a:spAutoFit/>
          </a:bodyPr>
          <a:lstStyle/>
          <a:p>
            <a:pPr algn="ctr">
              <a:defRPr/>
            </a:pPr>
            <a:r>
              <a:rPr lang="en-GB" dirty="0">
                <a:solidFill>
                  <a:schemeClr val="bg1"/>
                </a:solidFill>
              </a:rPr>
              <a:t>Body</a:t>
            </a:r>
          </a:p>
        </p:txBody>
      </p:sp>
      <p:sp>
        <p:nvSpPr>
          <p:cNvPr id="16395" name="TextBox 21">
            <a:extLst>
              <a:ext uri="{FF2B5EF4-FFF2-40B4-BE49-F238E27FC236}">
                <a16:creationId xmlns:a16="http://schemas.microsoft.com/office/drawing/2014/main" id="{B01B0DC3-F85B-4B55-B7DD-FFF70485C843}"/>
              </a:ext>
            </a:extLst>
          </p:cNvPr>
          <p:cNvSpPr txBox="1">
            <a:spLocks noChangeArrowheads="1"/>
          </p:cNvSpPr>
          <p:nvPr/>
        </p:nvSpPr>
        <p:spPr bwMode="auto">
          <a:xfrm>
            <a:off x="2768600" y="4668838"/>
            <a:ext cx="3081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a:extLst>
              <a:ext uri="{FF2B5EF4-FFF2-40B4-BE49-F238E27FC236}">
                <a16:creationId xmlns:a16="http://schemas.microsoft.com/office/drawing/2014/main" id="{BC478F00-49FB-404F-9B51-E69EE61C29D7}"/>
              </a:ext>
            </a:extLst>
          </p:cNvPr>
          <p:cNvCxnSpPr>
            <a:endCxn id="13" idx="1"/>
          </p:cNvCxnSpPr>
          <p:nvPr/>
        </p:nvCxnSpPr>
        <p:spPr>
          <a:xfrm flipV="1">
            <a:off x="4657725" y="3478772"/>
            <a:ext cx="2109788" cy="274078"/>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A3DDE978-A353-43D1-8244-F1BE73003C0E}"/>
              </a:ext>
            </a:extLst>
          </p:cNvPr>
          <p:cNvSpPr txBox="1"/>
          <p:nvPr/>
        </p:nvSpPr>
        <p:spPr>
          <a:xfrm>
            <a:off x="6767514" y="1292226"/>
            <a:ext cx="3273425" cy="4373093"/>
          </a:xfrm>
          <a:prstGeom prst="rect">
            <a:avLst/>
          </a:prstGeom>
          <a:noFill/>
          <a:ln w="28575">
            <a:solidFill>
              <a:schemeClr val="accent5">
                <a:lumMod val="50000"/>
              </a:schemeClr>
            </a:solidFill>
          </a:ln>
        </p:spPr>
        <p:txBody>
          <a:bodyPr lIns="108000" tIns="108000" rIns="108000" bIns="108000">
            <a:spAutoFit/>
          </a:bodyPr>
          <a:lstStyle/>
          <a:p>
            <a:pPr>
              <a:defRPr/>
            </a:pPr>
            <a:r>
              <a:rPr lang="en-GB" dirty="0"/>
              <a:t>For a good body section, you need to:</a:t>
            </a:r>
          </a:p>
          <a:p>
            <a:pPr marL="342900" indent="-342900">
              <a:buFont typeface="Arial" panose="020B0604020202020204" pitchFamily="34" charset="0"/>
              <a:buChar char="•"/>
              <a:defRPr/>
            </a:pPr>
            <a:r>
              <a:rPr lang="en-GB" dirty="0"/>
              <a:t>Add more information and detail to your lead paragraph;</a:t>
            </a:r>
          </a:p>
          <a:p>
            <a:pPr marL="342900" indent="-342900">
              <a:buFont typeface="Arial" panose="020B0604020202020204" pitchFamily="34" charset="0"/>
              <a:buChar char="•"/>
              <a:defRPr/>
            </a:pPr>
            <a:r>
              <a:rPr lang="en-GB" dirty="0"/>
              <a:t>Include background information, evidence, facts and quotes from people involved in or connected to the event/story;</a:t>
            </a:r>
          </a:p>
          <a:p>
            <a:pPr marL="342900" indent="-342900">
              <a:buFont typeface="Arial" panose="020B0604020202020204" pitchFamily="34" charset="0"/>
              <a:buChar char="•"/>
              <a:defRPr/>
            </a:pPr>
            <a:r>
              <a:rPr lang="en-GB" dirty="0"/>
              <a:t>Continue to write in order of importance, putting the most important information in the first few paragraphs of the body section.</a:t>
            </a:r>
          </a:p>
        </p:txBody>
      </p:sp>
      <p:cxnSp>
        <p:nvCxnSpPr>
          <p:cNvPr id="25" name="Straight Connector 24">
            <a:extLst>
              <a:ext uri="{FF2B5EF4-FFF2-40B4-BE49-F238E27FC236}">
                <a16:creationId xmlns:a16="http://schemas.microsoft.com/office/drawing/2014/main" id="{FC327BEF-B24F-40DB-8ECC-AE4B53BB86FB}"/>
              </a:ext>
            </a:extLst>
          </p:cNvPr>
          <p:cNvCxnSpPr/>
          <p:nvPr/>
        </p:nvCxnSpPr>
        <p:spPr>
          <a:xfrm>
            <a:off x="3592513" y="4395789"/>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AEFC01BD-E872-4F9B-9774-0535ED8A2374}"/>
              </a:ext>
            </a:extLst>
          </p:cNvPr>
          <p:cNvSpPr/>
          <p:nvPr/>
        </p:nvSpPr>
        <p:spPr>
          <a:xfrm>
            <a:off x="2039938" y="3697289"/>
            <a:ext cx="1835150" cy="2592387"/>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defRPr/>
            </a:pPr>
            <a:r>
              <a:rPr lang="en-GB" sz="1600" dirty="0">
                <a:solidFill>
                  <a:schemeClr val="accent5">
                    <a:lumMod val="50000"/>
                  </a:schemeClr>
                </a:solidFill>
              </a:rPr>
              <a:t>This ‘Tail’ information can be useful but is not always needed. It tends to be the least important information in the report.</a:t>
            </a:r>
            <a:endParaRPr lang="en-US" sz="1600" dirty="0">
              <a:solidFill>
                <a:schemeClr val="accent5">
                  <a:lumMod val="50000"/>
                </a:schemeClr>
              </a:solidFill>
            </a:endParaRPr>
          </a:p>
        </p:txBody>
      </p:sp>
      <p:sp>
        <p:nvSpPr>
          <p:cNvPr id="16387" name="Title 20">
            <a:extLst>
              <a:ext uri="{FF2B5EF4-FFF2-40B4-BE49-F238E27FC236}">
                <a16:creationId xmlns:a16="http://schemas.microsoft.com/office/drawing/2014/main" id="{309F1084-DFBD-40E9-8BC4-5019944A713A}"/>
              </a:ext>
            </a:extLst>
          </p:cNvPr>
          <p:cNvSpPr>
            <a:spLocks noGrp="1"/>
          </p:cNvSpPr>
          <p:nvPr>
            <p:ph type="title"/>
          </p:nvPr>
        </p:nvSpPr>
        <p:spPr>
          <a:xfrm>
            <a:off x="1947864" y="504826"/>
            <a:ext cx="8220075" cy="993775"/>
          </a:xfrm>
        </p:spPr>
        <p:txBody>
          <a:bodyPr/>
          <a:lstStyle/>
          <a:p>
            <a:pPr eaLnBrk="1" hangingPunct="1"/>
            <a:r>
              <a:rPr lang="en-GB" altLang="en-US" sz="3600" dirty="0"/>
              <a:t>Tail Paragraph</a:t>
            </a:r>
          </a:p>
        </p:txBody>
      </p:sp>
      <p:sp>
        <p:nvSpPr>
          <p:cNvPr id="2" name="Isosceles Triangle 1">
            <a:extLst>
              <a:ext uri="{FF2B5EF4-FFF2-40B4-BE49-F238E27FC236}">
                <a16:creationId xmlns:a16="http://schemas.microsoft.com/office/drawing/2014/main" id="{CFC4CB39-364E-4BD7-926D-2FA3C799AA0F}"/>
              </a:ext>
            </a:extLst>
          </p:cNvPr>
          <p:cNvSpPr/>
          <p:nvPr/>
        </p:nvSpPr>
        <p:spPr>
          <a:xfrm rot="10800000">
            <a:off x="2151064" y="1627189"/>
            <a:ext cx="4708525"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D224F02E-BC64-4327-9C29-5BB6343B196A}"/>
              </a:ext>
            </a:extLst>
          </p:cNvPr>
          <p:cNvCxnSpPr/>
          <p:nvPr/>
        </p:nvCxnSpPr>
        <p:spPr>
          <a:xfrm flipV="1">
            <a:off x="2690814" y="2508250"/>
            <a:ext cx="3648075"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825EC0B-B0DE-4628-B5E4-B02CAF3A5FB1}"/>
              </a:ext>
            </a:extLst>
          </p:cNvPr>
          <p:cNvCxnSpPr/>
          <p:nvPr/>
        </p:nvCxnSpPr>
        <p:spPr>
          <a:xfrm>
            <a:off x="3206751"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415" name="TextBox 17">
            <a:extLst>
              <a:ext uri="{FF2B5EF4-FFF2-40B4-BE49-F238E27FC236}">
                <a16:creationId xmlns:a16="http://schemas.microsoft.com/office/drawing/2014/main" id="{042CC206-1CD1-45A1-A930-A6ED9B9BD1A8}"/>
              </a:ext>
            </a:extLst>
          </p:cNvPr>
          <p:cNvSpPr txBox="1">
            <a:spLocks noChangeArrowheads="1"/>
          </p:cNvSpPr>
          <p:nvPr/>
        </p:nvSpPr>
        <p:spPr bwMode="auto">
          <a:xfrm>
            <a:off x="3298825" y="1812925"/>
            <a:ext cx="2293938"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byline</a:t>
            </a:r>
          </a:p>
        </p:txBody>
      </p:sp>
      <p:sp>
        <p:nvSpPr>
          <p:cNvPr id="17416" name="TextBox 19">
            <a:extLst>
              <a:ext uri="{FF2B5EF4-FFF2-40B4-BE49-F238E27FC236}">
                <a16:creationId xmlns:a16="http://schemas.microsoft.com/office/drawing/2014/main" id="{5A0EF01C-9106-4212-8995-5D2F5A8B6346}"/>
              </a:ext>
            </a:extLst>
          </p:cNvPr>
          <p:cNvSpPr txBox="1">
            <a:spLocks noChangeArrowheads="1"/>
          </p:cNvSpPr>
          <p:nvPr/>
        </p:nvSpPr>
        <p:spPr bwMode="auto">
          <a:xfrm>
            <a:off x="4135438" y="2840038"/>
            <a:ext cx="666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17417" name="TextBox 20">
            <a:extLst>
              <a:ext uri="{FF2B5EF4-FFF2-40B4-BE49-F238E27FC236}">
                <a16:creationId xmlns:a16="http://schemas.microsoft.com/office/drawing/2014/main" id="{176EF00D-7E9A-49A7-BFEA-8BA387C21950}"/>
              </a:ext>
            </a:extLst>
          </p:cNvPr>
          <p:cNvSpPr txBox="1">
            <a:spLocks noChangeArrowheads="1"/>
          </p:cNvSpPr>
          <p:nvPr/>
        </p:nvSpPr>
        <p:spPr bwMode="auto">
          <a:xfrm>
            <a:off x="4121150" y="3697289"/>
            <a:ext cx="7302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22" name="TextBox 21">
            <a:extLst>
              <a:ext uri="{FF2B5EF4-FFF2-40B4-BE49-F238E27FC236}">
                <a16:creationId xmlns:a16="http://schemas.microsoft.com/office/drawing/2014/main" id="{74AF38EB-0A9F-4B65-9FB8-6B1C8C20E86F}"/>
              </a:ext>
            </a:extLst>
          </p:cNvPr>
          <p:cNvSpPr txBox="1"/>
          <p:nvPr/>
        </p:nvSpPr>
        <p:spPr>
          <a:xfrm>
            <a:off x="4154488" y="4591050"/>
            <a:ext cx="684212" cy="369888"/>
          </a:xfrm>
          <a:prstGeom prst="rect">
            <a:avLst/>
          </a:prstGeom>
          <a:noFill/>
          <a:ln w="28575">
            <a:solidFill>
              <a:schemeClr val="accent5">
                <a:lumMod val="50000"/>
              </a:schemeClr>
            </a:solidFill>
          </a:ln>
        </p:spPr>
        <p:txBody>
          <a:bodyPr>
            <a:spAutoFit/>
          </a:bodyPr>
          <a:lstStyle/>
          <a:p>
            <a:pPr algn="ctr">
              <a:defRPr/>
            </a:pPr>
            <a:r>
              <a:rPr lang="en-GB" dirty="0">
                <a:solidFill>
                  <a:schemeClr val="bg1"/>
                </a:solidFill>
              </a:rPr>
              <a:t>Tail</a:t>
            </a:r>
          </a:p>
        </p:txBody>
      </p:sp>
      <p:cxnSp>
        <p:nvCxnSpPr>
          <p:cNvPr id="5" name="Straight Connector 4">
            <a:extLst>
              <a:ext uri="{FF2B5EF4-FFF2-40B4-BE49-F238E27FC236}">
                <a16:creationId xmlns:a16="http://schemas.microsoft.com/office/drawing/2014/main" id="{C2A85DD9-F4D6-4E4F-BC78-5499FD19057F}"/>
              </a:ext>
            </a:extLst>
          </p:cNvPr>
          <p:cNvCxnSpPr/>
          <p:nvPr/>
        </p:nvCxnSpPr>
        <p:spPr>
          <a:xfrm>
            <a:off x="4818063" y="4591050"/>
            <a:ext cx="210661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FBDCA921-FAEF-4B33-86EF-25AF6E4CA5BC}"/>
              </a:ext>
            </a:extLst>
          </p:cNvPr>
          <p:cNvSpPr txBox="1"/>
          <p:nvPr/>
        </p:nvSpPr>
        <p:spPr>
          <a:xfrm>
            <a:off x="6924676" y="1619251"/>
            <a:ext cx="3057525" cy="4373093"/>
          </a:xfrm>
          <a:prstGeom prst="rect">
            <a:avLst/>
          </a:prstGeom>
          <a:noFill/>
          <a:ln w="28575">
            <a:solidFill>
              <a:schemeClr val="accent5">
                <a:lumMod val="50000"/>
              </a:schemeClr>
            </a:solidFill>
          </a:ln>
        </p:spPr>
        <p:txBody>
          <a:bodyPr lIns="108000" tIns="108000" rIns="108000" bIns="108000">
            <a:spAutoFit/>
          </a:bodyPr>
          <a:lstStyle/>
          <a:p>
            <a:pPr>
              <a:defRPr/>
            </a:pPr>
            <a:r>
              <a:rPr lang="en-GB" dirty="0"/>
              <a:t>For a good tail section:</a:t>
            </a:r>
          </a:p>
          <a:p>
            <a:pPr marL="342900" indent="-342900">
              <a:buFont typeface="Arial" panose="020B0604020202020204" pitchFamily="34" charset="0"/>
              <a:buChar char="•"/>
              <a:defRPr/>
            </a:pPr>
            <a:r>
              <a:rPr lang="en-GB" dirty="0"/>
              <a:t>Give the reader the opportunity to gain additional information if they are particularly interested in the topic of the news report;</a:t>
            </a:r>
          </a:p>
          <a:p>
            <a:pPr marL="342900" indent="-342900">
              <a:buFont typeface="Arial" panose="020B0604020202020204" pitchFamily="34" charset="0"/>
              <a:buChar char="•"/>
              <a:defRPr/>
            </a:pPr>
            <a:r>
              <a:rPr lang="en-GB" dirty="0"/>
              <a:t>Include links to previous news reports or useful websites;</a:t>
            </a:r>
          </a:p>
          <a:p>
            <a:pPr marL="342900" indent="-342900">
              <a:buFont typeface="Arial" panose="020B0604020202020204" pitchFamily="34" charset="0"/>
              <a:buChar char="•"/>
              <a:defRPr/>
            </a:pPr>
            <a:r>
              <a:rPr lang="en-GB" dirty="0"/>
              <a:t>Include a final quote from a witness or expert that helps to sum up the story or that could hint at what might happen next.</a:t>
            </a:r>
          </a:p>
        </p:txBody>
      </p:sp>
      <p:cxnSp>
        <p:nvCxnSpPr>
          <p:cNvPr id="25" name="Straight Connector 24">
            <a:extLst>
              <a:ext uri="{FF2B5EF4-FFF2-40B4-BE49-F238E27FC236}">
                <a16:creationId xmlns:a16="http://schemas.microsoft.com/office/drawing/2014/main" id="{0DFD0A38-05DF-4776-A96F-31B9CD57A2D6}"/>
              </a:ext>
            </a:extLst>
          </p:cNvPr>
          <p:cNvCxnSpPr/>
          <p:nvPr/>
        </p:nvCxnSpPr>
        <p:spPr>
          <a:xfrm>
            <a:off x="3751263" y="4395789"/>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11BD0A5-A908-4E4C-96BF-A75E0B3AD3C9}"/>
              </a:ext>
            </a:extLst>
          </p:cNvPr>
          <p:cNvPicPr>
            <a:picLocks noChangeAspect="1"/>
          </p:cNvPicPr>
          <p:nvPr/>
        </p:nvPicPr>
        <p:blipFill rotWithShape="1">
          <a:blip r:embed="rId2"/>
          <a:srcRect l="34934" t="31218" r="19474" b="14403"/>
          <a:stretch/>
        </p:blipFill>
        <p:spPr>
          <a:xfrm>
            <a:off x="1381752" y="0"/>
            <a:ext cx="9428496" cy="6322550"/>
          </a:xfrm>
          <a:prstGeom prst="rect">
            <a:avLst/>
          </a:prstGeom>
        </p:spPr>
      </p:pic>
    </p:spTree>
    <p:extLst>
      <p:ext uri="{BB962C8B-B14F-4D97-AF65-F5344CB8AC3E}">
        <p14:creationId xmlns:p14="http://schemas.microsoft.com/office/powerpoint/2010/main" val="2614556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0BDF1BE-4F0F-46EC-B21D-5702967064C4}"/>
              </a:ext>
            </a:extLst>
          </p:cNvPr>
          <p:cNvPicPr>
            <a:picLocks noChangeAspect="1"/>
          </p:cNvPicPr>
          <p:nvPr/>
        </p:nvPicPr>
        <p:blipFill rotWithShape="1">
          <a:blip r:embed="rId2"/>
          <a:srcRect l="52273" t="29866" r="19091" b="9071"/>
          <a:stretch/>
        </p:blipFill>
        <p:spPr>
          <a:xfrm>
            <a:off x="3235036" y="0"/>
            <a:ext cx="5721927" cy="6859789"/>
          </a:xfrm>
          <a:prstGeom prst="rect">
            <a:avLst/>
          </a:prstGeom>
        </p:spPr>
      </p:pic>
    </p:spTree>
    <p:extLst>
      <p:ext uri="{BB962C8B-B14F-4D97-AF65-F5344CB8AC3E}">
        <p14:creationId xmlns:p14="http://schemas.microsoft.com/office/powerpoint/2010/main" val="30857602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FF9F4-448B-4ED7-86A3-8970E85552E3}"/>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33611C11-FAA1-42AF-9EBE-92B2A1121FED}"/>
              </a:ext>
            </a:extLst>
          </p:cNvPr>
          <p:cNvSpPr>
            <a:spLocks noGrp="1"/>
          </p:cNvSpPr>
          <p:nvPr>
            <p:ph idx="1"/>
          </p:nvPr>
        </p:nvSpPr>
        <p:spPr>
          <a:xfrm>
            <a:off x="1097279" y="1845734"/>
            <a:ext cx="5503429" cy="4023360"/>
          </a:xfrm>
        </p:spPr>
        <p:txBody>
          <a:bodyPr/>
          <a:lstStyle/>
          <a:p>
            <a:r>
              <a:rPr lang="en-GB" dirty="0">
                <a:latin typeface="Comic Sans MS" panose="030F0702030302020204" pitchFamily="66" charset="0"/>
              </a:rPr>
              <a:t>Complete the boxed up plan for your newspaper articles about the Roman invasion of Britain.</a:t>
            </a:r>
          </a:p>
          <a:p>
            <a:endParaRPr lang="en-GB" dirty="0">
              <a:latin typeface="Comic Sans MS" panose="030F0702030302020204" pitchFamily="66" charset="0"/>
            </a:endParaRPr>
          </a:p>
          <a:p>
            <a:r>
              <a:rPr lang="en-GB" b="1" dirty="0">
                <a:solidFill>
                  <a:srgbClr val="FF0000"/>
                </a:solidFill>
                <a:latin typeface="Comic Sans MS" panose="030F0702030302020204" pitchFamily="66" charset="0"/>
              </a:rPr>
              <a:t>Red Pen Challenge: </a:t>
            </a:r>
            <a:r>
              <a:rPr lang="en-GB" dirty="0">
                <a:solidFill>
                  <a:srgbClr val="FF0000"/>
                </a:solidFill>
                <a:latin typeface="Comic Sans MS" panose="030F0702030302020204" pitchFamily="66" charset="0"/>
              </a:rPr>
              <a:t>try to use impressive vocabulary (e.g. time adverbials) </a:t>
            </a:r>
            <a:endParaRPr lang="en-GB" b="1"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D670DDE2-417D-43BD-8B1F-1ECE30B94E2F}"/>
              </a:ext>
            </a:extLst>
          </p:cNvPr>
          <p:cNvPicPr>
            <a:picLocks noChangeAspect="1"/>
          </p:cNvPicPr>
          <p:nvPr/>
        </p:nvPicPr>
        <p:blipFill rotWithShape="1">
          <a:blip r:embed="rId2"/>
          <a:srcRect l="50000" t="25322" r="17303" b="9103"/>
          <a:stretch/>
        </p:blipFill>
        <p:spPr>
          <a:xfrm>
            <a:off x="6600709" y="-1"/>
            <a:ext cx="5591291" cy="6304547"/>
          </a:xfrm>
          <a:prstGeom prst="rect">
            <a:avLst/>
          </a:prstGeom>
        </p:spPr>
      </p:pic>
    </p:spTree>
    <p:extLst>
      <p:ext uri="{BB962C8B-B14F-4D97-AF65-F5344CB8AC3E}">
        <p14:creationId xmlns:p14="http://schemas.microsoft.com/office/powerpoint/2010/main" val="27612026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Time Adverbials</a:t>
            </a:r>
          </a:p>
        </p:txBody>
      </p:sp>
      <p:pic>
        <p:nvPicPr>
          <p:cNvPr id="4" name="Content Placeholder 3"/>
          <p:cNvPicPr>
            <a:picLocks noChangeAspect="1"/>
          </p:cNvPicPr>
          <p:nvPr/>
        </p:nvPicPr>
        <p:blipFill>
          <a:blip r:embed="rId2"/>
          <a:stretch>
            <a:fillRect/>
          </a:stretch>
        </p:blipFill>
        <p:spPr>
          <a:xfrm>
            <a:off x="9892144" y="1"/>
            <a:ext cx="2299855" cy="1722582"/>
          </a:xfrm>
          <a:prstGeom prst="rect">
            <a:avLst/>
          </a:prstGeom>
        </p:spPr>
      </p:pic>
      <p:pic>
        <p:nvPicPr>
          <p:cNvPr id="5" name="Picture 4">
            <a:extLst>
              <a:ext uri="{FF2B5EF4-FFF2-40B4-BE49-F238E27FC236}">
                <a16:creationId xmlns:a16="http://schemas.microsoft.com/office/drawing/2014/main" id="{7474A71C-2B8D-4DCF-AD3E-844125BAD884}"/>
              </a:ext>
            </a:extLst>
          </p:cNvPr>
          <p:cNvPicPr>
            <a:picLocks noChangeAspect="1"/>
          </p:cNvPicPr>
          <p:nvPr/>
        </p:nvPicPr>
        <p:blipFill rotWithShape="1">
          <a:blip r:embed="rId3"/>
          <a:srcRect l="5568" t="37165" r="25682" b="6848"/>
          <a:stretch/>
        </p:blipFill>
        <p:spPr>
          <a:xfrm>
            <a:off x="1289858" y="1870363"/>
            <a:ext cx="9612284" cy="4400996"/>
          </a:xfrm>
          <a:prstGeom prst="rect">
            <a:avLst/>
          </a:prstGeom>
        </p:spPr>
      </p:pic>
    </p:spTree>
    <p:extLst>
      <p:ext uri="{BB962C8B-B14F-4D97-AF65-F5344CB8AC3E}">
        <p14:creationId xmlns:p14="http://schemas.microsoft.com/office/powerpoint/2010/main" val="20231201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B6B6C-BD07-45AD-AB88-EA92D5B3EE5E}"/>
              </a:ext>
            </a:extLst>
          </p:cNvPr>
          <p:cNvSpPr>
            <a:spLocks noGrp="1"/>
          </p:cNvSpPr>
          <p:nvPr>
            <p:ph type="ctrTitle"/>
          </p:nvPr>
        </p:nvSpPr>
        <p:spPr/>
        <p:txBody>
          <a:bodyPr>
            <a:normAutofit/>
          </a:bodyPr>
          <a:lstStyle/>
          <a:p>
            <a:r>
              <a:rPr lang="en-GB" sz="5400" dirty="0">
                <a:latin typeface="Comic Sans MS" panose="030F0702030302020204" pitchFamily="66" charset="0"/>
              </a:rPr>
              <a:t>Tuesday 8</a:t>
            </a:r>
            <a:r>
              <a:rPr lang="en-GB" sz="5400" baseline="30000" dirty="0">
                <a:latin typeface="Comic Sans MS" panose="030F0702030302020204" pitchFamily="66" charset="0"/>
              </a:rPr>
              <a:t>th</a:t>
            </a:r>
            <a:r>
              <a:rPr lang="en-GB" sz="5400" dirty="0">
                <a:latin typeface="Comic Sans MS" panose="030F0702030302020204" pitchFamily="66" charset="0"/>
              </a:rPr>
              <a:t> December 2020</a:t>
            </a:r>
          </a:p>
        </p:txBody>
      </p:sp>
      <p:sp>
        <p:nvSpPr>
          <p:cNvPr id="3" name="Subtitle 2">
            <a:extLst>
              <a:ext uri="{FF2B5EF4-FFF2-40B4-BE49-F238E27FC236}">
                <a16:creationId xmlns:a16="http://schemas.microsoft.com/office/drawing/2014/main" id="{0E96CAF9-2E76-49CE-8844-770617D40DCD}"/>
              </a:ext>
            </a:extLst>
          </p:cNvPr>
          <p:cNvSpPr>
            <a:spLocks noGrp="1"/>
          </p:cNvSpPr>
          <p:nvPr>
            <p:ph type="subTitle" idx="1"/>
          </p:nvPr>
        </p:nvSpPr>
        <p:spPr/>
        <p:txBody>
          <a:bodyPr/>
          <a:lstStyle/>
          <a:p>
            <a:r>
              <a:rPr lang="en-GB" cap="none" dirty="0">
                <a:latin typeface="Comic Sans MS" panose="030F0702030302020204" pitchFamily="66" charset="0"/>
              </a:rPr>
              <a:t>LO: to write for purpose</a:t>
            </a:r>
          </a:p>
          <a:p>
            <a:r>
              <a:rPr lang="en-GB" cap="none" dirty="0">
                <a:latin typeface="Comic Sans MS" panose="030F0702030302020204" pitchFamily="66" charset="0"/>
              </a:rPr>
              <a:t>C: Newspaper Reports</a:t>
            </a:r>
          </a:p>
          <a:p>
            <a:endParaRPr lang="en-GB" cap="none" dirty="0">
              <a:latin typeface="Comic Sans MS" panose="030F0702030302020204" pitchFamily="66" charset="0"/>
            </a:endParaRPr>
          </a:p>
        </p:txBody>
      </p:sp>
    </p:spTree>
    <p:extLst>
      <p:ext uri="{BB962C8B-B14F-4D97-AF65-F5344CB8AC3E}">
        <p14:creationId xmlns:p14="http://schemas.microsoft.com/office/powerpoint/2010/main" val="3626019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B491C-F608-4C9A-A946-369126A353C7}"/>
              </a:ext>
            </a:extLst>
          </p:cNvPr>
          <p:cNvSpPr>
            <a:spLocks noGrp="1"/>
          </p:cNvSpPr>
          <p:nvPr>
            <p:ph type="title"/>
          </p:nvPr>
        </p:nvSpPr>
        <p:spPr/>
        <p:txBody>
          <a:bodyPr/>
          <a:lstStyle/>
          <a:p>
            <a:r>
              <a:rPr lang="en-GB"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8F9398F1-8570-47B1-8FFC-536972342FAA}"/>
              </a:ext>
            </a:extLst>
          </p:cNvPr>
          <p:cNvSpPr>
            <a:spLocks noGrp="1"/>
          </p:cNvSpPr>
          <p:nvPr>
            <p:ph idx="1"/>
          </p:nvPr>
        </p:nvSpPr>
        <p:spPr/>
        <p:txBody>
          <a:bodyPr>
            <a:normAutofit/>
          </a:bodyPr>
          <a:lstStyle/>
          <a:p>
            <a:r>
              <a:rPr lang="en-GB" sz="2400" dirty="0">
                <a:latin typeface="Comic Sans MS" panose="030F0702030302020204" pitchFamily="66" charset="0"/>
              </a:rPr>
              <a:t>Look back at your plan from last lesson. </a:t>
            </a:r>
          </a:p>
        </p:txBody>
      </p:sp>
      <p:pic>
        <p:nvPicPr>
          <p:cNvPr id="4098" name="Picture 2" descr="9584bf742c2519f18a7f141272dfdaff_look-with-eyes-clipart-clip-art-library- look-clipart_636-269.jpeg (636×269) | Nurse clip art, Clip art library,  Eyes clipart">
            <a:extLst>
              <a:ext uri="{FF2B5EF4-FFF2-40B4-BE49-F238E27FC236}">
                <a16:creationId xmlns:a16="http://schemas.microsoft.com/office/drawing/2014/main" id="{F41C532A-E5EC-4474-93BD-963EA8A20D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7050" y="3616470"/>
            <a:ext cx="6057900" cy="256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221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41373-58C8-47CB-9E25-0C0AB910C1DE}"/>
              </a:ext>
            </a:extLst>
          </p:cNvPr>
          <p:cNvSpPr>
            <a:spLocks noGrp="1"/>
          </p:cNvSpPr>
          <p:nvPr>
            <p:ph type="title"/>
          </p:nvPr>
        </p:nvSpPr>
        <p:spPr/>
        <p:txBody>
          <a:bodyPr/>
          <a:lstStyle/>
          <a:p>
            <a:pPr algn="ctr"/>
            <a:r>
              <a:rPr lang="en-GB" dirty="0">
                <a:latin typeface="Comic Sans MS" panose="030F0702030302020204" pitchFamily="66" charset="0"/>
              </a:rPr>
              <a:t>You are going to start writing your newspaper report today.</a:t>
            </a:r>
          </a:p>
        </p:txBody>
      </p:sp>
      <p:sp>
        <p:nvSpPr>
          <p:cNvPr id="3" name="Content Placeholder 2">
            <a:extLst>
              <a:ext uri="{FF2B5EF4-FFF2-40B4-BE49-F238E27FC236}">
                <a16:creationId xmlns:a16="http://schemas.microsoft.com/office/drawing/2014/main" id="{B447C525-FE23-4E72-9404-9AB700DD9F4F}"/>
              </a:ext>
            </a:extLst>
          </p:cNvPr>
          <p:cNvSpPr>
            <a:spLocks noGrp="1"/>
          </p:cNvSpPr>
          <p:nvPr>
            <p:ph idx="1"/>
          </p:nvPr>
        </p:nvSpPr>
        <p:spPr/>
        <p:txBody>
          <a:bodyPr>
            <a:normAutofit/>
          </a:bodyPr>
          <a:lstStyle/>
          <a:p>
            <a:r>
              <a:rPr lang="en-GB" sz="2400" dirty="0">
                <a:latin typeface="Comic Sans MS" panose="030F0702030302020204" pitchFamily="66" charset="0"/>
              </a:rPr>
              <a:t>Remember to use your plan to help you!</a:t>
            </a: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pic>
        <p:nvPicPr>
          <p:cNvPr id="5" name="Picture 4">
            <a:extLst>
              <a:ext uri="{FF2B5EF4-FFF2-40B4-BE49-F238E27FC236}">
                <a16:creationId xmlns:a16="http://schemas.microsoft.com/office/drawing/2014/main" id="{78FFF3A5-8FA5-493C-BD87-E136D5CD0CB7}"/>
              </a:ext>
            </a:extLst>
          </p:cNvPr>
          <p:cNvPicPr>
            <a:picLocks noChangeAspect="1"/>
          </p:cNvPicPr>
          <p:nvPr/>
        </p:nvPicPr>
        <p:blipFill rotWithShape="1">
          <a:blip r:embed="rId2"/>
          <a:srcRect l="50000" t="25322" r="17303" b="9103"/>
          <a:stretch/>
        </p:blipFill>
        <p:spPr>
          <a:xfrm>
            <a:off x="8215745" y="1821058"/>
            <a:ext cx="3976255" cy="4483488"/>
          </a:xfrm>
          <a:prstGeom prst="rect">
            <a:avLst/>
          </a:prstGeom>
        </p:spPr>
      </p:pic>
    </p:spTree>
    <p:extLst>
      <p:ext uri="{BB962C8B-B14F-4D97-AF65-F5344CB8AC3E}">
        <p14:creationId xmlns:p14="http://schemas.microsoft.com/office/powerpoint/2010/main" val="2612912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FA677EDB-3AFD-4417-AFBD-2914BBCD5128}"/>
              </a:ext>
            </a:extLst>
          </p:cNvPr>
          <p:cNvSpPr>
            <a:spLocks noGrp="1"/>
          </p:cNvSpPr>
          <p:nvPr>
            <p:ph type="title"/>
          </p:nvPr>
        </p:nvSpPr>
        <p:spPr>
          <a:xfrm>
            <a:off x="1981201" y="479426"/>
            <a:ext cx="8220075" cy="993775"/>
          </a:xfrm>
        </p:spPr>
        <p:txBody>
          <a:bodyPr/>
          <a:lstStyle/>
          <a:p>
            <a:pPr eaLnBrk="1" hangingPunct="1"/>
            <a:r>
              <a:rPr lang="en-GB" altLang="en-US" sz="3600" dirty="0"/>
              <a:t>Lead Paragraph</a:t>
            </a:r>
          </a:p>
        </p:txBody>
      </p:sp>
      <p:sp>
        <p:nvSpPr>
          <p:cNvPr id="2" name="Isosceles Triangle 1">
            <a:extLst>
              <a:ext uri="{FF2B5EF4-FFF2-40B4-BE49-F238E27FC236}">
                <a16:creationId xmlns:a16="http://schemas.microsoft.com/office/drawing/2014/main" id="{A63C8ADF-0D79-4097-AC97-EC89C8FBC9B7}"/>
              </a:ext>
            </a:extLst>
          </p:cNvPr>
          <p:cNvSpPr/>
          <p:nvPr/>
        </p:nvSpPr>
        <p:spPr>
          <a:xfrm rot="10800000">
            <a:off x="1990726" y="1627189"/>
            <a:ext cx="4710113"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1465C990-613A-4445-830F-F05421245556}"/>
              </a:ext>
            </a:extLst>
          </p:cNvPr>
          <p:cNvCxnSpPr/>
          <p:nvPr/>
        </p:nvCxnSpPr>
        <p:spPr>
          <a:xfrm flipV="1">
            <a:off x="2530476" y="2508250"/>
            <a:ext cx="3649663"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7E215E0-7FD9-4737-B2E4-0A2B9F578A86}"/>
              </a:ext>
            </a:extLst>
          </p:cNvPr>
          <p:cNvCxnSpPr/>
          <p:nvPr/>
        </p:nvCxnSpPr>
        <p:spPr>
          <a:xfrm>
            <a:off x="3048001"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366" name="TextBox 17">
            <a:extLst>
              <a:ext uri="{FF2B5EF4-FFF2-40B4-BE49-F238E27FC236}">
                <a16:creationId xmlns:a16="http://schemas.microsoft.com/office/drawing/2014/main" id="{37CCD3E9-CCAF-4B3E-A6C4-FEDFC525EE77}"/>
              </a:ext>
            </a:extLst>
          </p:cNvPr>
          <p:cNvSpPr txBox="1">
            <a:spLocks noChangeArrowheads="1"/>
          </p:cNvSpPr>
          <p:nvPr/>
        </p:nvSpPr>
        <p:spPr bwMode="auto">
          <a:xfrm>
            <a:off x="3173414" y="1803400"/>
            <a:ext cx="23018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byline</a:t>
            </a:r>
          </a:p>
        </p:txBody>
      </p:sp>
      <p:sp>
        <p:nvSpPr>
          <p:cNvPr id="20" name="TextBox 19">
            <a:extLst>
              <a:ext uri="{FF2B5EF4-FFF2-40B4-BE49-F238E27FC236}">
                <a16:creationId xmlns:a16="http://schemas.microsoft.com/office/drawing/2014/main" id="{95108785-C46B-43E2-9C7D-FB6BCE0BABA6}"/>
              </a:ext>
            </a:extLst>
          </p:cNvPr>
          <p:cNvSpPr txBox="1"/>
          <p:nvPr/>
        </p:nvSpPr>
        <p:spPr>
          <a:xfrm>
            <a:off x="3976688" y="2832100"/>
            <a:ext cx="666750" cy="368300"/>
          </a:xfrm>
          <a:prstGeom prst="rect">
            <a:avLst/>
          </a:prstGeom>
          <a:noFill/>
          <a:ln w="28575">
            <a:solidFill>
              <a:schemeClr val="accent5">
                <a:lumMod val="50000"/>
              </a:schemeClr>
            </a:solidFill>
          </a:ln>
        </p:spPr>
        <p:txBody>
          <a:bodyPr>
            <a:spAutoFit/>
          </a:bodyPr>
          <a:lstStyle/>
          <a:p>
            <a:pPr algn="ctr">
              <a:defRPr/>
            </a:pPr>
            <a:r>
              <a:rPr lang="en-GB" dirty="0">
                <a:solidFill>
                  <a:schemeClr val="bg1"/>
                </a:solidFill>
              </a:rPr>
              <a:t>Lead</a:t>
            </a:r>
          </a:p>
        </p:txBody>
      </p:sp>
      <p:sp>
        <p:nvSpPr>
          <p:cNvPr id="15368" name="TextBox 20">
            <a:extLst>
              <a:ext uri="{FF2B5EF4-FFF2-40B4-BE49-F238E27FC236}">
                <a16:creationId xmlns:a16="http://schemas.microsoft.com/office/drawing/2014/main" id="{3D2AF133-2EC3-40EE-AD49-A99BBAD836D4}"/>
              </a:ext>
            </a:extLst>
          </p:cNvPr>
          <p:cNvSpPr txBox="1">
            <a:spLocks noChangeArrowheads="1"/>
          </p:cNvSpPr>
          <p:nvPr/>
        </p:nvSpPr>
        <p:spPr bwMode="auto">
          <a:xfrm>
            <a:off x="2792413" y="3744913"/>
            <a:ext cx="3079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15369" name="TextBox 21">
            <a:extLst>
              <a:ext uri="{FF2B5EF4-FFF2-40B4-BE49-F238E27FC236}">
                <a16:creationId xmlns:a16="http://schemas.microsoft.com/office/drawing/2014/main" id="{56067CDB-EFB2-49EE-851C-468AF457D15C}"/>
              </a:ext>
            </a:extLst>
          </p:cNvPr>
          <p:cNvSpPr txBox="1">
            <a:spLocks noChangeArrowheads="1"/>
          </p:cNvSpPr>
          <p:nvPr/>
        </p:nvSpPr>
        <p:spPr bwMode="auto">
          <a:xfrm>
            <a:off x="2768600" y="4668838"/>
            <a:ext cx="3081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a:extLst>
              <a:ext uri="{FF2B5EF4-FFF2-40B4-BE49-F238E27FC236}">
                <a16:creationId xmlns:a16="http://schemas.microsoft.com/office/drawing/2014/main" id="{7A34FE82-B14C-4922-80A1-2B9C5DDA3062}"/>
              </a:ext>
            </a:extLst>
          </p:cNvPr>
          <p:cNvCxnSpPr/>
          <p:nvPr/>
        </p:nvCxnSpPr>
        <p:spPr>
          <a:xfrm flipV="1">
            <a:off x="4643439" y="2830514"/>
            <a:ext cx="2136775" cy="9525"/>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DDC2A2EF-1485-48F2-AE1F-4D98525B4EB5}"/>
              </a:ext>
            </a:extLst>
          </p:cNvPr>
          <p:cNvSpPr txBox="1"/>
          <p:nvPr/>
        </p:nvSpPr>
        <p:spPr>
          <a:xfrm>
            <a:off x="6772276" y="1973264"/>
            <a:ext cx="3190875" cy="3972983"/>
          </a:xfrm>
          <a:prstGeom prst="rect">
            <a:avLst/>
          </a:prstGeom>
          <a:noFill/>
          <a:ln w="28575">
            <a:solidFill>
              <a:schemeClr val="accent5">
                <a:lumMod val="50000"/>
              </a:schemeClr>
            </a:solidFill>
          </a:ln>
        </p:spPr>
        <p:txBody>
          <a:bodyPr lIns="108000" tIns="108000" rIns="108000" bIns="108000">
            <a:spAutoFit/>
          </a:bodyPr>
          <a:lstStyle/>
          <a:p>
            <a:pPr>
              <a:defRPr/>
            </a:pPr>
            <a:r>
              <a:rPr lang="en-GB" sz="1600" dirty="0"/>
              <a:t>For a good lead paragraph, you need to;</a:t>
            </a:r>
          </a:p>
          <a:p>
            <a:pPr marL="285750" indent="-285750">
              <a:buFont typeface="Arial" panose="020B0604020202020204" pitchFamily="34" charset="0"/>
              <a:buChar char="•"/>
              <a:defRPr/>
            </a:pPr>
            <a:r>
              <a:rPr lang="en-GB" sz="1600" dirty="0"/>
              <a:t>Make the paragraph short and snappy so that it briefly explains what has happened;</a:t>
            </a:r>
          </a:p>
          <a:p>
            <a:pPr marL="285750" indent="-285750">
              <a:buFont typeface="Arial" panose="020B0604020202020204" pitchFamily="34" charset="0"/>
              <a:buChar char="•"/>
              <a:defRPr/>
            </a:pPr>
            <a:r>
              <a:rPr lang="en-GB" sz="1600" dirty="0"/>
              <a:t>Ensure that, even if the reader stopped reading at this point, they would still know roughly what happened;</a:t>
            </a:r>
          </a:p>
          <a:p>
            <a:pPr marL="285750" indent="-285750">
              <a:buFont typeface="Arial" panose="020B0604020202020204" pitchFamily="34" charset="0"/>
              <a:buChar char="•"/>
              <a:defRPr/>
            </a:pPr>
            <a:r>
              <a:rPr lang="en-GB" sz="1600" dirty="0"/>
              <a:t>Use past tense in most cases;</a:t>
            </a:r>
          </a:p>
          <a:p>
            <a:pPr marL="285750" indent="-285750">
              <a:buFont typeface="Arial" panose="020B0604020202020204" pitchFamily="34" charset="0"/>
              <a:buChar char="•"/>
              <a:defRPr/>
            </a:pPr>
            <a:r>
              <a:rPr lang="en-GB" sz="1600" dirty="0"/>
              <a:t>Make sure the first paragraph answers as many of these six questions as you can – </a:t>
            </a:r>
          </a:p>
          <a:p>
            <a:pPr algn="ctr">
              <a:defRPr/>
            </a:pPr>
            <a:r>
              <a:rPr lang="en-GB" b="1" dirty="0">
                <a:latin typeface="Twinkl SemiBold" pitchFamily="2" charset="0"/>
              </a:rPr>
              <a:t>Who? What? Where? Why? When? How</a:t>
            </a:r>
            <a:r>
              <a:rPr lang="en-GB" b="1" dirty="0"/>
              <a:t>?</a:t>
            </a:r>
          </a:p>
        </p:txBody>
      </p:sp>
      <p:cxnSp>
        <p:nvCxnSpPr>
          <p:cNvPr id="25" name="Straight Connector 24">
            <a:extLst>
              <a:ext uri="{FF2B5EF4-FFF2-40B4-BE49-F238E27FC236}">
                <a16:creationId xmlns:a16="http://schemas.microsoft.com/office/drawing/2014/main" id="{F119D16E-4C82-4458-8ACA-7CCFCE4E0634}"/>
              </a:ext>
            </a:extLst>
          </p:cNvPr>
          <p:cNvCxnSpPr/>
          <p:nvPr/>
        </p:nvCxnSpPr>
        <p:spPr>
          <a:xfrm>
            <a:off x="3592513" y="4395789"/>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69291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5FBFE-9555-41CE-9F95-C9D38D3E4803}"/>
              </a:ext>
            </a:extLst>
          </p:cNvPr>
          <p:cNvSpPr>
            <a:spLocks noGrp="1"/>
          </p:cNvSpPr>
          <p:nvPr>
            <p:ph type="title"/>
          </p:nvPr>
        </p:nvSpPr>
        <p:spPr/>
        <p:txBody>
          <a:bodyPr/>
          <a:lstStyle/>
          <a:p>
            <a:r>
              <a:rPr lang="en-GB" b="1" dirty="0">
                <a:latin typeface="Comic Sans MS" panose="030F0702030302020204" pitchFamily="66" charset="0"/>
              </a:rPr>
              <a:t>Viking Invasion in </a:t>
            </a:r>
            <a:r>
              <a:rPr lang="en-GB" b="1" dirty="0" err="1">
                <a:latin typeface="Comic Sans MS" panose="030F0702030302020204" pitchFamily="66" charset="0"/>
              </a:rPr>
              <a:t>Brimington</a:t>
            </a:r>
            <a:endParaRPr lang="en-GB" b="1"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0AFC471F-6F62-4928-9DF6-A78174506227}"/>
              </a:ext>
            </a:extLst>
          </p:cNvPr>
          <p:cNvSpPr>
            <a:spLocks noGrp="1"/>
          </p:cNvSpPr>
          <p:nvPr>
            <p:ph idx="1"/>
          </p:nvPr>
        </p:nvSpPr>
        <p:spPr/>
        <p:txBody>
          <a:bodyPr>
            <a:normAutofit/>
          </a:bodyPr>
          <a:lstStyle/>
          <a:p>
            <a:r>
              <a:rPr lang="en-GB" sz="2400" dirty="0">
                <a:latin typeface="Comic Sans MS" panose="030F0702030302020204" pitchFamily="66" charset="0"/>
              </a:rPr>
              <a:t>Vicious Vikings have invaded </a:t>
            </a:r>
            <a:r>
              <a:rPr lang="en-GB" sz="2400" dirty="0" err="1">
                <a:latin typeface="Comic Sans MS" panose="030F0702030302020204" pitchFamily="66" charset="0"/>
              </a:rPr>
              <a:t>Brimington</a:t>
            </a:r>
            <a:r>
              <a:rPr lang="en-GB" sz="2400" dirty="0">
                <a:latin typeface="Comic Sans MS" panose="030F0702030302020204" pitchFamily="66" charset="0"/>
              </a:rPr>
              <a:t>!</a:t>
            </a:r>
          </a:p>
          <a:p>
            <a:endParaRPr lang="en-GB" sz="2400" dirty="0">
              <a:latin typeface="Comic Sans MS" panose="030F0702030302020204" pitchFamily="66" charset="0"/>
            </a:endParaRPr>
          </a:p>
          <a:p>
            <a:r>
              <a:rPr lang="en-GB" sz="2400" dirty="0">
                <a:latin typeface="Comic Sans MS" panose="030F0702030302020204" pitchFamily="66" charset="0"/>
              </a:rPr>
              <a:t>The attack happened in the early hours of Sunday night when over a 100 of the pillaging Norse invaders descended on the sleepy hamlet in Mercia.</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091782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1D28E-8D4A-4CB0-8FBC-EC562B32576D}"/>
              </a:ext>
            </a:extLst>
          </p:cNvPr>
          <p:cNvSpPr>
            <a:spLocks noGrp="1"/>
          </p:cNvSpPr>
          <p:nvPr>
            <p:ph type="title"/>
          </p:nvPr>
        </p:nvSpPr>
        <p:spPr/>
        <p:txBody>
          <a:bodyPr>
            <a:normAutofit/>
          </a:bodyPr>
          <a:lstStyle/>
          <a:p>
            <a:pPr algn="ct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0F26373D-3C01-4288-8A39-799074419F70}"/>
              </a:ext>
            </a:extLst>
          </p:cNvPr>
          <p:cNvSpPr>
            <a:spLocks noGrp="1"/>
          </p:cNvSpPr>
          <p:nvPr>
            <p:ph idx="1"/>
          </p:nvPr>
        </p:nvSpPr>
        <p:spPr>
          <a:xfrm>
            <a:off x="1097280" y="1845733"/>
            <a:ext cx="10058400" cy="4458813"/>
          </a:xfrm>
        </p:spPr>
        <p:txBody>
          <a:bodyPr/>
          <a:lstStyle/>
          <a:p>
            <a:r>
              <a:rPr lang="en-GB" dirty="0">
                <a:latin typeface="Comic Sans MS" panose="030F0702030302020204" pitchFamily="66" charset="0"/>
              </a:rPr>
              <a:t>First you need to write a headline at the top of the page.</a:t>
            </a:r>
          </a:p>
          <a:p>
            <a:endParaRPr lang="en-GB" dirty="0">
              <a:latin typeface="Comic Sans MS" panose="030F0702030302020204" pitchFamily="66" charset="0"/>
            </a:endParaRPr>
          </a:p>
          <a:p>
            <a:r>
              <a:rPr lang="en-GB" dirty="0">
                <a:latin typeface="Comic Sans MS" panose="030F0702030302020204" pitchFamily="66" charset="0"/>
              </a:rPr>
              <a:t>Now, you are going to fold your page in half and use a ruler to draw a line down the middle to create your columns. </a:t>
            </a:r>
          </a:p>
          <a:p>
            <a:endParaRPr lang="en-GB" dirty="0">
              <a:latin typeface="Comic Sans MS" panose="030F0702030302020204" pitchFamily="66" charset="0"/>
            </a:endParaRPr>
          </a:p>
          <a:p>
            <a:r>
              <a:rPr lang="en-GB" dirty="0">
                <a:latin typeface="Comic Sans MS" panose="030F0702030302020204" pitchFamily="66" charset="0"/>
              </a:rPr>
              <a:t>Next, write your summary sentence.</a:t>
            </a:r>
          </a:p>
          <a:p>
            <a:endParaRPr lang="en-GB" dirty="0">
              <a:latin typeface="Comic Sans MS" panose="030F0702030302020204" pitchFamily="66" charset="0"/>
            </a:endParaRPr>
          </a:p>
          <a:p>
            <a:r>
              <a:rPr lang="en-GB" dirty="0">
                <a:latin typeface="Comic Sans MS" panose="030F0702030302020204" pitchFamily="66" charset="0"/>
              </a:rPr>
              <a:t>Finally, write your first paragraph – the lead paragraph. </a:t>
            </a:r>
          </a:p>
          <a:p>
            <a:r>
              <a:rPr lang="en-GB" dirty="0">
                <a:latin typeface="Comic Sans MS" panose="030F0702030302020204" pitchFamily="66" charset="0"/>
              </a:rPr>
              <a:t>You need to make sure the 5 W’s are covered in this paragraph. </a:t>
            </a:r>
          </a:p>
          <a:p>
            <a:r>
              <a:rPr lang="en-GB" dirty="0">
                <a:latin typeface="Comic Sans MS" panose="030F0702030302020204" pitchFamily="66" charset="0"/>
              </a:rPr>
              <a:t>You should use time adverbials, conjunctions, 3</a:t>
            </a:r>
            <a:r>
              <a:rPr lang="en-GB" baseline="30000" dirty="0">
                <a:latin typeface="Comic Sans MS" panose="030F0702030302020204" pitchFamily="66" charset="0"/>
              </a:rPr>
              <a:t>rd</a:t>
            </a:r>
            <a:r>
              <a:rPr lang="en-GB" dirty="0">
                <a:latin typeface="Comic Sans MS" panose="030F0702030302020204" pitchFamily="66" charset="0"/>
              </a:rPr>
              <a:t> person and past tense. </a:t>
            </a:r>
          </a:p>
        </p:txBody>
      </p:sp>
      <p:pic>
        <p:nvPicPr>
          <p:cNvPr id="6146" name="Picture 2" descr="independent reading clipart clipart panda free clipart images inside summer writing  clipart summer writing clipart | Citizens Environmental Coalition">
            <a:extLst>
              <a:ext uri="{FF2B5EF4-FFF2-40B4-BE49-F238E27FC236}">
                <a16:creationId xmlns:a16="http://schemas.microsoft.com/office/drawing/2014/main" id="{8CB6D93A-0F97-4625-A333-F71E7471F1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7334" y="3103418"/>
            <a:ext cx="2564678" cy="2701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9868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2AF82-D8A9-44EC-955B-9560554F9235}"/>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5C918974-3F35-444B-874E-6DC1BB85C674}"/>
              </a:ext>
            </a:extLst>
          </p:cNvPr>
          <p:cNvSpPr>
            <a:spLocks noGrp="1"/>
          </p:cNvSpPr>
          <p:nvPr>
            <p:ph idx="1"/>
          </p:nvPr>
        </p:nvSpPr>
        <p:spPr/>
        <p:txBody>
          <a:bodyPr/>
          <a:lstStyle/>
          <a:p>
            <a:r>
              <a:rPr lang="en-GB" dirty="0">
                <a:latin typeface="Comic Sans MS" panose="030F0702030302020204" pitchFamily="66" charset="0"/>
              </a:rPr>
              <a:t>Write your headline, summary sentence and lead paragraph.</a:t>
            </a:r>
          </a:p>
          <a:p>
            <a:endParaRPr lang="en-GB" dirty="0">
              <a:latin typeface="Comic Sans MS" panose="030F0702030302020204" pitchFamily="66" charset="0"/>
            </a:endParaRPr>
          </a:p>
          <a:p>
            <a:r>
              <a:rPr lang="en-GB" dirty="0">
                <a:latin typeface="Comic Sans MS" panose="030F0702030302020204" pitchFamily="66" charset="0"/>
              </a:rPr>
              <a:t>Take your time with your presentation and handwriting.</a:t>
            </a:r>
          </a:p>
          <a:p>
            <a:endParaRPr lang="en-GB" dirty="0">
              <a:latin typeface="Comic Sans MS" panose="030F0702030302020204" pitchFamily="66" charset="0"/>
            </a:endParaRPr>
          </a:p>
          <a:p>
            <a:r>
              <a:rPr lang="en-GB" dirty="0">
                <a:latin typeface="Comic Sans MS" panose="030F0702030302020204" pitchFamily="66" charset="0"/>
              </a:rPr>
              <a:t>Make sure you include all of the information you need in the first paragraph. </a:t>
            </a:r>
          </a:p>
          <a:p>
            <a:endParaRPr lang="en-GB" dirty="0">
              <a:latin typeface="Comic Sans MS" panose="030F0702030302020204" pitchFamily="66" charset="0"/>
            </a:endParaRPr>
          </a:p>
          <a:p>
            <a:r>
              <a:rPr lang="en-GB" dirty="0">
                <a:latin typeface="Comic Sans MS" panose="030F0702030302020204" pitchFamily="66" charset="0"/>
              </a:rPr>
              <a:t>Use your plan and the success criteria to help you!</a:t>
            </a:r>
          </a:p>
        </p:txBody>
      </p:sp>
      <p:pic>
        <p:nvPicPr>
          <p:cNvPr id="4" name="Picture 3">
            <a:extLst>
              <a:ext uri="{FF2B5EF4-FFF2-40B4-BE49-F238E27FC236}">
                <a16:creationId xmlns:a16="http://schemas.microsoft.com/office/drawing/2014/main" id="{27770928-C433-444E-9794-2A1653ADD1A0}"/>
              </a:ext>
            </a:extLst>
          </p:cNvPr>
          <p:cNvPicPr>
            <a:picLocks noChangeAspect="1"/>
          </p:cNvPicPr>
          <p:nvPr/>
        </p:nvPicPr>
        <p:blipFill rotWithShape="1">
          <a:blip r:embed="rId2"/>
          <a:srcRect l="15455" t="50445" r="54432" b="25038"/>
          <a:stretch/>
        </p:blipFill>
        <p:spPr>
          <a:xfrm>
            <a:off x="7481022" y="4142509"/>
            <a:ext cx="4710978" cy="2156393"/>
          </a:xfrm>
          <a:prstGeom prst="rect">
            <a:avLst/>
          </a:prstGeom>
        </p:spPr>
      </p:pic>
    </p:spTree>
    <p:extLst>
      <p:ext uri="{BB962C8B-B14F-4D97-AF65-F5344CB8AC3E}">
        <p14:creationId xmlns:p14="http://schemas.microsoft.com/office/powerpoint/2010/main" val="16221487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B6B6C-BD07-45AD-AB88-EA92D5B3EE5E}"/>
              </a:ext>
            </a:extLst>
          </p:cNvPr>
          <p:cNvSpPr>
            <a:spLocks noGrp="1"/>
          </p:cNvSpPr>
          <p:nvPr>
            <p:ph type="ctrTitle"/>
          </p:nvPr>
        </p:nvSpPr>
        <p:spPr/>
        <p:txBody>
          <a:bodyPr>
            <a:normAutofit/>
          </a:bodyPr>
          <a:lstStyle/>
          <a:p>
            <a:r>
              <a:rPr lang="en-GB" sz="4800" dirty="0">
                <a:latin typeface="Comic Sans MS" panose="030F0702030302020204" pitchFamily="66" charset="0"/>
              </a:rPr>
              <a:t>Wednesday 9</a:t>
            </a:r>
            <a:r>
              <a:rPr lang="en-GB" sz="4800" baseline="30000" dirty="0">
                <a:latin typeface="Comic Sans MS" panose="030F0702030302020204" pitchFamily="66" charset="0"/>
              </a:rPr>
              <a:t>th</a:t>
            </a:r>
            <a:r>
              <a:rPr lang="en-GB" sz="4800" dirty="0">
                <a:latin typeface="Comic Sans MS" panose="030F0702030302020204" pitchFamily="66" charset="0"/>
              </a:rPr>
              <a:t> December 2020</a:t>
            </a:r>
          </a:p>
        </p:txBody>
      </p:sp>
      <p:sp>
        <p:nvSpPr>
          <p:cNvPr id="3" name="Subtitle 2">
            <a:extLst>
              <a:ext uri="{FF2B5EF4-FFF2-40B4-BE49-F238E27FC236}">
                <a16:creationId xmlns:a16="http://schemas.microsoft.com/office/drawing/2014/main" id="{0E96CAF9-2E76-49CE-8844-770617D40DCD}"/>
              </a:ext>
            </a:extLst>
          </p:cNvPr>
          <p:cNvSpPr>
            <a:spLocks noGrp="1"/>
          </p:cNvSpPr>
          <p:nvPr>
            <p:ph type="subTitle" idx="1"/>
          </p:nvPr>
        </p:nvSpPr>
        <p:spPr/>
        <p:txBody>
          <a:bodyPr/>
          <a:lstStyle/>
          <a:p>
            <a:r>
              <a:rPr lang="en-GB" cap="none" dirty="0">
                <a:latin typeface="Comic Sans MS" panose="030F0702030302020204" pitchFamily="66" charset="0"/>
              </a:rPr>
              <a:t>LO: to write for purpose</a:t>
            </a:r>
          </a:p>
          <a:p>
            <a:r>
              <a:rPr lang="en-GB" cap="none" dirty="0">
                <a:latin typeface="Comic Sans MS" panose="030F0702030302020204" pitchFamily="66" charset="0"/>
              </a:rPr>
              <a:t>C: Newspaper Reports</a:t>
            </a:r>
          </a:p>
          <a:p>
            <a:endParaRPr lang="en-GB" cap="none" dirty="0">
              <a:latin typeface="Comic Sans MS" panose="030F0702030302020204" pitchFamily="66" charset="0"/>
            </a:endParaRPr>
          </a:p>
        </p:txBody>
      </p:sp>
    </p:spTree>
    <p:extLst>
      <p:ext uri="{BB962C8B-B14F-4D97-AF65-F5344CB8AC3E}">
        <p14:creationId xmlns:p14="http://schemas.microsoft.com/office/powerpoint/2010/main" val="21468702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41373-58C8-47CB-9E25-0C0AB910C1DE}"/>
              </a:ext>
            </a:extLst>
          </p:cNvPr>
          <p:cNvSpPr>
            <a:spLocks noGrp="1"/>
          </p:cNvSpPr>
          <p:nvPr>
            <p:ph type="title"/>
          </p:nvPr>
        </p:nvSpPr>
        <p:spPr/>
        <p:txBody>
          <a:bodyPr/>
          <a:lstStyle/>
          <a:p>
            <a:pPr algn="ctr"/>
            <a:r>
              <a:rPr lang="en-GB" dirty="0">
                <a:latin typeface="Comic Sans MS" panose="030F0702030302020204" pitchFamily="66" charset="0"/>
              </a:rPr>
              <a:t>You are going to carry on writing your newspaper report today.</a:t>
            </a:r>
          </a:p>
        </p:txBody>
      </p:sp>
      <p:sp>
        <p:nvSpPr>
          <p:cNvPr id="3" name="Content Placeholder 2">
            <a:extLst>
              <a:ext uri="{FF2B5EF4-FFF2-40B4-BE49-F238E27FC236}">
                <a16:creationId xmlns:a16="http://schemas.microsoft.com/office/drawing/2014/main" id="{B447C525-FE23-4E72-9404-9AB700DD9F4F}"/>
              </a:ext>
            </a:extLst>
          </p:cNvPr>
          <p:cNvSpPr>
            <a:spLocks noGrp="1"/>
          </p:cNvSpPr>
          <p:nvPr>
            <p:ph idx="1"/>
          </p:nvPr>
        </p:nvSpPr>
        <p:spPr/>
        <p:txBody>
          <a:bodyPr>
            <a:normAutofit/>
          </a:bodyPr>
          <a:lstStyle/>
          <a:p>
            <a:r>
              <a:rPr lang="en-GB" sz="2400" dirty="0">
                <a:latin typeface="Comic Sans MS" panose="030F0702030302020204" pitchFamily="66" charset="0"/>
              </a:rPr>
              <a:t>Remember to use your plan to help you!</a:t>
            </a: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pic>
        <p:nvPicPr>
          <p:cNvPr id="6" name="Picture 5">
            <a:extLst>
              <a:ext uri="{FF2B5EF4-FFF2-40B4-BE49-F238E27FC236}">
                <a16:creationId xmlns:a16="http://schemas.microsoft.com/office/drawing/2014/main" id="{13A5556A-52A5-4284-8B6E-69660AF382DA}"/>
              </a:ext>
            </a:extLst>
          </p:cNvPr>
          <p:cNvPicPr>
            <a:picLocks noChangeAspect="1"/>
          </p:cNvPicPr>
          <p:nvPr/>
        </p:nvPicPr>
        <p:blipFill rotWithShape="1">
          <a:blip r:embed="rId2"/>
          <a:srcRect l="50000" t="25322" r="17303" b="9103"/>
          <a:stretch/>
        </p:blipFill>
        <p:spPr>
          <a:xfrm>
            <a:off x="8215745" y="1821058"/>
            <a:ext cx="3976255" cy="4483488"/>
          </a:xfrm>
          <a:prstGeom prst="rect">
            <a:avLst/>
          </a:prstGeom>
        </p:spPr>
      </p:pic>
    </p:spTree>
    <p:extLst>
      <p:ext uri="{BB962C8B-B14F-4D97-AF65-F5344CB8AC3E}">
        <p14:creationId xmlns:p14="http://schemas.microsoft.com/office/powerpoint/2010/main" val="24139655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BB648DD2-26EF-45AE-AF8C-DF3732B4175B}"/>
              </a:ext>
            </a:extLst>
          </p:cNvPr>
          <p:cNvSpPr/>
          <p:nvPr/>
        </p:nvSpPr>
        <p:spPr>
          <a:xfrm>
            <a:off x="4584701" y="4946650"/>
            <a:ext cx="1666875" cy="1252538"/>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1600" dirty="0">
                <a:solidFill>
                  <a:schemeClr val="accent5">
                    <a:lumMod val="50000"/>
                  </a:schemeClr>
                </a:solidFill>
              </a:rPr>
              <a:t>Be sure to use correct punctuation for quotes!</a:t>
            </a:r>
            <a:endParaRPr lang="en-US" sz="1600" dirty="0">
              <a:solidFill>
                <a:schemeClr val="accent5">
                  <a:lumMod val="50000"/>
                </a:schemeClr>
              </a:solidFill>
            </a:endParaRPr>
          </a:p>
        </p:txBody>
      </p:sp>
      <p:sp>
        <p:nvSpPr>
          <p:cNvPr id="14" name="Rectangle: Rounded Corners 13">
            <a:extLst>
              <a:ext uri="{FF2B5EF4-FFF2-40B4-BE49-F238E27FC236}">
                <a16:creationId xmlns:a16="http://schemas.microsoft.com/office/drawing/2014/main" id="{67DF29D8-5C1F-425D-8E1E-42F4AB32C828}"/>
              </a:ext>
            </a:extLst>
          </p:cNvPr>
          <p:cNvSpPr/>
          <p:nvPr/>
        </p:nvSpPr>
        <p:spPr>
          <a:xfrm>
            <a:off x="1989138" y="4311651"/>
            <a:ext cx="2017712" cy="1978025"/>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sz="1600" dirty="0">
                <a:solidFill>
                  <a:schemeClr val="accent5">
                    <a:lumMod val="50000"/>
                  </a:schemeClr>
                </a:solidFill>
              </a:rPr>
              <a:t>Having quotes from witnesses or experts</a:t>
            </a:r>
          </a:p>
          <a:p>
            <a:pPr algn="ctr">
              <a:defRPr/>
            </a:pPr>
            <a:r>
              <a:rPr lang="en-GB" sz="1600" dirty="0">
                <a:solidFill>
                  <a:schemeClr val="accent5">
                    <a:lumMod val="50000"/>
                  </a:schemeClr>
                </a:solidFill>
              </a:rPr>
              <a:t>will make your report more credible and interesting. </a:t>
            </a:r>
            <a:endParaRPr lang="en-US" sz="1600" dirty="0">
              <a:solidFill>
                <a:schemeClr val="accent5">
                  <a:lumMod val="50000"/>
                </a:schemeClr>
              </a:solidFill>
            </a:endParaRPr>
          </a:p>
        </p:txBody>
      </p:sp>
      <p:sp>
        <p:nvSpPr>
          <p:cNvPr id="15364" name="Title 20">
            <a:extLst>
              <a:ext uri="{FF2B5EF4-FFF2-40B4-BE49-F238E27FC236}">
                <a16:creationId xmlns:a16="http://schemas.microsoft.com/office/drawing/2014/main" id="{7508FA40-70F9-4C51-8D6F-D13E8C5DC897}"/>
              </a:ext>
            </a:extLst>
          </p:cNvPr>
          <p:cNvSpPr>
            <a:spLocks noGrp="1"/>
          </p:cNvSpPr>
          <p:nvPr>
            <p:ph type="title"/>
          </p:nvPr>
        </p:nvSpPr>
        <p:spPr>
          <a:xfrm>
            <a:off x="1981201" y="479426"/>
            <a:ext cx="8220075" cy="993775"/>
          </a:xfrm>
        </p:spPr>
        <p:txBody>
          <a:bodyPr/>
          <a:lstStyle/>
          <a:p>
            <a:pPr eaLnBrk="1" hangingPunct="1"/>
            <a:r>
              <a:rPr lang="en-GB" altLang="en-US" sz="3600" dirty="0"/>
              <a:t>Body Paragraph</a:t>
            </a:r>
          </a:p>
        </p:txBody>
      </p:sp>
      <p:sp>
        <p:nvSpPr>
          <p:cNvPr id="2" name="Isosceles Triangle 1">
            <a:extLst>
              <a:ext uri="{FF2B5EF4-FFF2-40B4-BE49-F238E27FC236}">
                <a16:creationId xmlns:a16="http://schemas.microsoft.com/office/drawing/2014/main" id="{21131CD7-6AB8-423E-B921-C6D7129656F7}"/>
              </a:ext>
            </a:extLst>
          </p:cNvPr>
          <p:cNvSpPr/>
          <p:nvPr/>
        </p:nvSpPr>
        <p:spPr>
          <a:xfrm rot="10800000">
            <a:off x="1990726" y="1627189"/>
            <a:ext cx="4710113"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511C42E9-FD3B-4424-AA30-78B4387A50D8}"/>
              </a:ext>
            </a:extLst>
          </p:cNvPr>
          <p:cNvCxnSpPr/>
          <p:nvPr/>
        </p:nvCxnSpPr>
        <p:spPr>
          <a:xfrm flipV="1">
            <a:off x="2530476" y="2508250"/>
            <a:ext cx="3649663"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10CFB3D-2197-4873-8E4F-CE47CD8DA670}"/>
              </a:ext>
            </a:extLst>
          </p:cNvPr>
          <p:cNvCxnSpPr/>
          <p:nvPr/>
        </p:nvCxnSpPr>
        <p:spPr>
          <a:xfrm>
            <a:off x="3048001"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6392" name="TextBox 17">
            <a:extLst>
              <a:ext uri="{FF2B5EF4-FFF2-40B4-BE49-F238E27FC236}">
                <a16:creationId xmlns:a16="http://schemas.microsoft.com/office/drawing/2014/main" id="{5C521E64-1DA7-4D24-AF63-DE6519454CB6}"/>
              </a:ext>
            </a:extLst>
          </p:cNvPr>
          <p:cNvSpPr txBox="1">
            <a:spLocks noChangeArrowheads="1"/>
          </p:cNvSpPr>
          <p:nvPr/>
        </p:nvSpPr>
        <p:spPr bwMode="auto">
          <a:xfrm>
            <a:off x="3140076" y="1820863"/>
            <a:ext cx="2360613"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byline</a:t>
            </a:r>
          </a:p>
        </p:txBody>
      </p:sp>
      <p:sp>
        <p:nvSpPr>
          <p:cNvPr id="16393" name="TextBox 19">
            <a:extLst>
              <a:ext uri="{FF2B5EF4-FFF2-40B4-BE49-F238E27FC236}">
                <a16:creationId xmlns:a16="http://schemas.microsoft.com/office/drawing/2014/main" id="{47E5A5D2-12EE-4255-8C1E-BB4019F1E9A1}"/>
              </a:ext>
            </a:extLst>
          </p:cNvPr>
          <p:cNvSpPr txBox="1">
            <a:spLocks noChangeArrowheads="1"/>
          </p:cNvSpPr>
          <p:nvPr/>
        </p:nvSpPr>
        <p:spPr bwMode="auto">
          <a:xfrm>
            <a:off x="3976688" y="2840038"/>
            <a:ext cx="666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21" name="TextBox 20">
            <a:extLst>
              <a:ext uri="{FF2B5EF4-FFF2-40B4-BE49-F238E27FC236}">
                <a16:creationId xmlns:a16="http://schemas.microsoft.com/office/drawing/2014/main" id="{467E3F67-CF7C-4EAD-9790-866F0FE871DD}"/>
              </a:ext>
            </a:extLst>
          </p:cNvPr>
          <p:cNvSpPr txBox="1"/>
          <p:nvPr/>
        </p:nvSpPr>
        <p:spPr>
          <a:xfrm>
            <a:off x="3922713" y="3756025"/>
            <a:ext cx="773112" cy="369888"/>
          </a:xfrm>
          <a:prstGeom prst="rect">
            <a:avLst/>
          </a:prstGeom>
          <a:noFill/>
          <a:ln w="25400">
            <a:solidFill>
              <a:schemeClr val="accent5">
                <a:lumMod val="50000"/>
              </a:schemeClr>
            </a:solidFill>
          </a:ln>
        </p:spPr>
        <p:txBody>
          <a:bodyPr>
            <a:spAutoFit/>
          </a:bodyPr>
          <a:lstStyle/>
          <a:p>
            <a:pPr algn="ctr">
              <a:defRPr/>
            </a:pPr>
            <a:r>
              <a:rPr lang="en-GB" dirty="0">
                <a:solidFill>
                  <a:schemeClr val="bg1"/>
                </a:solidFill>
              </a:rPr>
              <a:t>Body</a:t>
            </a:r>
          </a:p>
        </p:txBody>
      </p:sp>
      <p:sp>
        <p:nvSpPr>
          <p:cNvPr id="16395" name="TextBox 21">
            <a:extLst>
              <a:ext uri="{FF2B5EF4-FFF2-40B4-BE49-F238E27FC236}">
                <a16:creationId xmlns:a16="http://schemas.microsoft.com/office/drawing/2014/main" id="{B01B0DC3-F85B-4B55-B7DD-FFF70485C843}"/>
              </a:ext>
            </a:extLst>
          </p:cNvPr>
          <p:cNvSpPr txBox="1">
            <a:spLocks noChangeArrowheads="1"/>
          </p:cNvSpPr>
          <p:nvPr/>
        </p:nvSpPr>
        <p:spPr bwMode="auto">
          <a:xfrm>
            <a:off x="2768600" y="4668838"/>
            <a:ext cx="3081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a:extLst>
              <a:ext uri="{FF2B5EF4-FFF2-40B4-BE49-F238E27FC236}">
                <a16:creationId xmlns:a16="http://schemas.microsoft.com/office/drawing/2014/main" id="{BC478F00-49FB-404F-9B51-E69EE61C29D7}"/>
              </a:ext>
            </a:extLst>
          </p:cNvPr>
          <p:cNvCxnSpPr>
            <a:endCxn id="13" idx="1"/>
          </p:cNvCxnSpPr>
          <p:nvPr/>
        </p:nvCxnSpPr>
        <p:spPr>
          <a:xfrm flipV="1">
            <a:off x="4657725" y="3478772"/>
            <a:ext cx="2109788" cy="274078"/>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A3DDE978-A353-43D1-8244-F1BE73003C0E}"/>
              </a:ext>
            </a:extLst>
          </p:cNvPr>
          <p:cNvSpPr txBox="1"/>
          <p:nvPr/>
        </p:nvSpPr>
        <p:spPr>
          <a:xfrm>
            <a:off x="6767514" y="1292226"/>
            <a:ext cx="3273425" cy="4373093"/>
          </a:xfrm>
          <a:prstGeom prst="rect">
            <a:avLst/>
          </a:prstGeom>
          <a:noFill/>
          <a:ln w="28575">
            <a:solidFill>
              <a:schemeClr val="accent5">
                <a:lumMod val="50000"/>
              </a:schemeClr>
            </a:solidFill>
          </a:ln>
        </p:spPr>
        <p:txBody>
          <a:bodyPr lIns="108000" tIns="108000" rIns="108000" bIns="108000">
            <a:spAutoFit/>
          </a:bodyPr>
          <a:lstStyle/>
          <a:p>
            <a:pPr>
              <a:defRPr/>
            </a:pPr>
            <a:r>
              <a:rPr lang="en-GB" dirty="0"/>
              <a:t>For a good body section, you need to:</a:t>
            </a:r>
          </a:p>
          <a:p>
            <a:pPr marL="342900" indent="-342900">
              <a:buFont typeface="Arial" panose="020B0604020202020204" pitchFamily="34" charset="0"/>
              <a:buChar char="•"/>
              <a:defRPr/>
            </a:pPr>
            <a:r>
              <a:rPr lang="en-GB" dirty="0"/>
              <a:t>Add more information and detail to your lead paragraph;</a:t>
            </a:r>
          </a:p>
          <a:p>
            <a:pPr marL="342900" indent="-342900">
              <a:buFont typeface="Arial" panose="020B0604020202020204" pitchFamily="34" charset="0"/>
              <a:buChar char="•"/>
              <a:defRPr/>
            </a:pPr>
            <a:r>
              <a:rPr lang="en-GB" dirty="0"/>
              <a:t>Include background information, evidence, facts and quotes from people involved in or connected to the event/story;</a:t>
            </a:r>
          </a:p>
          <a:p>
            <a:pPr marL="342900" indent="-342900">
              <a:buFont typeface="Arial" panose="020B0604020202020204" pitchFamily="34" charset="0"/>
              <a:buChar char="•"/>
              <a:defRPr/>
            </a:pPr>
            <a:r>
              <a:rPr lang="en-GB" dirty="0"/>
              <a:t>Continue to write in order of importance, putting the most important information in the first few paragraphs of the body section.</a:t>
            </a:r>
          </a:p>
        </p:txBody>
      </p:sp>
      <p:cxnSp>
        <p:nvCxnSpPr>
          <p:cNvPr id="25" name="Straight Connector 24">
            <a:extLst>
              <a:ext uri="{FF2B5EF4-FFF2-40B4-BE49-F238E27FC236}">
                <a16:creationId xmlns:a16="http://schemas.microsoft.com/office/drawing/2014/main" id="{FC327BEF-B24F-40DB-8ECC-AE4B53BB86FB}"/>
              </a:ext>
            </a:extLst>
          </p:cNvPr>
          <p:cNvCxnSpPr/>
          <p:nvPr/>
        </p:nvCxnSpPr>
        <p:spPr>
          <a:xfrm>
            <a:off x="3592513" y="4395789"/>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10753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E4C6306-E0FB-49B2-93E8-BCAF542349F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BECE39C1-0986-4BEF-91CF-B29108079327}"/>
              </a:ext>
            </a:extLst>
          </p:cNvPr>
          <p:cNvSpPr>
            <a:spLocks noGrp="1"/>
          </p:cNvSpPr>
          <p:nvPr>
            <p:ph sz="half" idx="1"/>
          </p:nvPr>
        </p:nvSpPr>
        <p:spPr>
          <a:xfrm>
            <a:off x="391886" y="1845734"/>
            <a:ext cx="5643152" cy="4023360"/>
          </a:xfrm>
        </p:spPr>
        <p:txBody>
          <a:bodyPr>
            <a:noAutofit/>
          </a:bodyPr>
          <a:lstStyle/>
          <a:p>
            <a:r>
              <a:rPr lang="en-GB" sz="2200" dirty="0"/>
              <a:t>The alarm was raised at 2am on Sunday in the north of the village. Shortly after 2:15am, the Vikings had already attacked half the houses, leaving a trail of death and destruction. By 3am, the whole of </a:t>
            </a:r>
            <a:r>
              <a:rPr lang="en-GB" sz="2200" dirty="0" err="1"/>
              <a:t>Brimington</a:t>
            </a:r>
            <a:r>
              <a:rPr lang="en-GB" sz="2200" dirty="0"/>
              <a:t> had been targeted.</a:t>
            </a:r>
          </a:p>
          <a:p>
            <a:r>
              <a:rPr lang="en-GB" sz="2200" dirty="0"/>
              <a:t>In the aftermath of the tragic incident, there were plumes of smoke ascending from homes set ablaze by the Vikings. Agonisingly, cries of distress for missing or dead loved ones could be also heard across the Saxon settlement.</a:t>
            </a:r>
          </a:p>
          <a:p>
            <a:r>
              <a:rPr lang="en-GB" sz="2200" dirty="0"/>
              <a:t>Eyewitnesses describe scenes of chaos and carnage as the invaders went from house to house pillaging and killing indiscriminately.</a:t>
            </a:r>
          </a:p>
          <a:p>
            <a:r>
              <a:rPr lang="en-GB" sz="2200" dirty="0"/>
              <a:t>	</a:t>
            </a:r>
          </a:p>
        </p:txBody>
      </p:sp>
      <p:sp>
        <p:nvSpPr>
          <p:cNvPr id="5" name="Content Placeholder 4">
            <a:extLst>
              <a:ext uri="{FF2B5EF4-FFF2-40B4-BE49-F238E27FC236}">
                <a16:creationId xmlns:a16="http://schemas.microsoft.com/office/drawing/2014/main" id="{72998D81-7929-410E-805A-212CDFE8F06C}"/>
              </a:ext>
            </a:extLst>
          </p:cNvPr>
          <p:cNvSpPr>
            <a:spLocks noGrp="1"/>
          </p:cNvSpPr>
          <p:nvPr>
            <p:ph sz="half" idx="2"/>
          </p:nvPr>
        </p:nvSpPr>
        <p:spPr>
          <a:xfrm>
            <a:off x="6217920" y="1845735"/>
            <a:ext cx="5582194" cy="4023360"/>
          </a:xfrm>
        </p:spPr>
        <p:txBody>
          <a:bodyPr>
            <a:noAutofit/>
          </a:bodyPr>
          <a:lstStyle/>
          <a:p>
            <a:r>
              <a:rPr lang="en-GB" sz="2200" dirty="0"/>
              <a:t>One survivor stated, “It was horrible. They burned our house down. I was lucky to escape. It was all so sudden. We had no idea they were coming. We had heard tales from up north of attacks but we never thought it would happen in our village. We are devastated.”</a:t>
            </a:r>
          </a:p>
          <a:p>
            <a:r>
              <a:rPr lang="en-GB" sz="2200" dirty="0"/>
              <a:t>It is believed that more than 80 people have been killed. However, there are further reports that another 25 people are unaccounted for and may have been captured by the Vikings and taken back across the Great Sea to be used as slaves.</a:t>
            </a:r>
          </a:p>
          <a:p>
            <a:endParaRPr lang="en-GB" sz="2200" dirty="0"/>
          </a:p>
        </p:txBody>
      </p:sp>
    </p:spTree>
    <p:extLst>
      <p:ext uri="{BB962C8B-B14F-4D97-AF65-F5344CB8AC3E}">
        <p14:creationId xmlns:p14="http://schemas.microsoft.com/office/powerpoint/2010/main" val="1120082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1D28E-8D4A-4CB0-8FBC-EC562B32576D}"/>
              </a:ext>
            </a:extLst>
          </p:cNvPr>
          <p:cNvSpPr>
            <a:spLocks noGrp="1"/>
          </p:cNvSpPr>
          <p:nvPr>
            <p:ph type="title"/>
          </p:nvPr>
        </p:nvSpPr>
        <p:spPr/>
        <p:txBody>
          <a:bodyPr>
            <a:normAutofit/>
          </a:bodyPr>
          <a:lstStyle/>
          <a:p>
            <a:pPr algn="ct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0F26373D-3C01-4288-8A39-799074419F70}"/>
              </a:ext>
            </a:extLst>
          </p:cNvPr>
          <p:cNvSpPr>
            <a:spLocks noGrp="1"/>
          </p:cNvSpPr>
          <p:nvPr>
            <p:ph idx="1"/>
          </p:nvPr>
        </p:nvSpPr>
        <p:spPr>
          <a:xfrm>
            <a:off x="1097280" y="1845733"/>
            <a:ext cx="10058400" cy="4458813"/>
          </a:xfrm>
        </p:spPr>
        <p:txBody>
          <a:bodyPr>
            <a:normAutofit/>
          </a:bodyPr>
          <a:lstStyle/>
          <a:p>
            <a:r>
              <a:rPr lang="en-GB" sz="2400" dirty="0">
                <a:latin typeface="Comic Sans MS" panose="030F0702030302020204" pitchFamily="66" charset="0"/>
              </a:rPr>
              <a:t>Write your second paragraph – the body paragraph.</a:t>
            </a:r>
          </a:p>
          <a:p>
            <a:r>
              <a:rPr lang="en-GB" sz="2400" dirty="0">
                <a:latin typeface="Comic Sans MS" panose="030F0702030302020204" pitchFamily="66" charset="0"/>
              </a:rPr>
              <a:t> </a:t>
            </a:r>
          </a:p>
          <a:p>
            <a:r>
              <a:rPr lang="en-GB" sz="2400" dirty="0">
                <a:latin typeface="Comic Sans MS" panose="030F0702030302020204" pitchFamily="66" charset="0"/>
              </a:rPr>
              <a:t>You need to make sure you write in chronological order. </a:t>
            </a:r>
          </a:p>
          <a:p>
            <a:r>
              <a:rPr lang="en-GB" sz="2400" dirty="0">
                <a:latin typeface="Comic Sans MS" panose="030F0702030302020204" pitchFamily="66" charset="0"/>
              </a:rPr>
              <a:t>You should use time adverbials, conjunctions and quotes.</a:t>
            </a:r>
          </a:p>
          <a:p>
            <a:r>
              <a:rPr lang="en-GB" sz="2400" dirty="0">
                <a:latin typeface="Comic Sans MS" panose="030F0702030302020204" pitchFamily="66" charset="0"/>
              </a:rPr>
              <a:t>You should also remember to write in 3</a:t>
            </a:r>
            <a:r>
              <a:rPr lang="en-GB" sz="2400" baseline="30000" dirty="0">
                <a:latin typeface="Comic Sans MS" panose="030F0702030302020204" pitchFamily="66" charset="0"/>
              </a:rPr>
              <a:t>rd</a:t>
            </a:r>
            <a:r>
              <a:rPr lang="en-GB" sz="2400" dirty="0">
                <a:latin typeface="Comic Sans MS" panose="030F0702030302020204" pitchFamily="66" charset="0"/>
              </a:rPr>
              <a:t> person and past tense. </a:t>
            </a:r>
          </a:p>
        </p:txBody>
      </p:sp>
      <p:pic>
        <p:nvPicPr>
          <p:cNvPr id="4" name="Picture 2" descr="independent reading clipart clipart panda free clipart images inside summer writing  clipart summer writing clipart | Citizens Environmental Coalition">
            <a:extLst>
              <a:ext uri="{FF2B5EF4-FFF2-40B4-BE49-F238E27FC236}">
                <a16:creationId xmlns:a16="http://schemas.microsoft.com/office/drawing/2014/main" id="{DD5DC53F-0F3D-4F99-B18E-E4BA916CD10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528898" y="3429000"/>
            <a:ext cx="2564678" cy="2701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5576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2AF82-D8A9-44EC-955B-9560554F9235}"/>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5C918974-3F35-444B-874E-6DC1BB85C674}"/>
              </a:ext>
            </a:extLst>
          </p:cNvPr>
          <p:cNvSpPr>
            <a:spLocks noGrp="1"/>
          </p:cNvSpPr>
          <p:nvPr>
            <p:ph idx="1"/>
          </p:nvPr>
        </p:nvSpPr>
        <p:spPr/>
        <p:txBody>
          <a:bodyPr/>
          <a:lstStyle/>
          <a:p>
            <a:r>
              <a:rPr lang="en-GB" dirty="0">
                <a:latin typeface="Comic Sans MS" panose="030F0702030302020204" pitchFamily="66" charset="0"/>
              </a:rPr>
              <a:t>Write your body paragraph.</a:t>
            </a:r>
          </a:p>
          <a:p>
            <a:endParaRPr lang="en-GB" dirty="0">
              <a:latin typeface="Comic Sans MS" panose="030F0702030302020204" pitchFamily="66" charset="0"/>
            </a:endParaRPr>
          </a:p>
          <a:p>
            <a:r>
              <a:rPr lang="en-GB" dirty="0">
                <a:latin typeface="Comic Sans MS" panose="030F0702030302020204" pitchFamily="66" charset="0"/>
              </a:rPr>
              <a:t>Take your time with your presentation and handwriting.</a:t>
            </a:r>
          </a:p>
          <a:p>
            <a:endParaRPr lang="en-GB" dirty="0">
              <a:latin typeface="Comic Sans MS" panose="030F0702030302020204" pitchFamily="66" charset="0"/>
            </a:endParaRPr>
          </a:p>
          <a:p>
            <a:r>
              <a:rPr lang="en-GB" dirty="0">
                <a:latin typeface="Comic Sans MS" panose="030F0702030302020204" pitchFamily="66" charset="0"/>
              </a:rPr>
              <a:t>Make sure you include all of the information you need in the your paragraph. </a:t>
            </a:r>
          </a:p>
          <a:p>
            <a:endParaRPr lang="en-GB" dirty="0">
              <a:latin typeface="Comic Sans MS" panose="030F0702030302020204" pitchFamily="66" charset="0"/>
            </a:endParaRPr>
          </a:p>
          <a:p>
            <a:r>
              <a:rPr lang="en-GB" dirty="0">
                <a:latin typeface="Comic Sans MS" panose="030F0702030302020204" pitchFamily="66" charset="0"/>
              </a:rPr>
              <a:t>Use your plan and the success criteria to help you!</a:t>
            </a:r>
          </a:p>
        </p:txBody>
      </p:sp>
      <p:pic>
        <p:nvPicPr>
          <p:cNvPr id="4" name="Picture 3">
            <a:extLst>
              <a:ext uri="{FF2B5EF4-FFF2-40B4-BE49-F238E27FC236}">
                <a16:creationId xmlns:a16="http://schemas.microsoft.com/office/drawing/2014/main" id="{27770928-C433-444E-9794-2A1653ADD1A0}"/>
              </a:ext>
            </a:extLst>
          </p:cNvPr>
          <p:cNvPicPr>
            <a:picLocks noChangeAspect="1"/>
          </p:cNvPicPr>
          <p:nvPr/>
        </p:nvPicPr>
        <p:blipFill rotWithShape="1">
          <a:blip r:embed="rId2"/>
          <a:srcRect l="15455" t="50445" r="54432" b="25038"/>
          <a:stretch/>
        </p:blipFill>
        <p:spPr>
          <a:xfrm>
            <a:off x="7481022" y="4142509"/>
            <a:ext cx="4710978" cy="2156393"/>
          </a:xfrm>
          <a:prstGeom prst="rect">
            <a:avLst/>
          </a:prstGeom>
        </p:spPr>
      </p:pic>
    </p:spTree>
    <p:extLst>
      <p:ext uri="{BB962C8B-B14F-4D97-AF65-F5344CB8AC3E}">
        <p14:creationId xmlns:p14="http://schemas.microsoft.com/office/powerpoint/2010/main" val="11291973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B6B6C-BD07-45AD-AB88-EA92D5B3EE5E}"/>
              </a:ext>
            </a:extLst>
          </p:cNvPr>
          <p:cNvSpPr>
            <a:spLocks noGrp="1"/>
          </p:cNvSpPr>
          <p:nvPr>
            <p:ph type="ctrTitle"/>
          </p:nvPr>
        </p:nvSpPr>
        <p:spPr/>
        <p:txBody>
          <a:bodyPr>
            <a:normAutofit/>
          </a:bodyPr>
          <a:lstStyle/>
          <a:p>
            <a:r>
              <a:rPr lang="en-GB" sz="5400" dirty="0">
                <a:latin typeface="Comic Sans MS" panose="030F0702030302020204" pitchFamily="66" charset="0"/>
              </a:rPr>
              <a:t>Thursday 10</a:t>
            </a:r>
            <a:r>
              <a:rPr lang="en-GB" sz="5400" baseline="30000" dirty="0">
                <a:latin typeface="Comic Sans MS" panose="030F0702030302020204" pitchFamily="66" charset="0"/>
              </a:rPr>
              <a:t>th</a:t>
            </a:r>
            <a:r>
              <a:rPr lang="en-GB" sz="5400" dirty="0">
                <a:latin typeface="Comic Sans MS" panose="030F0702030302020204" pitchFamily="66" charset="0"/>
              </a:rPr>
              <a:t> December 2020</a:t>
            </a:r>
          </a:p>
        </p:txBody>
      </p:sp>
      <p:sp>
        <p:nvSpPr>
          <p:cNvPr id="3" name="Subtitle 2">
            <a:extLst>
              <a:ext uri="{FF2B5EF4-FFF2-40B4-BE49-F238E27FC236}">
                <a16:creationId xmlns:a16="http://schemas.microsoft.com/office/drawing/2014/main" id="{0E96CAF9-2E76-49CE-8844-770617D40DCD}"/>
              </a:ext>
            </a:extLst>
          </p:cNvPr>
          <p:cNvSpPr>
            <a:spLocks noGrp="1"/>
          </p:cNvSpPr>
          <p:nvPr>
            <p:ph type="subTitle" idx="1"/>
          </p:nvPr>
        </p:nvSpPr>
        <p:spPr/>
        <p:txBody>
          <a:bodyPr/>
          <a:lstStyle/>
          <a:p>
            <a:r>
              <a:rPr lang="en-GB" cap="none" dirty="0">
                <a:latin typeface="Comic Sans MS" panose="030F0702030302020204" pitchFamily="66" charset="0"/>
              </a:rPr>
              <a:t>LO: to write for purpose</a:t>
            </a:r>
          </a:p>
          <a:p>
            <a:r>
              <a:rPr lang="en-GB" cap="none" dirty="0">
                <a:latin typeface="Comic Sans MS" panose="030F0702030302020204" pitchFamily="66" charset="0"/>
              </a:rPr>
              <a:t>C: Newspaper Reports</a:t>
            </a:r>
          </a:p>
          <a:p>
            <a:endParaRPr lang="en-GB" cap="none" dirty="0">
              <a:latin typeface="Comic Sans MS" panose="030F0702030302020204" pitchFamily="66" charset="0"/>
            </a:endParaRPr>
          </a:p>
        </p:txBody>
      </p:sp>
    </p:spTree>
    <p:extLst>
      <p:ext uri="{BB962C8B-B14F-4D97-AF65-F5344CB8AC3E}">
        <p14:creationId xmlns:p14="http://schemas.microsoft.com/office/powerpoint/2010/main" val="20247486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63FE1-FE87-419A-AE8C-DD9DFBAB65C5}"/>
              </a:ext>
            </a:extLst>
          </p:cNvPr>
          <p:cNvSpPr>
            <a:spLocks noGrp="1"/>
          </p:cNvSpPr>
          <p:nvPr>
            <p:ph type="title"/>
          </p:nvPr>
        </p:nvSpPr>
        <p:spPr/>
        <p:txBody>
          <a:bodyPr/>
          <a:lstStyle/>
          <a:p>
            <a:r>
              <a:rPr lang="en-GB"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B11F265A-A107-4EDD-BA2D-1BEE14A6B0ED}"/>
              </a:ext>
            </a:extLst>
          </p:cNvPr>
          <p:cNvSpPr>
            <a:spLocks noGrp="1"/>
          </p:cNvSpPr>
          <p:nvPr>
            <p:ph idx="1"/>
          </p:nvPr>
        </p:nvSpPr>
        <p:spPr/>
        <p:txBody>
          <a:bodyPr>
            <a:normAutofit/>
          </a:bodyPr>
          <a:lstStyle/>
          <a:p>
            <a:r>
              <a:rPr lang="en-GB" sz="2400" dirty="0">
                <a:latin typeface="Comic Sans MS" panose="030F0702030302020204" pitchFamily="66" charset="0"/>
              </a:rPr>
              <a:t>Add a picture and a caption to your work. </a:t>
            </a:r>
          </a:p>
        </p:txBody>
      </p:sp>
      <p:pic>
        <p:nvPicPr>
          <p:cNvPr id="5122" name="Picture 2" descr="Teaching to Inspire: Text Features, Text Features...">
            <a:extLst>
              <a:ext uri="{FF2B5EF4-FFF2-40B4-BE49-F238E27FC236}">
                <a16:creationId xmlns:a16="http://schemas.microsoft.com/office/drawing/2014/main" id="{FC3580C0-B970-4872-928E-07D55AC5D0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4826" y="2429754"/>
            <a:ext cx="4895356" cy="367151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5576870-F44D-43EE-8FD3-B633AC7DE9F9}"/>
              </a:ext>
            </a:extLst>
          </p:cNvPr>
          <p:cNvPicPr>
            <a:picLocks noChangeAspect="1"/>
          </p:cNvPicPr>
          <p:nvPr/>
        </p:nvPicPr>
        <p:blipFill rotWithShape="1">
          <a:blip r:embed="rId3"/>
          <a:srcRect l="70682" t="16751" r="9000" b="10486"/>
          <a:stretch/>
        </p:blipFill>
        <p:spPr>
          <a:xfrm>
            <a:off x="9054220" y="0"/>
            <a:ext cx="3137779" cy="6317673"/>
          </a:xfrm>
          <a:prstGeom prst="rect">
            <a:avLst/>
          </a:prstGeom>
        </p:spPr>
      </p:pic>
    </p:spTree>
    <p:extLst>
      <p:ext uri="{BB962C8B-B14F-4D97-AF65-F5344CB8AC3E}">
        <p14:creationId xmlns:p14="http://schemas.microsoft.com/office/powerpoint/2010/main" val="3243905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41373-58C8-47CB-9E25-0C0AB910C1DE}"/>
              </a:ext>
            </a:extLst>
          </p:cNvPr>
          <p:cNvSpPr>
            <a:spLocks noGrp="1"/>
          </p:cNvSpPr>
          <p:nvPr>
            <p:ph type="title"/>
          </p:nvPr>
        </p:nvSpPr>
        <p:spPr/>
        <p:txBody>
          <a:bodyPr/>
          <a:lstStyle/>
          <a:p>
            <a:pPr algn="ctr"/>
            <a:r>
              <a:rPr lang="en-GB" dirty="0">
                <a:latin typeface="Comic Sans MS" panose="030F0702030302020204" pitchFamily="66" charset="0"/>
              </a:rPr>
              <a:t>You are going to carry on writing your newspaper report today.</a:t>
            </a:r>
          </a:p>
        </p:txBody>
      </p:sp>
      <p:sp>
        <p:nvSpPr>
          <p:cNvPr id="3" name="Content Placeholder 2">
            <a:extLst>
              <a:ext uri="{FF2B5EF4-FFF2-40B4-BE49-F238E27FC236}">
                <a16:creationId xmlns:a16="http://schemas.microsoft.com/office/drawing/2014/main" id="{B447C525-FE23-4E72-9404-9AB700DD9F4F}"/>
              </a:ext>
            </a:extLst>
          </p:cNvPr>
          <p:cNvSpPr>
            <a:spLocks noGrp="1"/>
          </p:cNvSpPr>
          <p:nvPr>
            <p:ph idx="1"/>
          </p:nvPr>
        </p:nvSpPr>
        <p:spPr/>
        <p:txBody>
          <a:bodyPr>
            <a:normAutofit/>
          </a:bodyPr>
          <a:lstStyle/>
          <a:p>
            <a:r>
              <a:rPr lang="en-GB" sz="2400" dirty="0">
                <a:latin typeface="Comic Sans MS" panose="030F0702030302020204" pitchFamily="66" charset="0"/>
              </a:rPr>
              <a:t>Remember to use your plan to help you!</a:t>
            </a: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B01F28E9-FFA4-4010-9F37-6C6D13397F5A}"/>
              </a:ext>
            </a:extLst>
          </p:cNvPr>
          <p:cNvPicPr>
            <a:picLocks noChangeAspect="1"/>
          </p:cNvPicPr>
          <p:nvPr/>
        </p:nvPicPr>
        <p:blipFill rotWithShape="1">
          <a:blip r:embed="rId2"/>
          <a:srcRect l="50000" t="25322" r="17303" b="9103"/>
          <a:stretch/>
        </p:blipFill>
        <p:spPr>
          <a:xfrm>
            <a:off x="8215745" y="1821058"/>
            <a:ext cx="3976255" cy="4483488"/>
          </a:xfrm>
          <a:prstGeom prst="rect">
            <a:avLst/>
          </a:prstGeom>
        </p:spPr>
      </p:pic>
    </p:spTree>
    <p:extLst>
      <p:ext uri="{BB962C8B-B14F-4D97-AF65-F5344CB8AC3E}">
        <p14:creationId xmlns:p14="http://schemas.microsoft.com/office/powerpoint/2010/main" val="469364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AEFC01BD-E872-4F9B-9774-0535ED8A2374}"/>
              </a:ext>
            </a:extLst>
          </p:cNvPr>
          <p:cNvSpPr/>
          <p:nvPr/>
        </p:nvSpPr>
        <p:spPr>
          <a:xfrm>
            <a:off x="2039938" y="3697289"/>
            <a:ext cx="1835150" cy="2592387"/>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defRPr/>
            </a:pPr>
            <a:r>
              <a:rPr lang="en-GB" sz="1600" dirty="0">
                <a:solidFill>
                  <a:schemeClr val="accent5">
                    <a:lumMod val="50000"/>
                  </a:schemeClr>
                </a:solidFill>
              </a:rPr>
              <a:t>This ‘Tail’ information can be useful but is not always needed. It tends to be the least important information in the report.</a:t>
            </a:r>
            <a:endParaRPr lang="en-US" sz="1600" dirty="0">
              <a:solidFill>
                <a:schemeClr val="accent5">
                  <a:lumMod val="50000"/>
                </a:schemeClr>
              </a:solidFill>
            </a:endParaRPr>
          </a:p>
        </p:txBody>
      </p:sp>
      <p:sp>
        <p:nvSpPr>
          <p:cNvPr id="16387" name="Title 20">
            <a:extLst>
              <a:ext uri="{FF2B5EF4-FFF2-40B4-BE49-F238E27FC236}">
                <a16:creationId xmlns:a16="http://schemas.microsoft.com/office/drawing/2014/main" id="{309F1084-DFBD-40E9-8BC4-5019944A713A}"/>
              </a:ext>
            </a:extLst>
          </p:cNvPr>
          <p:cNvSpPr>
            <a:spLocks noGrp="1"/>
          </p:cNvSpPr>
          <p:nvPr>
            <p:ph type="title"/>
          </p:nvPr>
        </p:nvSpPr>
        <p:spPr>
          <a:xfrm>
            <a:off x="1947864" y="504826"/>
            <a:ext cx="8220075" cy="993775"/>
          </a:xfrm>
        </p:spPr>
        <p:txBody>
          <a:bodyPr/>
          <a:lstStyle/>
          <a:p>
            <a:pPr eaLnBrk="1" hangingPunct="1"/>
            <a:r>
              <a:rPr lang="en-GB" altLang="en-US" sz="3600" dirty="0"/>
              <a:t>Tail Paragraph</a:t>
            </a:r>
          </a:p>
        </p:txBody>
      </p:sp>
      <p:sp>
        <p:nvSpPr>
          <p:cNvPr id="2" name="Isosceles Triangle 1">
            <a:extLst>
              <a:ext uri="{FF2B5EF4-FFF2-40B4-BE49-F238E27FC236}">
                <a16:creationId xmlns:a16="http://schemas.microsoft.com/office/drawing/2014/main" id="{CFC4CB39-364E-4BD7-926D-2FA3C799AA0F}"/>
              </a:ext>
            </a:extLst>
          </p:cNvPr>
          <p:cNvSpPr/>
          <p:nvPr/>
        </p:nvSpPr>
        <p:spPr>
          <a:xfrm rot="10800000">
            <a:off x="2151064" y="1627189"/>
            <a:ext cx="4708525"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D224F02E-BC64-4327-9C29-5BB6343B196A}"/>
              </a:ext>
            </a:extLst>
          </p:cNvPr>
          <p:cNvCxnSpPr/>
          <p:nvPr/>
        </p:nvCxnSpPr>
        <p:spPr>
          <a:xfrm flipV="1">
            <a:off x="2690814" y="2508250"/>
            <a:ext cx="3648075"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825EC0B-B0DE-4628-B5E4-B02CAF3A5FB1}"/>
              </a:ext>
            </a:extLst>
          </p:cNvPr>
          <p:cNvCxnSpPr/>
          <p:nvPr/>
        </p:nvCxnSpPr>
        <p:spPr>
          <a:xfrm>
            <a:off x="3206751"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415" name="TextBox 17">
            <a:extLst>
              <a:ext uri="{FF2B5EF4-FFF2-40B4-BE49-F238E27FC236}">
                <a16:creationId xmlns:a16="http://schemas.microsoft.com/office/drawing/2014/main" id="{042CC206-1CD1-45A1-A930-A6ED9B9BD1A8}"/>
              </a:ext>
            </a:extLst>
          </p:cNvPr>
          <p:cNvSpPr txBox="1">
            <a:spLocks noChangeArrowheads="1"/>
          </p:cNvSpPr>
          <p:nvPr/>
        </p:nvSpPr>
        <p:spPr bwMode="auto">
          <a:xfrm>
            <a:off x="3298825" y="1812925"/>
            <a:ext cx="2293938"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byline</a:t>
            </a:r>
          </a:p>
        </p:txBody>
      </p:sp>
      <p:sp>
        <p:nvSpPr>
          <p:cNvPr id="17416" name="TextBox 19">
            <a:extLst>
              <a:ext uri="{FF2B5EF4-FFF2-40B4-BE49-F238E27FC236}">
                <a16:creationId xmlns:a16="http://schemas.microsoft.com/office/drawing/2014/main" id="{5A0EF01C-9106-4212-8995-5D2F5A8B6346}"/>
              </a:ext>
            </a:extLst>
          </p:cNvPr>
          <p:cNvSpPr txBox="1">
            <a:spLocks noChangeArrowheads="1"/>
          </p:cNvSpPr>
          <p:nvPr/>
        </p:nvSpPr>
        <p:spPr bwMode="auto">
          <a:xfrm>
            <a:off x="4135438" y="2840038"/>
            <a:ext cx="666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17417" name="TextBox 20">
            <a:extLst>
              <a:ext uri="{FF2B5EF4-FFF2-40B4-BE49-F238E27FC236}">
                <a16:creationId xmlns:a16="http://schemas.microsoft.com/office/drawing/2014/main" id="{176EF00D-7E9A-49A7-BFEA-8BA387C21950}"/>
              </a:ext>
            </a:extLst>
          </p:cNvPr>
          <p:cNvSpPr txBox="1">
            <a:spLocks noChangeArrowheads="1"/>
          </p:cNvSpPr>
          <p:nvPr/>
        </p:nvSpPr>
        <p:spPr bwMode="auto">
          <a:xfrm>
            <a:off x="4121150" y="3697289"/>
            <a:ext cx="7302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22" name="TextBox 21">
            <a:extLst>
              <a:ext uri="{FF2B5EF4-FFF2-40B4-BE49-F238E27FC236}">
                <a16:creationId xmlns:a16="http://schemas.microsoft.com/office/drawing/2014/main" id="{74AF38EB-0A9F-4B65-9FB8-6B1C8C20E86F}"/>
              </a:ext>
            </a:extLst>
          </p:cNvPr>
          <p:cNvSpPr txBox="1"/>
          <p:nvPr/>
        </p:nvSpPr>
        <p:spPr>
          <a:xfrm>
            <a:off x="4154488" y="4591050"/>
            <a:ext cx="684212" cy="369888"/>
          </a:xfrm>
          <a:prstGeom prst="rect">
            <a:avLst/>
          </a:prstGeom>
          <a:noFill/>
          <a:ln w="28575">
            <a:solidFill>
              <a:schemeClr val="accent5">
                <a:lumMod val="50000"/>
              </a:schemeClr>
            </a:solidFill>
          </a:ln>
        </p:spPr>
        <p:txBody>
          <a:bodyPr>
            <a:spAutoFit/>
          </a:bodyPr>
          <a:lstStyle/>
          <a:p>
            <a:pPr algn="ctr">
              <a:defRPr/>
            </a:pPr>
            <a:r>
              <a:rPr lang="en-GB" dirty="0">
                <a:solidFill>
                  <a:schemeClr val="bg1"/>
                </a:solidFill>
              </a:rPr>
              <a:t>Tail</a:t>
            </a:r>
          </a:p>
        </p:txBody>
      </p:sp>
      <p:cxnSp>
        <p:nvCxnSpPr>
          <p:cNvPr id="5" name="Straight Connector 4">
            <a:extLst>
              <a:ext uri="{FF2B5EF4-FFF2-40B4-BE49-F238E27FC236}">
                <a16:creationId xmlns:a16="http://schemas.microsoft.com/office/drawing/2014/main" id="{C2A85DD9-F4D6-4E4F-BC78-5499FD19057F}"/>
              </a:ext>
            </a:extLst>
          </p:cNvPr>
          <p:cNvCxnSpPr/>
          <p:nvPr/>
        </p:nvCxnSpPr>
        <p:spPr>
          <a:xfrm>
            <a:off x="4818063" y="4591050"/>
            <a:ext cx="210661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FBDCA921-FAEF-4B33-86EF-25AF6E4CA5BC}"/>
              </a:ext>
            </a:extLst>
          </p:cNvPr>
          <p:cNvSpPr txBox="1"/>
          <p:nvPr/>
        </p:nvSpPr>
        <p:spPr>
          <a:xfrm>
            <a:off x="6924676" y="1619251"/>
            <a:ext cx="3057525" cy="4373093"/>
          </a:xfrm>
          <a:prstGeom prst="rect">
            <a:avLst/>
          </a:prstGeom>
          <a:noFill/>
          <a:ln w="28575">
            <a:solidFill>
              <a:schemeClr val="accent5">
                <a:lumMod val="50000"/>
              </a:schemeClr>
            </a:solidFill>
          </a:ln>
        </p:spPr>
        <p:txBody>
          <a:bodyPr lIns="108000" tIns="108000" rIns="108000" bIns="108000">
            <a:spAutoFit/>
          </a:bodyPr>
          <a:lstStyle/>
          <a:p>
            <a:pPr>
              <a:defRPr/>
            </a:pPr>
            <a:r>
              <a:rPr lang="en-GB" dirty="0"/>
              <a:t>For a good tail section:</a:t>
            </a:r>
          </a:p>
          <a:p>
            <a:pPr marL="342900" indent="-342900">
              <a:buFont typeface="Arial" panose="020B0604020202020204" pitchFamily="34" charset="0"/>
              <a:buChar char="•"/>
              <a:defRPr/>
            </a:pPr>
            <a:r>
              <a:rPr lang="en-GB" dirty="0"/>
              <a:t>Give the reader the opportunity to gain additional information if they are particularly interested in the topic of the news report;</a:t>
            </a:r>
          </a:p>
          <a:p>
            <a:pPr marL="342900" indent="-342900">
              <a:buFont typeface="Arial" panose="020B0604020202020204" pitchFamily="34" charset="0"/>
              <a:buChar char="•"/>
              <a:defRPr/>
            </a:pPr>
            <a:r>
              <a:rPr lang="en-GB" dirty="0"/>
              <a:t>Include links to previous news reports or useful websites;</a:t>
            </a:r>
          </a:p>
          <a:p>
            <a:pPr marL="342900" indent="-342900">
              <a:buFont typeface="Arial" panose="020B0604020202020204" pitchFamily="34" charset="0"/>
              <a:buChar char="•"/>
              <a:defRPr/>
            </a:pPr>
            <a:r>
              <a:rPr lang="en-GB" dirty="0"/>
              <a:t>Include a final quote from a witness or expert that helps to sum up the story or that could hint at what might happen next.</a:t>
            </a:r>
          </a:p>
        </p:txBody>
      </p:sp>
      <p:cxnSp>
        <p:nvCxnSpPr>
          <p:cNvPr id="25" name="Straight Connector 24">
            <a:extLst>
              <a:ext uri="{FF2B5EF4-FFF2-40B4-BE49-F238E27FC236}">
                <a16:creationId xmlns:a16="http://schemas.microsoft.com/office/drawing/2014/main" id="{0DFD0A38-05DF-4776-A96F-31B9CD57A2D6}"/>
              </a:ext>
            </a:extLst>
          </p:cNvPr>
          <p:cNvCxnSpPr/>
          <p:nvPr/>
        </p:nvCxnSpPr>
        <p:spPr>
          <a:xfrm>
            <a:off x="3751263" y="4395789"/>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93201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EA4344C-E780-4E50-8CC9-645A20BC0CAF}"/>
              </a:ext>
            </a:extLst>
          </p:cNvPr>
          <p:cNvSpPr>
            <a:spLocks noGrp="1"/>
          </p:cNvSpPr>
          <p:nvPr>
            <p:ph type="title"/>
          </p:nvPr>
        </p:nvSpPr>
        <p:spPr/>
        <p:txBody>
          <a:bodyPr/>
          <a:lstStyle/>
          <a:p>
            <a:endParaRPr lang="en-GB"/>
          </a:p>
        </p:txBody>
      </p:sp>
      <p:sp>
        <p:nvSpPr>
          <p:cNvPr id="5" name="Content Placeholder 4">
            <a:extLst>
              <a:ext uri="{FF2B5EF4-FFF2-40B4-BE49-F238E27FC236}">
                <a16:creationId xmlns:a16="http://schemas.microsoft.com/office/drawing/2014/main" id="{D02D2D29-A985-4DF0-B543-8161217427A6}"/>
              </a:ext>
            </a:extLst>
          </p:cNvPr>
          <p:cNvSpPr>
            <a:spLocks noGrp="1"/>
          </p:cNvSpPr>
          <p:nvPr>
            <p:ph sz="half" idx="1"/>
          </p:nvPr>
        </p:nvSpPr>
        <p:spPr/>
        <p:txBody>
          <a:bodyPr>
            <a:normAutofit/>
          </a:bodyPr>
          <a:lstStyle/>
          <a:p>
            <a:r>
              <a:rPr lang="en-GB" sz="2400" dirty="0"/>
              <a:t>Viking expert </a:t>
            </a:r>
            <a:r>
              <a:rPr lang="en-GB" sz="2400" dirty="0" err="1"/>
              <a:t>Aldin</a:t>
            </a:r>
            <a:r>
              <a:rPr lang="en-GB" sz="2400" dirty="0"/>
              <a:t> the wise one said, “It is likely the Vikings will return – and with greater numbers. My advice is to leave the area as soon as possible and head south.”</a:t>
            </a:r>
          </a:p>
          <a:p>
            <a:r>
              <a:rPr lang="en-GB" sz="2400" dirty="0"/>
              <a:t>Traumatised by the Viking attack? Then this is for you. A special tonic made up of cow dung, sheep’s urine and a healthy dose of chicken liver. The perfect pick-me-up, guaranteed to make you sleep better. Not convinced? </a:t>
            </a:r>
          </a:p>
        </p:txBody>
      </p:sp>
      <p:sp>
        <p:nvSpPr>
          <p:cNvPr id="6" name="Content Placeholder 5">
            <a:extLst>
              <a:ext uri="{FF2B5EF4-FFF2-40B4-BE49-F238E27FC236}">
                <a16:creationId xmlns:a16="http://schemas.microsoft.com/office/drawing/2014/main" id="{892AEF88-55A1-4AAC-8C84-1291E8D77415}"/>
              </a:ext>
            </a:extLst>
          </p:cNvPr>
          <p:cNvSpPr>
            <a:spLocks noGrp="1"/>
          </p:cNvSpPr>
          <p:nvPr>
            <p:ph sz="half" idx="2"/>
          </p:nvPr>
        </p:nvSpPr>
        <p:spPr/>
        <p:txBody>
          <a:bodyPr>
            <a:normAutofit/>
          </a:bodyPr>
          <a:lstStyle/>
          <a:p>
            <a:r>
              <a:rPr lang="en-GB" sz="2400" dirty="0"/>
              <a:t>Read this testimonial:. “Them ‘</a:t>
            </a:r>
            <a:r>
              <a:rPr lang="en-GB" sz="2400" dirty="0" err="1"/>
              <a:t>orrible</a:t>
            </a:r>
            <a:r>
              <a:rPr lang="en-GB" sz="2400" dirty="0"/>
              <a:t> Vikings took everything from me. I’ve got nothing left. But one swig of this potion and I was right as rain feeling like a new born babe.” Special 2 for 1 offer. Just bring in a copy of the newspaper to claim your tonic.</a:t>
            </a:r>
          </a:p>
          <a:p>
            <a:endParaRPr lang="en-GB" sz="2400" dirty="0"/>
          </a:p>
        </p:txBody>
      </p:sp>
    </p:spTree>
    <p:extLst>
      <p:ext uri="{BB962C8B-B14F-4D97-AF65-F5344CB8AC3E}">
        <p14:creationId xmlns:p14="http://schemas.microsoft.com/office/powerpoint/2010/main" val="15835881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1D28E-8D4A-4CB0-8FBC-EC562B32576D}"/>
              </a:ext>
            </a:extLst>
          </p:cNvPr>
          <p:cNvSpPr>
            <a:spLocks noGrp="1"/>
          </p:cNvSpPr>
          <p:nvPr>
            <p:ph type="title"/>
          </p:nvPr>
        </p:nvSpPr>
        <p:spPr/>
        <p:txBody>
          <a:bodyPr>
            <a:normAutofit/>
          </a:bodyPr>
          <a:lstStyle/>
          <a:p>
            <a:pPr algn="ct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0F26373D-3C01-4288-8A39-799074419F70}"/>
              </a:ext>
            </a:extLst>
          </p:cNvPr>
          <p:cNvSpPr>
            <a:spLocks noGrp="1"/>
          </p:cNvSpPr>
          <p:nvPr>
            <p:ph idx="1"/>
          </p:nvPr>
        </p:nvSpPr>
        <p:spPr>
          <a:xfrm>
            <a:off x="1097280" y="1845733"/>
            <a:ext cx="10058400" cy="4458813"/>
          </a:xfrm>
        </p:spPr>
        <p:txBody>
          <a:bodyPr>
            <a:normAutofit/>
          </a:bodyPr>
          <a:lstStyle/>
          <a:p>
            <a:r>
              <a:rPr lang="en-GB" sz="2400" dirty="0">
                <a:latin typeface="Comic Sans MS" panose="030F0702030302020204" pitchFamily="66" charset="0"/>
              </a:rPr>
              <a:t>Write your third paragraph – the tail paragraph. </a:t>
            </a:r>
          </a:p>
          <a:p>
            <a:endParaRPr lang="en-GB" sz="2400" dirty="0">
              <a:latin typeface="Comic Sans MS" panose="030F0702030302020204" pitchFamily="66" charset="0"/>
            </a:endParaRPr>
          </a:p>
          <a:p>
            <a:r>
              <a:rPr lang="en-GB" sz="2400" dirty="0">
                <a:latin typeface="Comic Sans MS" panose="030F0702030302020204" pitchFamily="66" charset="0"/>
              </a:rPr>
              <a:t>You need to make sure you summarise the article and look towards the future – what will happen next? </a:t>
            </a:r>
          </a:p>
          <a:p>
            <a:r>
              <a:rPr lang="en-GB" sz="2400" dirty="0">
                <a:latin typeface="Comic Sans MS" panose="030F0702030302020204" pitchFamily="66" charset="0"/>
              </a:rPr>
              <a:t>You should use time adverbials and conjunctions.</a:t>
            </a:r>
          </a:p>
          <a:p>
            <a:r>
              <a:rPr lang="en-GB" sz="2400" dirty="0">
                <a:latin typeface="Comic Sans MS" panose="030F0702030302020204" pitchFamily="66" charset="0"/>
              </a:rPr>
              <a:t>You should also remember to write in 3</a:t>
            </a:r>
            <a:r>
              <a:rPr lang="en-GB" sz="2400" baseline="30000" dirty="0">
                <a:latin typeface="Comic Sans MS" panose="030F0702030302020204" pitchFamily="66" charset="0"/>
              </a:rPr>
              <a:t>rd</a:t>
            </a:r>
            <a:r>
              <a:rPr lang="en-GB" sz="2400" dirty="0">
                <a:latin typeface="Comic Sans MS" panose="030F0702030302020204" pitchFamily="66" charset="0"/>
              </a:rPr>
              <a:t> person and past tense. </a:t>
            </a:r>
          </a:p>
        </p:txBody>
      </p:sp>
      <p:pic>
        <p:nvPicPr>
          <p:cNvPr id="4" name="Picture 2" descr="independent reading clipart clipart panda free clipart images inside summer writing  clipart summer writing clipart | Citizens Environmental Coalition">
            <a:extLst>
              <a:ext uri="{FF2B5EF4-FFF2-40B4-BE49-F238E27FC236}">
                <a16:creationId xmlns:a16="http://schemas.microsoft.com/office/drawing/2014/main" id="{229E5274-9D14-44BF-AAB2-AB99884A0E23}"/>
              </a:ext>
            </a:extLst>
          </p:cNvPr>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9627322" y="3602910"/>
            <a:ext cx="2564678" cy="2701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42942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2AF82-D8A9-44EC-955B-9560554F9235}"/>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5C918974-3F35-444B-874E-6DC1BB85C674}"/>
              </a:ext>
            </a:extLst>
          </p:cNvPr>
          <p:cNvSpPr>
            <a:spLocks noGrp="1"/>
          </p:cNvSpPr>
          <p:nvPr>
            <p:ph idx="1"/>
          </p:nvPr>
        </p:nvSpPr>
        <p:spPr/>
        <p:txBody>
          <a:bodyPr>
            <a:normAutofit/>
          </a:bodyPr>
          <a:lstStyle/>
          <a:p>
            <a:r>
              <a:rPr lang="en-GB" dirty="0">
                <a:latin typeface="Comic Sans MS" panose="030F0702030302020204" pitchFamily="66" charset="0"/>
              </a:rPr>
              <a:t>Write your tail paragraph.</a:t>
            </a:r>
          </a:p>
          <a:p>
            <a:endParaRPr lang="en-GB" dirty="0">
              <a:latin typeface="Comic Sans MS" panose="030F0702030302020204" pitchFamily="66" charset="0"/>
            </a:endParaRPr>
          </a:p>
          <a:p>
            <a:r>
              <a:rPr lang="en-GB" dirty="0">
                <a:latin typeface="Comic Sans MS" panose="030F0702030302020204" pitchFamily="66" charset="0"/>
              </a:rPr>
              <a:t>Take your time with your presentation and handwriting.</a:t>
            </a:r>
          </a:p>
          <a:p>
            <a:endParaRPr lang="en-GB" dirty="0">
              <a:latin typeface="Comic Sans MS" panose="030F0702030302020204" pitchFamily="66" charset="0"/>
            </a:endParaRPr>
          </a:p>
          <a:p>
            <a:r>
              <a:rPr lang="en-GB" dirty="0">
                <a:latin typeface="Comic Sans MS" panose="030F0702030302020204" pitchFamily="66" charset="0"/>
              </a:rPr>
              <a:t>Make sure you include all of the information you need in the your paragraph. </a:t>
            </a:r>
          </a:p>
          <a:p>
            <a:endParaRPr lang="en-GB" dirty="0">
              <a:latin typeface="Comic Sans MS" panose="030F0702030302020204" pitchFamily="66" charset="0"/>
            </a:endParaRPr>
          </a:p>
          <a:p>
            <a:r>
              <a:rPr lang="en-GB" dirty="0">
                <a:latin typeface="Comic Sans MS" panose="030F0702030302020204" pitchFamily="66" charset="0"/>
              </a:rPr>
              <a:t>Use your plan and the success criteria to help you!</a:t>
            </a:r>
          </a:p>
        </p:txBody>
      </p:sp>
      <p:pic>
        <p:nvPicPr>
          <p:cNvPr id="4" name="Picture 3">
            <a:extLst>
              <a:ext uri="{FF2B5EF4-FFF2-40B4-BE49-F238E27FC236}">
                <a16:creationId xmlns:a16="http://schemas.microsoft.com/office/drawing/2014/main" id="{27770928-C433-444E-9794-2A1653ADD1A0}"/>
              </a:ext>
            </a:extLst>
          </p:cNvPr>
          <p:cNvPicPr>
            <a:picLocks noChangeAspect="1"/>
          </p:cNvPicPr>
          <p:nvPr/>
        </p:nvPicPr>
        <p:blipFill rotWithShape="1">
          <a:blip r:embed="rId2"/>
          <a:srcRect l="15455" t="50445" r="54432" b="25038"/>
          <a:stretch/>
        </p:blipFill>
        <p:spPr>
          <a:xfrm>
            <a:off x="7481022" y="4142509"/>
            <a:ext cx="4710978" cy="2156393"/>
          </a:xfrm>
          <a:prstGeom prst="rect">
            <a:avLst/>
          </a:prstGeom>
        </p:spPr>
      </p:pic>
    </p:spTree>
    <p:extLst>
      <p:ext uri="{BB962C8B-B14F-4D97-AF65-F5344CB8AC3E}">
        <p14:creationId xmlns:p14="http://schemas.microsoft.com/office/powerpoint/2010/main" val="2087865010"/>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82</TotalTime>
  <Words>1605</Words>
  <Application>Microsoft Office PowerPoint</Application>
  <PresentationFormat>Widescreen</PresentationFormat>
  <Paragraphs>179</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Comic Sans MS</vt:lpstr>
      <vt:lpstr>Twinkl SemiBold</vt:lpstr>
      <vt:lpstr>Retrospect</vt:lpstr>
      <vt:lpstr>Monday 7th December 2020</vt:lpstr>
      <vt:lpstr>Paragraphs</vt:lpstr>
      <vt:lpstr>Paragraphs</vt:lpstr>
      <vt:lpstr>Paragraphs</vt:lpstr>
      <vt:lpstr>Chronology</vt:lpstr>
      <vt:lpstr>What features have we looked at for newspapers?</vt:lpstr>
      <vt:lpstr>Success Criteria</vt:lpstr>
      <vt:lpstr>In our newspaper we will have 3 paragraphs under the headline, byline and summary sentence.</vt:lpstr>
      <vt:lpstr>Lead Paragraph</vt:lpstr>
      <vt:lpstr>Lead paragraph</vt:lpstr>
      <vt:lpstr>Body Paragraph</vt:lpstr>
      <vt:lpstr>Tail Paragraph</vt:lpstr>
      <vt:lpstr>PowerPoint Presentation</vt:lpstr>
      <vt:lpstr>PowerPoint Presentation</vt:lpstr>
      <vt:lpstr>Activity: </vt:lpstr>
      <vt:lpstr>Time Adverbials</vt:lpstr>
      <vt:lpstr>Tuesday 8th December 2020</vt:lpstr>
      <vt:lpstr>Starter</vt:lpstr>
      <vt:lpstr>You are going to start writing your newspaper report today.</vt:lpstr>
      <vt:lpstr>Lead Paragraph</vt:lpstr>
      <vt:lpstr>Viking Invasion in Brimington</vt:lpstr>
      <vt:lpstr>PowerPoint Presentation</vt:lpstr>
      <vt:lpstr>Activity: </vt:lpstr>
      <vt:lpstr>Wednesday 9th December 2020</vt:lpstr>
      <vt:lpstr>You are going to carry on writing your newspaper report today.</vt:lpstr>
      <vt:lpstr>Body Paragraph</vt:lpstr>
      <vt:lpstr>PowerPoint Presentation</vt:lpstr>
      <vt:lpstr>PowerPoint Presentation</vt:lpstr>
      <vt:lpstr>Activity: </vt:lpstr>
      <vt:lpstr>Thursday 10th December 2020</vt:lpstr>
      <vt:lpstr>Starter</vt:lpstr>
      <vt:lpstr>You are going to carry on writing your newspaper report today.</vt:lpstr>
      <vt:lpstr>Tail Paragraph</vt:lpstr>
      <vt:lpstr>PowerPoint Presentation</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7th December 2020</dc:title>
  <dc:creator>Emily Fenner</dc:creator>
  <cp:lastModifiedBy>Emily Fenner</cp:lastModifiedBy>
  <cp:revision>14</cp:revision>
  <dcterms:created xsi:type="dcterms:W3CDTF">2020-12-03T13:34:04Z</dcterms:created>
  <dcterms:modified xsi:type="dcterms:W3CDTF">2020-12-04T07:59:54Z</dcterms:modified>
</cp:coreProperties>
</file>