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10" r:id="rId2"/>
    <p:sldId id="287" r:id="rId3"/>
    <p:sldId id="312" r:id="rId4"/>
    <p:sldId id="286" r:id="rId5"/>
    <p:sldId id="288" r:id="rId6"/>
    <p:sldId id="289" r:id="rId7"/>
    <p:sldId id="290" r:id="rId8"/>
    <p:sldId id="292" r:id="rId9"/>
    <p:sldId id="293" r:id="rId10"/>
    <p:sldId id="313" r:id="rId11"/>
    <p:sldId id="314" r:id="rId12"/>
    <p:sldId id="316" r:id="rId13"/>
    <p:sldId id="302" r:id="rId14"/>
    <p:sldId id="315" r:id="rId15"/>
    <p:sldId id="303" r:id="rId16"/>
    <p:sldId id="304" r:id="rId17"/>
    <p:sldId id="305" r:id="rId18"/>
    <p:sldId id="306"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402405-A98A-4A7B-A252-F5F6E998E14B}" type="datetimeFigureOut">
              <a:rPr lang="en-GB" smtClean="0"/>
              <a:t>20/01/2021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5EF035-4DF1-4EF9-9125-39FCB0532540}" type="slidenum">
              <a:rPr lang="en-GB" smtClean="0"/>
              <a:t>‹#›</a:t>
            </a:fld>
            <a:endParaRPr lang="en-GB"/>
          </a:p>
        </p:txBody>
      </p:sp>
    </p:spTree>
    <p:extLst>
      <p:ext uri="{BB962C8B-B14F-4D97-AF65-F5344CB8AC3E}">
        <p14:creationId xmlns:p14="http://schemas.microsoft.com/office/powerpoint/2010/main" val="2283616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D20FCC6-175E-49EE-9F1B-7DB05BED33EF}" type="slidenum">
              <a:rPr lang="en-US"/>
              <a:pPr eaLnBrk="1" hangingPunct="1"/>
              <a:t>3</a:t>
            </a:fld>
            <a:endParaRPr lang="en-US"/>
          </a:p>
        </p:txBody>
      </p:sp>
      <p:sp>
        <p:nvSpPr>
          <p:cNvPr id="225283" name="Rectangle 2"/>
          <p:cNvSpPr>
            <a:spLocks noGrp="1" noRot="1" noChangeAspect="1" noChangeArrowheads="1" noTextEdit="1"/>
          </p:cNvSpPr>
          <p:nvPr>
            <p:ph type="sldImg"/>
          </p:nvPr>
        </p:nvSpPr>
        <p:spPr>
          <a:ln/>
        </p:spPr>
      </p:sp>
      <p:sp>
        <p:nvSpPr>
          <p:cNvPr id="225284" name="Rectangle 3"/>
          <p:cNvSpPr>
            <a:spLocks noGrp="1" noChangeArrowheads="1"/>
          </p:cNvSpPr>
          <p:nvPr>
            <p:ph type="body" idx="1"/>
          </p:nvPr>
        </p:nvSpPr>
        <p:spPr>
          <a:xfrm>
            <a:off x="906357" y="4715352"/>
            <a:ext cx="4984962" cy="4466591"/>
          </a:xfrm>
          <a:noFill/>
        </p:spPr>
        <p:txBody>
          <a:bodyPr/>
          <a:lstStyle/>
          <a:p>
            <a:pPr eaLnBrk="1" hangingPunct="1"/>
            <a:endParaRPr lang="en-GB" smtClean="0"/>
          </a:p>
        </p:txBody>
      </p:sp>
    </p:spTree>
    <p:extLst>
      <p:ext uri="{BB962C8B-B14F-4D97-AF65-F5344CB8AC3E}">
        <p14:creationId xmlns:p14="http://schemas.microsoft.com/office/powerpoint/2010/main" val="264774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68E728E-69AE-4F92-8E52-8B27FD878AE9}" type="slidenum">
              <a:rPr lang="en-US"/>
              <a:pPr eaLnBrk="1" hangingPunct="1"/>
              <a:t>4</a:t>
            </a:fld>
            <a:endParaRPr lang="en-US"/>
          </a:p>
        </p:txBody>
      </p:sp>
      <p:sp>
        <p:nvSpPr>
          <p:cNvPr id="243715" name="Rectangle 2"/>
          <p:cNvSpPr>
            <a:spLocks noGrp="1" noRot="1" noChangeAspect="1" noChangeArrowheads="1" noTextEdit="1"/>
          </p:cNvSpPr>
          <p:nvPr>
            <p:ph type="sldImg"/>
          </p:nvPr>
        </p:nvSpPr>
        <p:spPr>
          <a:ln/>
        </p:spPr>
      </p:sp>
      <p:sp>
        <p:nvSpPr>
          <p:cNvPr id="243716"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2337026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AC80B16-AA22-4911-BA34-696E5E977714}" type="slidenum">
              <a:rPr lang="en-US"/>
              <a:pPr eaLnBrk="1" hangingPunct="1"/>
              <a:t>5</a:t>
            </a:fld>
            <a:endParaRPr lang="en-US"/>
          </a:p>
        </p:txBody>
      </p:sp>
      <p:sp>
        <p:nvSpPr>
          <p:cNvPr id="244739" name="Rectangle 2"/>
          <p:cNvSpPr>
            <a:spLocks noGrp="1" noRot="1" noChangeAspect="1" noChangeArrowheads="1" noTextEdit="1"/>
          </p:cNvSpPr>
          <p:nvPr>
            <p:ph type="sldImg"/>
          </p:nvPr>
        </p:nvSpPr>
        <p:spPr>
          <a:ln/>
        </p:spPr>
      </p:sp>
      <p:sp>
        <p:nvSpPr>
          <p:cNvPr id="244740"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1655039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8BF102-60EB-4895-8A52-F5BD1145A162}" type="slidenum">
              <a:rPr lang="en-US"/>
              <a:pPr eaLnBrk="1" hangingPunct="1"/>
              <a:t>6</a:t>
            </a:fld>
            <a:endParaRPr lang="en-US"/>
          </a:p>
        </p:txBody>
      </p:sp>
      <p:sp>
        <p:nvSpPr>
          <p:cNvPr id="245763" name="Rectangle 2"/>
          <p:cNvSpPr>
            <a:spLocks noGrp="1" noRot="1" noChangeAspect="1" noChangeArrowheads="1" noTextEdit="1"/>
          </p:cNvSpPr>
          <p:nvPr>
            <p:ph type="sldImg"/>
          </p:nvPr>
        </p:nvSpPr>
        <p:spPr>
          <a:ln/>
        </p:spPr>
      </p:sp>
      <p:sp>
        <p:nvSpPr>
          <p:cNvPr id="245764"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1131462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8BF102-60EB-4895-8A52-F5BD1145A162}" type="slidenum">
              <a:rPr lang="en-US"/>
              <a:pPr eaLnBrk="1" hangingPunct="1"/>
              <a:t>7</a:t>
            </a:fld>
            <a:endParaRPr lang="en-US"/>
          </a:p>
        </p:txBody>
      </p:sp>
      <p:sp>
        <p:nvSpPr>
          <p:cNvPr id="245763" name="Rectangle 2"/>
          <p:cNvSpPr>
            <a:spLocks noGrp="1" noRot="1" noChangeAspect="1" noChangeArrowheads="1" noTextEdit="1"/>
          </p:cNvSpPr>
          <p:nvPr>
            <p:ph type="sldImg"/>
          </p:nvPr>
        </p:nvSpPr>
        <p:spPr>
          <a:ln/>
        </p:spPr>
      </p:sp>
      <p:sp>
        <p:nvSpPr>
          <p:cNvPr id="245764"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3201767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8BF102-60EB-4895-8A52-F5BD1145A162}" type="slidenum">
              <a:rPr lang="en-US"/>
              <a:pPr eaLnBrk="1" hangingPunct="1"/>
              <a:t>8</a:t>
            </a:fld>
            <a:endParaRPr lang="en-US"/>
          </a:p>
        </p:txBody>
      </p:sp>
      <p:sp>
        <p:nvSpPr>
          <p:cNvPr id="245763" name="Rectangle 2"/>
          <p:cNvSpPr>
            <a:spLocks noGrp="1" noRot="1" noChangeAspect="1" noChangeArrowheads="1" noTextEdit="1"/>
          </p:cNvSpPr>
          <p:nvPr>
            <p:ph type="sldImg"/>
          </p:nvPr>
        </p:nvSpPr>
        <p:spPr>
          <a:ln/>
        </p:spPr>
      </p:sp>
      <p:sp>
        <p:nvSpPr>
          <p:cNvPr id="245764"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1438373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8BF102-60EB-4895-8A52-F5BD1145A162}" type="slidenum">
              <a:rPr lang="en-US"/>
              <a:pPr eaLnBrk="1" hangingPunct="1"/>
              <a:t>9</a:t>
            </a:fld>
            <a:endParaRPr lang="en-US"/>
          </a:p>
        </p:txBody>
      </p:sp>
      <p:sp>
        <p:nvSpPr>
          <p:cNvPr id="245763" name="Rectangle 2"/>
          <p:cNvSpPr>
            <a:spLocks noGrp="1" noRot="1" noChangeAspect="1" noChangeArrowheads="1" noTextEdit="1"/>
          </p:cNvSpPr>
          <p:nvPr>
            <p:ph type="sldImg"/>
          </p:nvPr>
        </p:nvSpPr>
        <p:spPr>
          <a:ln/>
        </p:spPr>
      </p:sp>
      <p:sp>
        <p:nvSpPr>
          <p:cNvPr id="245764"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2416103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8BF102-60EB-4895-8A52-F5BD1145A162}" type="slidenum">
              <a:rPr lang="en-US"/>
              <a:pPr eaLnBrk="1" hangingPunct="1"/>
              <a:t>10</a:t>
            </a:fld>
            <a:endParaRPr lang="en-US"/>
          </a:p>
        </p:txBody>
      </p:sp>
      <p:sp>
        <p:nvSpPr>
          <p:cNvPr id="245763" name="Rectangle 2"/>
          <p:cNvSpPr>
            <a:spLocks noGrp="1" noRot="1" noChangeAspect="1" noChangeArrowheads="1" noTextEdit="1"/>
          </p:cNvSpPr>
          <p:nvPr>
            <p:ph type="sldImg"/>
          </p:nvPr>
        </p:nvSpPr>
        <p:spPr>
          <a:ln/>
        </p:spPr>
      </p:sp>
      <p:sp>
        <p:nvSpPr>
          <p:cNvPr id="245764"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3980686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8BF102-60EB-4895-8A52-F5BD1145A162}" type="slidenum">
              <a:rPr lang="en-US"/>
              <a:pPr eaLnBrk="1" hangingPunct="1"/>
              <a:t>11</a:t>
            </a:fld>
            <a:endParaRPr lang="en-US"/>
          </a:p>
        </p:txBody>
      </p:sp>
      <p:sp>
        <p:nvSpPr>
          <p:cNvPr id="245763" name="Rectangle 2"/>
          <p:cNvSpPr>
            <a:spLocks noGrp="1" noRot="1" noChangeAspect="1" noChangeArrowheads="1" noTextEdit="1"/>
          </p:cNvSpPr>
          <p:nvPr>
            <p:ph type="sldImg"/>
          </p:nvPr>
        </p:nvSpPr>
        <p:spPr>
          <a:ln/>
        </p:spPr>
      </p:sp>
      <p:sp>
        <p:nvSpPr>
          <p:cNvPr id="245764"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2510181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68BF102-60EB-4895-8A52-F5BD1145A162}" type="slidenum">
              <a:rPr lang="en-US"/>
              <a:pPr eaLnBrk="1" hangingPunct="1"/>
              <a:t>12</a:t>
            </a:fld>
            <a:endParaRPr lang="en-US"/>
          </a:p>
        </p:txBody>
      </p:sp>
      <p:sp>
        <p:nvSpPr>
          <p:cNvPr id="245763" name="Rectangle 2"/>
          <p:cNvSpPr>
            <a:spLocks noGrp="1" noRot="1" noChangeAspect="1" noChangeArrowheads="1" noTextEdit="1"/>
          </p:cNvSpPr>
          <p:nvPr>
            <p:ph type="sldImg"/>
          </p:nvPr>
        </p:nvSpPr>
        <p:spPr>
          <a:ln/>
        </p:spPr>
      </p:sp>
      <p:sp>
        <p:nvSpPr>
          <p:cNvPr id="245764"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40102972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3B8C57-31DD-4192-892A-47D018A22993}" type="slidenum">
              <a:rPr lang="en-US"/>
              <a:pPr eaLnBrk="1" hangingPunct="1"/>
              <a:t>13</a:t>
            </a:fld>
            <a:endParaRPr lang="en-US"/>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3979069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3B8C57-31DD-4192-892A-47D018A22993}" type="slidenum">
              <a:rPr lang="en-US"/>
              <a:pPr eaLnBrk="1" hangingPunct="1"/>
              <a:t>14</a:t>
            </a:fld>
            <a:endParaRPr lang="en-US"/>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40169729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3B8C57-31DD-4192-892A-47D018A22993}" type="slidenum">
              <a:rPr lang="en-US"/>
              <a:pPr eaLnBrk="1" hangingPunct="1"/>
              <a:t>15</a:t>
            </a:fld>
            <a:endParaRPr lang="en-US"/>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266379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3B8C57-31DD-4192-892A-47D018A22993}" type="slidenum">
              <a:rPr lang="en-US"/>
              <a:pPr eaLnBrk="1" hangingPunct="1"/>
              <a:t>16</a:t>
            </a:fld>
            <a:endParaRPr lang="en-US"/>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7630301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3B8C57-31DD-4192-892A-47D018A22993}" type="slidenum">
              <a:rPr lang="en-US"/>
              <a:pPr eaLnBrk="1" hangingPunct="1"/>
              <a:t>17</a:t>
            </a:fld>
            <a:endParaRPr lang="en-US"/>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9948762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3B8C57-31DD-4192-892A-47D018A22993}" type="slidenum">
              <a:rPr lang="en-US"/>
              <a:pPr eaLnBrk="1" hangingPunct="1"/>
              <a:t>18</a:t>
            </a:fld>
            <a:endParaRPr lang="en-US"/>
          </a:p>
        </p:txBody>
      </p:sp>
      <p:sp>
        <p:nvSpPr>
          <p:cNvPr id="232451" name="Rectangle 2"/>
          <p:cNvSpPr>
            <a:spLocks noGrp="1" noRot="1" noChangeAspect="1" noChangeArrowheads="1" noTextEdit="1"/>
          </p:cNvSpPr>
          <p:nvPr>
            <p:ph type="sldImg"/>
          </p:nvPr>
        </p:nvSpPr>
        <p:spPr>
          <a:ln/>
        </p:spPr>
      </p:sp>
      <p:sp>
        <p:nvSpPr>
          <p:cNvPr id="232452" name="Rectangle 3"/>
          <p:cNvSpPr>
            <a:spLocks noGrp="1" noChangeArrowheads="1"/>
          </p:cNvSpPr>
          <p:nvPr>
            <p:ph type="body" idx="1"/>
          </p:nvPr>
        </p:nvSpPr>
        <p:spPr>
          <a:noFill/>
        </p:spPr>
        <p:txBody>
          <a:bodyPr/>
          <a:lstStyle/>
          <a:p>
            <a:pPr eaLnBrk="1" hangingPunct="1"/>
            <a:endParaRPr lang="en-GB" smtClean="0"/>
          </a:p>
        </p:txBody>
      </p:sp>
    </p:spTree>
    <p:extLst>
      <p:ext uri="{BB962C8B-B14F-4D97-AF65-F5344CB8AC3E}">
        <p14:creationId xmlns:p14="http://schemas.microsoft.com/office/powerpoint/2010/main" val="3559714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61D12B24-5D78-411E-8CDF-24DF3635D7BC}"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5B79D0-8F8F-41F5-8B5B-7B45D6CABF98}" type="slidenum">
              <a:rPr lang="en-GB" smtClean="0"/>
              <a:t>‹#›</a:t>
            </a:fld>
            <a:endParaRPr lang="en-GB"/>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12B24-5D78-411E-8CDF-24DF3635D7BC}"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61D12B24-5D78-411E-8CDF-24DF3635D7BC}" type="datetimeFigureOut">
              <a:rPr lang="en-GB" smtClean="0"/>
              <a:t>20/01/2021</a:t>
            </a:fld>
            <a:endParaRPr lang="en-GB"/>
          </a:p>
        </p:txBody>
      </p:sp>
      <p:sp>
        <p:nvSpPr>
          <p:cNvPr id="91" name="Footer Placeholder 90"/>
          <p:cNvSpPr>
            <a:spLocks noGrp="1"/>
          </p:cNvSpPr>
          <p:nvPr>
            <p:ph type="ftr" sz="quarter" idx="11"/>
          </p:nvPr>
        </p:nvSpPr>
        <p:spPr/>
        <p:txBody>
          <a:bodyPr/>
          <a:lstStyle/>
          <a:p>
            <a:endParaRPr lang="en-GB"/>
          </a:p>
        </p:txBody>
      </p:sp>
      <p:sp>
        <p:nvSpPr>
          <p:cNvPr id="92" name="Slide Number Placeholder 91"/>
          <p:cNvSpPr>
            <a:spLocks noGrp="1"/>
          </p:cNvSpPr>
          <p:nvPr>
            <p:ph type="sldNum" sz="quarter" idx="12"/>
          </p:nvPr>
        </p:nvSpPr>
        <p:spPr/>
        <p:txBody>
          <a:bodyPr/>
          <a:lstStyle/>
          <a:p>
            <a:fld id="{9E5B79D0-8F8F-41F5-8B5B-7B45D6CABF98}"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D12B24-5D78-411E-8CDF-24DF3635D7BC}"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D12B24-5D78-411E-8CDF-24DF3635D7BC}" type="datetimeFigureOut">
              <a:rPr lang="en-GB" smtClean="0"/>
              <a:t>20/01/2021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D12B24-5D78-411E-8CDF-24DF3635D7BC}"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D12B24-5D78-411E-8CDF-24DF3635D7BC}" type="datetimeFigureOut">
              <a:rPr lang="en-GB" smtClean="0"/>
              <a:t>20/01/2021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1D12B24-5D78-411E-8CDF-24DF3635D7BC}"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5B79D0-8F8F-41F5-8B5B-7B45D6CABF98}" type="slidenum">
              <a:rPr lang="en-GB" smtClean="0"/>
              <a:t>‹#›</a:t>
            </a:fld>
            <a:endParaRPr lang="en-GB"/>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61D12B24-5D78-411E-8CDF-24DF3635D7BC}"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5B79D0-8F8F-41F5-8B5B-7B45D6CABF98}" type="slidenum">
              <a:rPr lang="en-GB" smtClean="0"/>
              <a:t>‹#›</a:t>
            </a:fld>
            <a:endParaRPr lang="en-GB"/>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12B24-5D78-411E-8CDF-24DF3635D7BC}"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D12B24-5D78-411E-8CDF-24DF3635D7BC}"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5B79D0-8F8F-41F5-8B5B-7B45D6CABF98}"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1775A36-A118-4F2E-907C-A19E254EA80D}" type="slidenum">
              <a:rPr lang="en-US"/>
              <a:pPr>
                <a:defRPr/>
              </a:pPr>
              <a:t>‹#›</a:t>
            </a:fld>
            <a:endParaRPr lang="en-US"/>
          </a:p>
        </p:txBody>
      </p:sp>
    </p:spTree>
    <p:extLst>
      <p:ext uri="{BB962C8B-B14F-4D97-AF65-F5344CB8AC3E}">
        <p14:creationId xmlns:p14="http://schemas.microsoft.com/office/powerpoint/2010/main" val="1493934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1000" b="-1000"/>
          </a:stretch>
        </a:blipFill>
        <a:effectLst/>
      </p:bgPr>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61D12B24-5D78-411E-8CDF-24DF3635D7BC}" type="datetimeFigureOut">
              <a:rPr lang="en-GB" smtClean="0"/>
              <a:t>20/01/2021</a:t>
            </a:fld>
            <a:endParaRPr lang="en-GB"/>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9E5B79D0-8F8F-41F5-8B5B-7B45D6CABF98}"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5" r:id="rId12"/>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https://d.gr-assets.com/photos/1419150291p8/1107377.jpg"/>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Effect>
                      <a14:brightnessContrast bright="-5000" contrast="-45000"/>
                    </a14:imgEffect>
                  </a14:imgLayer>
                </a14:imgProps>
              </a:ext>
              <a:ext uri="{28A0092B-C50C-407E-A947-70E740481C1C}">
                <a14:useLocalDpi xmlns:a14="http://schemas.microsoft.com/office/drawing/2010/main" val="0"/>
              </a:ext>
            </a:extLst>
          </a:blip>
          <a:srcRect/>
          <a:stretch>
            <a:fillRect/>
          </a:stretch>
        </p:blipFill>
        <p:spPr bwMode="auto">
          <a:xfrm>
            <a:off x="-36513" y="-27384"/>
            <a:ext cx="9311663" cy="7056784"/>
          </a:xfrm>
          <a:prstGeom prst="rect">
            <a:avLst/>
          </a:prstGeom>
          <a:solidFill>
            <a:schemeClr val="accent1">
              <a:alpha val="14000"/>
            </a:schemeClr>
          </a:solidFill>
        </p:spPr>
      </p:pic>
      <p:sp>
        <p:nvSpPr>
          <p:cNvPr id="2" name="Title 1"/>
          <p:cNvSpPr>
            <a:spLocks noGrp="1"/>
          </p:cNvSpPr>
          <p:nvPr>
            <p:ph type="ctrTitle"/>
          </p:nvPr>
        </p:nvSpPr>
        <p:spPr>
          <a:xfrm>
            <a:off x="4724400" y="3861048"/>
            <a:ext cx="4419600" cy="1600327"/>
          </a:xfrm>
        </p:spPr>
        <p:txBody>
          <a:bodyPr>
            <a:normAutofit/>
          </a:bodyPr>
          <a:lstStyle/>
          <a:p>
            <a:pPr algn="ctr"/>
            <a:r>
              <a:rPr lang="en-GB" sz="5400" dirty="0" smtClean="0">
                <a:solidFill>
                  <a:schemeClr val="bg1"/>
                </a:solidFill>
              </a:rPr>
              <a:t>Lesson </a:t>
            </a:r>
            <a:r>
              <a:rPr lang="en-GB" sz="5400" dirty="0" smtClean="0">
                <a:solidFill>
                  <a:schemeClr val="bg1"/>
                </a:solidFill>
              </a:rPr>
              <a:t>2</a:t>
            </a:r>
            <a:endParaRPr lang="en-GB" sz="5400" dirty="0">
              <a:solidFill>
                <a:schemeClr val="bg1"/>
              </a:solidFill>
            </a:endParaRPr>
          </a:p>
        </p:txBody>
      </p:sp>
      <p:sp>
        <p:nvSpPr>
          <p:cNvPr id="3" name="Subtitle 2"/>
          <p:cNvSpPr>
            <a:spLocks noGrp="1"/>
          </p:cNvSpPr>
          <p:nvPr>
            <p:ph type="subTitle" idx="1"/>
          </p:nvPr>
        </p:nvSpPr>
        <p:spPr>
          <a:xfrm>
            <a:off x="4860032" y="5517232"/>
            <a:ext cx="4127910" cy="1066800"/>
          </a:xfrm>
        </p:spPr>
        <p:txBody>
          <a:bodyPr>
            <a:normAutofit/>
          </a:bodyPr>
          <a:lstStyle/>
          <a:p>
            <a:pPr algn="ctr"/>
            <a:r>
              <a:rPr lang="en-GB" sz="3200" dirty="0" smtClean="0">
                <a:solidFill>
                  <a:schemeClr val="bg1"/>
                </a:solidFill>
              </a:rPr>
              <a:t>P.E.E (Point, Evidence and Explain)</a:t>
            </a:r>
            <a:endParaRPr lang="en-GB" sz="3200" dirty="0">
              <a:solidFill>
                <a:schemeClr val="bg1"/>
              </a:solidFill>
            </a:endParaRPr>
          </a:p>
        </p:txBody>
      </p:sp>
    </p:spTree>
    <p:extLst>
      <p:ext uri="{BB962C8B-B14F-4D97-AF65-F5344CB8AC3E}">
        <p14:creationId xmlns:p14="http://schemas.microsoft.com/office/powerpoint/2010/main" val="17248223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3" name="Content Placeholder 2"/>
          <p:cNvSpPr>
            <a:spLocks noGrp="1"/>
          </p:cNvSpPr>
          <p:nvPr>
            <p:ph idx="4294967295"/>
          </p:nvPr>
        </p:nvSpPr>
        <p:spPr>
          <a:xfrm>
            <a:off x="373237" y="1412776"/>
            <a:ext cx="8229600" cy="4852988"/>
          </a:xfrm>
          <a:solidFill>
            <a:schemeClr val="tx1"/>
          </a:solidFill>
          <a:ln>
            <a:solidFill>
              <a:schemeClr val="accent1"/>
            </a:solidFill>
          </a:ln>
        </p:spPr>
        <p:txBody>
          <a:bodyPr>
            <a:normAutofit/>
          </a:bodyPr>
          <a:lstStyle/>
          <a:p>
            <a:pPr marL="0" indent="0" algn="ctr">
              <a:buNone/>
              <a:defRPr/>
            </a:pPr>
            <a:r>
              <a:rPr lang="en-GB" sz="3600" b="1" dirty="0" smtClean="0">
                <a:solidFill>
                  <a:srgbClr val="FF0000"/>
                </a:solidFill>
                <a:cs typeface="Arial" pitchFamily="34" charset="0"/>
              </a:rPr>
              <a:t>Today our learning aims are: </a:t>
            </a:r>
          </a:p>
          <a:p>
            <a:pPr marL="0" indent="0" algn="ctr">
              <a:buNone/>
              <a:defRPr/>
            </a:pPr>
            <a:endParaRPr lang="en-GB" sz="3200" dirty="0" smtClean="0">
              <a:solidFill>
                <a:schemeClr val="bg1"/>
              </a:solidFill>
              <a:latin typeface="Georgia" pitchFamily="18" charset="0"/>
              <a:cs typeface="Arial" pitchFamily="34" charset="0"/>
            </a:endParaRPr>
          </a:p>
          <a:p>
            <a:pPr marL="0" indent="0" algn="ctr">
              <a:buNone/>
              <a:defRPr/>
            </a:pPr>
            <a:r>
              <a:rPr lang="en-GB" sz="3200" dirty="0" smtClean="0">
                <a:solidFill>
                  <a:schemeClr val="bg1"/>
                </a:solidFill>
                <a:latin typeface="Georgia" pitchFamily="18" charset="0"/>
                <a:cs typeface="Arial" pitchFamily="34" charset="0"/>
              </a:rPr>
              <a:t>To think in depth about what Michael might be feeling and how we know this from the text.</a:t>
            </a:r>
          </a:p>
          <a:p>
            <a:pPr marL="0" indent="0" algn="ctr">
              <a:buNone/>
              <a:defRPr/>
            </a:pPr>
            <a:endParaRPr lang="en-GB" sz="3200" dirty="0">
              <a:solidFill>
                <a:schemeClr val="bg1"/>
              </a:solidFill>
              <a:latin typeface="Georgia" pitchFamily="18" charset="0"/>
              <a:cs typeface="Arial" pitchFamily="34" charset="0"/>
            </a:endParaRPr>
          </a:p>
          <a:p>
            <a:pPr marL="0" indent="0" algn="ctr">
              <a:buNone/>
              <a:defRPr/>
            </a:pPr>
            <a:r>
              <a:rPr lang="en-GB" sz="3200" dirty="0" smtClean="0">
                <a:solidFill>
                  <a:schemeClr val="bg1"/>
                </a:solidFill>
                <a:latin typeface="Georgia" pitchFamily="18" charset="0"/>
                <a:cs typeface="Arial" pitchFamily="34" charset="0"/>
              </a:rPr>
              <a:t>To explain our ideas using quotes from the story.</a:t>
            </a:r>
            <a:endParaRPr lang="en-GB" sz="3200" dirty="0">
              <a:solidFill>
                <a:schemeClr val="bg1"/>
              </a:solidFill>
              <a:latin typeface="Georgia" pitchFamily="18" charset="0"/>
              <a:cs typeface="Arial" pitchFamily="34" charset="0"/>
            </a:endParaRPr>
          </a:p>
          <a:p>
            <a:pPr marL="0" indent="0" algn="ctr">
              <a:buNone/>
              <a:defRPr/>
            </a:pPr>
            <a:endParaRPr lang="en-GB" sz="3600" b="1" dirty="0" smtClean="0">
              <a:solidFill>
                <a:srgbClr val="00602B"/>
              </a:solidFill>
              <a:cs typeface="Arial" pitchFamily="34" charset="0"/>
            </a:endParaRPr>
          </a:p>
          <a:p>
            <a:pPr marL="0" indent="0" algn="ctr">
              <a:buNone/>
              <a:defRPr/>
            </a:pPr>
            <a:endParaRPr lang="en-GB" sz="3600" b="1" dirty="0" smtClean="0">
              <a:solidFill>
                <a:srgbClr val="00602B"/>
              </a:solidFill>
              <a:cs typeface="Arial" pitchFamily="34" charset="0"/>
            </a:endParaRPr>
          </a:p>
        </p:txBody>
      </p:sp>
      <p:sp>
        <p:nvSpPr>
          <p:cNvPr id="8" name="Title 1"/>
          <p:cNvSpPr txBox="1">
            <a:spLocks/>
          </p:cNvSpPr>
          <p:nvPr/>
        </p:nvSpPr>
        <p:spPr>
          <a:xfrm>
            <a:off x="556940" y="240754"/>
            <a:ext cx="8045897" cy="835514"/>
          </a:xfrm>
          <a:prstGeom prst="rect">
            <a:avLst/>
          </a:prstGeom>
          <a:solidFill>
            <a:srgbClr val="00B050"/>
          </a:solidFill>
        </p:spPr>
        <p:txBody>
          <a:bodyPr vert="horz" lIns="91440" tIns="45720" rIns="91440" bIns="45720" rtlCol="0" anchor="b">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Lesson Focus</a:t>
            </a:r>
          </a:p>
        </p:txBody>
      </p:sp>
      <p:pic>
        <p:nvPicPr>
          <p:cNvPr id="1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60648"/>
            <a:ext cx="1056714" cy="79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8" y="260648"/>
            <a:ext cx="1056714" cy="79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46767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Text Box 4"/>
          <p:cNvSpPr txBox="1">
            <a:spLocks noChangeArrowheads="1"/>
          </p:cNvSpPr>
          <p:nvPr/>
        </p:nvSpPr>
        <p:spPr bwMode="auto">
          <a:xfrm>
            <a:off x="899592" y="2708920"/>
            <a:ext cx="3457575" cy="2308324"/>
          </a:xfrm>
          <a:prstGeom prst="rect">
            <a:avLst/>
          </a:prstGeom>
          <a:solidFill>
            <a:schemeClr val="accent2">
              <a:lumMod val="60000"/>
              <a:lumOff val="40000"/>
            </a:schemeClr>
          </a:solidFill>
          <a:ln>
            <a:noFill/>
          </a:ln>
          <a:effectLs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3600" dirty="0" smtClean="0">
                <a:solidFill>
                  <a:schemeClr val="bg1"/>
                </a:solidFill>
                <a:latin typeface="Georgia" panose="02040502050405020303" pitchFamily="18" charset="0"/>
              </a:rPr>
              <a:t>What questions would you ask the creature in the garage?</a:t>
            </a:r>
            <a:endParaRPr lang="en-GB" sz="3600" dirty="0">
              <a:solidFill>
                <a:schemeClr val="bg1"/>
              </a:solidFill>
              <a:latin typeface="Georgia" panose="02040502050405020303" pitchFamily="18" charset="0"/>
            </a:endParaRPr>
          </a:p>
        </p:txBody>
      </p:sp>
      <p:sp>
        <p:nvSpPr>
          <p:cNvPr id="6"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Starter</a:t>
            </a:r>
            <a:endParaRPr lang="en-GB" sz="5400" b="0" dirty="0">
              <a:solidFill>
                <a:schemeClr val="bg1"/>
              </a:solidFill>
              <a:latin typeface="Candy Round BTN" panose="020F0604020102040306" pitchFamily="34" charset="0"/>
            </a:endParaRPr>
          </a:p>
        </p:txBody>
      </p:sp>
      <p:pic>
        <p:nvPicPr>
          <p:cNvPr id="7"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5796136" y="2204864"/>
            <a:ext cx="2304254" cy="3714320"/>
          </a:xfrm>
          <a:prstGeom prst="rect">
            <a:avLst/>
          </a:prstGeom>
        </p:spPr>
      </p:pic>
    </p:spTree>
    <p:extLst>
      <p:ext uri="{BB962C8B-B14F-4D97-AF65-F5344CB8AC3E}">
        <p14:creationId xmlns:p14="http://schemas.microsoft.com/office/powerpoint/2010/main" val="6354151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9" name="Rectangle 3"/>
          <p:cNvSpPr>
            <a:spLocks noGrp="1" noChangeArrowheads="1"/>
          </p:cNvSpPr>
          <p:nvPr>
            <p:ph type="body" sz="half" idx="1"/>
          </p:nvPr>
        </p:nvSpPr>
        <p:spPr>
          <a:xfrm>
            <a:off x="395289" y="1412776"/>
            <a:ext cx="4248719" cy="5040560"/>
          </a:xfrm>
          <a:solidFill>
            <a:schemeClr val="accent2">
              <a:lumMod val="60000"/>
              <a:lumOff val="40000"/>
            </a:schemeClr>
          </a:solidFill>
        </p:spPr>
        <p:txBody>
          <a:bodyPr>
            <a:normAutofit fontScale="85000" lnSpcReduction="20000"/>
          </a:bodyPr>
          <a:lstStyle/>
          <a:p>
            <a:pPr marL="0" indent="0" algn="ctr">
              <a:buNone/>
            </a:pPr>
            <a:r>
              <a:rPr lang="en-GB" sz="3200" dirty="0">
                <a:solidFill>
                  <a:srgbClr val="FF0000"/>
                </a:solidFill>
              </a:rPr>
              <a:t>“It was strange being at school again. Loads had happened to me, but school stayed just the same. Rasputin still asked us to lift up our hearts and voices and sing out loud in assembly. The Yeti yelled at us to keep left in the corridors. Monkey Mitford went red in the face and stamped his feet when we didn’t know our fractions</a:t>
            </a:r>
            <a:r>
              <a:rPr lang="en-GB" sz="3200" dirty="0" smtClean="0">
                <a:solidFill>
                  <a:srgbClr val="FF0000"/>
                </a:solidFill>
              </a:rPr>
              <a:t>.</a:t>
            </a:r>
          </a:p>
          <a:p>
            <a:pPr marL="0" indent="0" algn="ctr">
              <a:buNone/>
            </a:pPr>
            <a:r>
              <a:rPr lang="en-GB" sz="3200" dirty="0" smtClean="0">
                <a:solidFill>
                  <a:srgbClr val="FF0000"/>
                </a:solidFill>
              </a:rPr>
              <a:t>I couldn’t be bothered with it all.”</a:t>
            </a:r>
          </a:p>
          <a:p>
            <a:pPr algn="ctr"/>
            <a:endParaRPr lang="en-GB" sz="3200" dirty="0">
              <a:solidFill>
                <a:srgbClr val="FF0000"/>
              </a:solidFill>
            </a:endParaRPr>
          </a:p>
          <a:p>
            <a:pPr algn="ctr">
              <a:buNone/>
            </a:pPr>
            <a:endParaRPr lang="en-GB" sz="2800" dirty="0">
              <a:solidFill>
                <a:schemeClr val="bg1"/>
              </a:solidFill>
              <a:latin typeface="Georgia" panose="02040502050405020303" pitchFamily="18" charset="0"/>
            </a:endParaRPr>
          </a:p>
        </p:txBody>
      </p:sp>
      <p:sp>
        <p:nvSpPr>
          <p:cNvPr id="12" name="Title 1"/>
          <p:cNvSpPr txBox="1">
            <a:spLocks/>
          </p:cNvSpPr>
          <p:nvPr/>
        </p:nvSpPr>
        <p:spPr>
          <a:xfrm>
            <a:off x="635350" y="188640"/>
            <a:ext cx="7958728" cy="864096"/>
          </a:xfrm>
          <a:prstGeom prst="rect">
            <a:avLst/>
          </a:prstGeom>
          <a:solidFill>
            <a:srgbClr val="FFFF00"/>
          </a:solidFill>
        </p:spPr>
        <p:txBody>
          <a:bodyPr vert="horz" lIns="91440" tIns="45720" rIns="91440" bIns="45720" rtlCol="0" anchor="b">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Analysing a quote</a:t>
            </a:r>
          </a:p>
        </p:txBody>
      </p:sp>
      <p:pic>
        <p:nvPicPr>
          <p:cNvPr id="13"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3301" y="188640"/>
            <a:ext cx="70807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96369" y="188640"/>
            <a:ext cx="708079" cy="86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4860032" y="1412776"/>
            <a:ext cx="2857500" cy="1600200"/>
          </a:xfrm>
          <a:prstGeom prst="rect">
            <a:avLst/>
          </a:prstGeom>
        </p:spPr>
      </p:pic>
      <p:sp>
        <p:nvSpPr>
          <p:cNvPr id="3" name="TextBox 2"/>
          <p:cNvSpPr txBox="1"/>
          <p:nvPr/>
        </p:nvSpPr>
        <p:spPr>
          <a:xfrm>
            <a:off x="7864143" y="1735822"/>
            <a:ext cx="1068119" cy="954107"/>
          </a:xfrm>
          <a:prstGeom prst="rect">
            <a:avLst/>
          </a:prstGeom>
          <a:noFill/>
        </p:spPr>
        <p:txBody>
          <a:bodyPr wrap="square" rtlCol="0">
            <a:spAutoFit/>
          </a:bodyPr>
          <a:lstStyle/>
          <a:p>
            <a:pPr algn="ctr"/>
            <a:r>
              <a:rPr lang="en-GB" sz="2800" dirty="0" smtClean="0"/>
              <a:t>The Yeti</a:t>
            </a:r>
            <a:endParaRPr lang="en-GB" sz="2800" dirty="0"/>
          </a:p>
        </p:txBody>
      </p:sp>
      <p:pic>
        <p:nvPicPr>
          <p:cNvPr id="4" name="Picture 3"/>
          <p:cNvPicPr>
            <a:picLocks noChangeAspect="1"/>
          </p:cNvPicPr>
          <p:nvPr/>
        </p:nvPicPr>
        <p:blipFill>
          <a:blip r:embed="rId5"/>
          <a:stretch>
            <a:fillRect/>
          </a:stretch>
        </p:blipFill>
        <p:spPr>
          <a:xfrm>
            <a:off x="4860032" y="3140968"/>
            <a:ext cx="1704975" cy="1933575"/>
          </a:xfrm>
          <a:prstGeom prst="rect">
            <a:avLst/>
          </a:prstGeom>
        </p:spPr>
      </p:pic>
      <p:sp>
        <p:nvSpPr>
          <p:cNvPr id="9" name="TextBox 8"/>
          <p:cNvSpPr txBox="1"/>
          <p:nvPr/>
        </p:nvSpPr>
        <p:spPr>
          <a:xfrm>
            <a:off x="6565007" y="3630701"/>
            <a:ext cx="1823417" cy="523220"/>
          </a:xfrm>
          <a:prstGeom prst="rect">
            <a:avLst/>
          </a:prstGeom>
          <a:noFill/>
        </p:spPr>
        <p:txBody>
          <a:bodyPr wrap="square" rtlCol="0">
            <a:spAutoFit/>
          </a:bodyPr>
          <a:lstStyle/>
          <a:p>
            <a:pPr algn="ctr"/>
            <a:r>
              <a:rPr lang="en-GB" sz="2800" dirty="0" smtClean="0"/>
              <a:t>Monkey</a:t>
            </a:r>
            <a:endParaRPr lang="en-GB" sz="2800" dirty="0"/>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53518" y="4390069"/>
            <a:ext cx="1678744" cy="2197629"/>
          </a:xfrm>
          <a:prstGeom prst="rect">
            <a:avLst/>
          </a:prstGeom>
        </p:spPr>
      </p:pic>
      <p:sp>
        <p:nvSpPr>
          <p:cNvPr id="11" name="TextBox 10"/>
          <p:cNvSpPr txBox="1"/>
          <p:nvPr/>
        </p:nvSpPr>
        <p:spPr>
          <a:xfrm>
            <a:off x="4860033" y="5202535"/>
            <a:ext cx="2340458" cy="1200329"/>
          </a:xfrm>
          <a:prstGeom prst="rect">
            <a:avLst/>
          </a:prstGeom>
          <a:noFill/>
        </p:spPr>
        <p:txBody>
          <a:bodyPr wrap="square" rtlCol="0">
            <a:spAutoFit/>
          </a:bodyPr>
          <a:lstStyle/>
          <a:p>
            <a:pPr algn="ctr"/>
            <a:r>
              <a:rPr lang="en-GB" sz="2400" dirty="0" smtClean="0"/>
              <a:t>Rasputin: a self-proclaimed Holy Man</a:t>
            </a:r>
            <a:endParaRPr lang="en-GB" sz="2400" dirty="0"/>
          </a:p>
        </p:txBody>
      </p:sp>
      <p:sp>
        <p:nvSpPr>
          <p:cNvPr id="6" name="Rounded Rectangle 5"/>
          <p:cNvSpPr/>
          <p:nvPr/>
        </p:nvSpPr>
        <p:spPr>
          <a:xfrm>
            <a:off x="4572000" y="2212875"/>
            <a:ext cx="4499992" cy="322487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solidFill>
                  <a:srgbClr val="002060"/>
                </a:solidFill>
              </a:rPr>
              <a:t>What does this extract tell you about how Michael is feeling?</a:t>
            </a:r>
            <a:endParaRPr lang="en-GB" sz="3600" dirty="0">
              <a:solidFill>
                <a:srgbClr val="002060"/>
              </a:solidFill>
            </a:endParaRPr>
          </a:p>
        </p:txBody>
      </p:sp>
    </p:spTree>
    <p:extLst>
      <p:ext uri="{BB962C8B-B14F-4D97-AF65-F5344CB8AC3E}">
        <p14:creationId xmlns:p14="http://schemas.microsoft.com/office/powerpoint/2010/main" val="281301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2"/>
          <p:cNvSpPr txBox="1">
            <a:spLocks noChangeArrowheads="1"/>
          </p:cNvSpPr>
          <p:nvPr/>
        </p:nvSpPr>
        <p:spPr>
          <a:xfrm>
            <a:off x="456650" y="260648"/>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P.E.E</a:t>
            </a:r>
            <a:endParaRPr lang="en-GB" sz="5400" b="0" dirty="0">
              <a:solidFill>
                <a:schemeClr val="bg1"/>
              </a:solidFill>
              <a:latin typeface="Candy Round BTN" panose="020F0604020102040306" pitchFamily="34" charset="0"/>
            </a:endParaRPr>
          </a:p>
        </p:txBody>
      </p:sp>
      <p:pic>
        <p:nvPicPr>
          <p:cNvPr id="8"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2"/>
          <p:cNvSpPr>
            <a:spLocks noGrp="1"/>
          </p:cNvSpPr>
          <p:nvPr>
            <p:ph idx="1"/>
          </p:nvPr>
        </p:nvSpPr>
        <p:spPr>
          <a:xfrm>
            <a:off x="564937" y="1916832"/>
            <a:ext cx="7931224" cy="3701008"/>
          </a:xfrm>
          <a:solidFill>
            <a:schemeClr val="tx1"/>
          </a:solidFill>
          <a:ln>
            <a:noFill/>
          </a:ln>
        </p:spPr>
        <p:txBody>
          <a:bodyPr/>
          <a:lstStyle/>
          <a:p>
            <a:pPr marL="0" indent="0" algn="ctr">
              <a:buFontTx/>
              <a:buNone/>
            </a:pPr>
            <a:r>
              <a:rPr lang="en-GB" sz="8800" dirty="0" smtClean="0">
                <a:solidFill>
                  <a:srgbClr val="FF0000"/>
                </a:solidFill>
                <a:latin typeface="Comic Sans MS" pitchFamily="66" charset="0"/>
              </a:rPr>
              <a:t>P</a:t>
            </a:r>
            <a:r>
              <a:rPr lang="en-GB" sz="8800" dirty="0" smtClean="0">
                <a:solidFill>
                  <a:schemeClr val="bg1"/>
                </a:solidFill>
                <a:latin typeface="Comic Sans MS" pitchFamily="66" charset="0"/>
              </a:rPr>
              <a:t>.</a:t>
            </a:r>
            <a:r>
              <a:rPr lang="en-GB" sz="8800" dirty="0">
                <a:solidFill>
                  <a:srgbClr val="FFC000"/>
                </a:solidFill>
                <a:latin typeface="Comic Sans MS" pitchFamily="66" charset="0"/>
              </a:rPr>
              <a:t>E</a:t>
            </a:r>
            <a:r>
              <a:rPr lang="en-GB" sz="8800" dirty="0" smtClean="0">
                <a:solidFill>
                  <a:schemeClr val="bg1"/>
                </a:solidFill>
                <a:latin typeface="Comic Sans MS" pitchFamily="66" charset="0"/>
              </a:rPr>
              <a:t>.</a:t>
            </a:r>
            <a:r>
              <a:rPr lang="en-GB" sz="8800" dirty="0" smtClean="0">
                <a:solidFill>
                  <a:srgbClr val="00B050"/>
                </a:solidFill>
                <a:latin typeface="Comic Sans MS" pitchFamily="66" charset="0"/>
              </a:rPr>
              <a:t>E</a:t>
            </a:r>
            <a:endParaRPr lang="en-GB" sz="8800" dirty="0" smtClean="0">
              <a:solidFill>
                <a:srgbClr val="00B050"/>
              </a:solidFill>
              <a:latin typeface="Comic Sans MS" pitchFamily="66" charset="0"/>
            </a:endParaRPr>
          </a:p>
          <a:p>
            <a:pPr marL="0" indent="0" algn="ctr">
              <a:buFontTx/>
              <a:buNone/>
            </a:pPr>
            <a:endParaRPr lang="en-GB" sz="5400" dirty="0" smtClean="0">
              <a:solidFill>
                <a:srgbClr val="00B050"/>
              </a:solidFill>
              <a:latin typeface="Comic Sans MS" pitchFamily="66" charset="0"/>
            </a:endParaRPr>
          </a:p>
          <a:p>
            <a:pPr marL="0" indent="0">
              <a:buFontTx/>
              <a:buNone/>
            </a:pPr>
            <a:r>
              <a:rPr lang="en-GB" sz="3600" dirty="0" smtClean="0">
                <a:solidFill>
                  <a:srgbClr val="FF0000"/>
                </a:solidFill>
                <a:latin typeface="Comic Sans MS" pitchFamily="66" charset="0"/>
              </a:rPr>
              <a:t>      Point </a:t>
            </a:r>
            <a:r>
              <a:rPr lang="en-GB" sz="3600" dirty="0" smtClean="0">
                <a:solidFill>
                  <a:srgbClr val="FF0000"/>
                </a:solidFill>
                <a:latin typeface="Comic Sans MS" pitchFamily="66" charset="0"/>
              </a:rPr>
              <a:t>      </a:t>
            </a:r>
            <a:r>
              <a:rPr lang="en-GB" sz="3600" dirty="0" smtClean="0">
                <a:solidFill>
                  <a:srgbClr val="FFC000"/>
                </a:solidFill>
                <a:latin typeface="Comic Sans MS" pitchFamily="66" charset="0"/>
              </a:rPr>
              <a:t>Evidence        </a:t>
            </a:r>
            <a:r>
              <a:rPr lang="en-GB" sz="3600" dirty="0" smtClean="0">
                <a:solidFill>
                  <a:srgbClr val="00B050"/>
                </a:solidFill>
                <a:latin typeface="Comic Sans MS" pitchFamily="66" charset="0"/>
              </a:rPr>
              <a:t>Explain</a:t>
            </a:r>
            <a:endParaRPr lang="en-GB" sz="4400" dirty="0" smtClean="0">
              <a:solidFill>
                <a:srgbClr val="00B050"/>
              </a:solidFill>
              <a:latin typeface="Comic Sans MS" pitchFamily="66" charset="0"/>
            </a:endParaRPr>
          </a:p>
        </p:txBody>
      </p:sp>
      <p:cxnSp>
        <p:nvCxnSpPr>
          <p:cNvPr id="11" name="Straight Arrow Connector 10"/>
          <p:cNvCxnSpPr>
            <a:cxnSpLocks noChangeShapeType="1"/>
          </p:cNvCxnSpPr>
          <p:nvPr/>
        </p:nvCxnSpPr>
        <p:spPr bwMode="auto">
          <a:xfrm flipH="1">
            <a:off x="2246817" y="3140968"/>
            <a:ext cx="1008063" cy="1439862"/>
          </a:xfrm>
          <a:prstGeom prst="straightConnector1">
            <a:avLst/>
          </a:prstGeom>
          <a:noFill/>
          <a:ln w="38100" algn="ctr">
            <a:solidFill>
              <a:schemeClr val="bg1"/>
            </a:solidFill>
            <a:round/>
            <a:headEnd/>
            <a:tailEnd type="arrow" w="med" len="med"/>
          </a:ln>
          <a:extLst>
            <a:ext uri="{909E8E84-426E-40DD-AFC4-6F175D3DCCD1}">
              <a14:hiddenFill xmlns:a14="http://schemas.microsoft.com/office/drawing/2010/main">
                <a:noFill/>
              </a14:hiddenFill>
            </a:ext>
          </a:extLst>
        </p:spPr>
      </p:cxnSp>
      <p:cxnSp>
        <p:nvCxnSpPr>
          <p:cNvPr id="12" name="Straight Arrow Connector 11"/>
          <p:cNvCxnSpPr>
            <a:cxnSpLocks noChangeShapeType="1"/>
          </p:cNvCxnSpPr>
          <p:nvPr/>
        </p:nvCxnSpPr>
        <p:spPr bwMode="auto">
          <a:xfrm>
            <a:off x="4503738" y="3212976"/>
            <a:ext cx="0" cy="1439862"/>
          </a:xfrm>
          <a:prstGeom prst="straightConnector1">
            <a:avLst/>
          </a:prstGeom>
          <a:noFill/>
          <a:ln w="38100" algn="ctr">
            <a:solidFill>
              <a:schemeClr val="bg1"/>
            </a:solidFill>
            <a:round/>
            <a:headEnd/>
            <a:tailEnd type="arrow" w="med" len="med"/>
          </a:ln>
          <a:extLst>
            <a:ext uri="{909E8E84-426E-40DD-AFC4-6F175D3DCCD1}">
              <a14:hiddenFill xmlns:a14="http://schemas.microsoft.com/office/drawing/2010/main">
                <a:noFill/>
              </a14:hiddenFill>
            </a:ext>
          </a:extLst>
        </p:spPr>
      </p:cxnSp>
      <p:cxnSp>
        <p:nvCxnSpPr>
          <p:cNvPr id="13" name="Straight Arrow Connector 12"/>
          <p:cNvCxnSpPr>
            <a:cxnSpLocks noChangeShapeType="1"/>
          </p:cNvCxnSpPr>
          <p:nvPr/>
        </p:nvCxnSpPr>
        <p:spPr bwMode="auto">
          <a:xfrm>
            <a:off x="5796136" y="3140968"/>
            <a:ext cx="720725" cy="1439862"/>
          </a:xfrm>
          <a:prstGeom prst="straightConnector1">
            <a:avLst/>
          </a:prstGeom>
          <a:noFill/>
          <a:ln w="38100" algn="ctr">
            <a:solidFill>
              <a:schemeClr val="bg1"/>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1361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400960" y="1916832"/>
            <a:ext cx="8367464" cy="3785652"/>
          </a:xfrm>
          <a:prstGeom prst="rect">
            <a:avLst/>
          </a:prstGeom>
          <a:solidFill>
            <a:schemeClr val="tx1"/>
          </a:solidFill>
          <a:ln>
            <a:noFill/>
          </a:ln>
          <a:effectLs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3200" dirty="0" smtClean="0">
                <a:solidFill>
                  <a:schemeClr val="bg1"/>
                </a:solidFill>
                <a:latin typeface="Georgia" panose="02040502050405020303" pitchFamily="18" charset="0"/>
              </a:rPr>
              <a:t>When you are writing about a text or discussing a text it is very important that you use quotes to back up what you are saying and then explain that quotation.</a:t>
            </a:r>
          </a:p>
          <a:p>
            <a:pPr algn="ctr">
              <a:spcBef>
                <a:spcPct val="50000"/>
              </a:spcBef>
            </a:pPr>
            <a:r>
              <a:rPr lang="en-GB" sz="3200" dirty="0" smtClean="0">
                <a:solidFill>
                  <a:schemeClr val="bg1"/>
                </a:solidFill>
                <a:latin typeface="Georgia" panose="02040502050405020303" pitchFamily="18" charset="0"/>
              </a:rPr>
              <a:t>Using </a:t>
            </a:r>
            <a:r>
              <a:rPr lang="en-GB" sz="3200" b="1" dirty="0" smtClean="0">
                <a:solidFill>
                  <a:schemeClr val="bg1"/>
                </a:solidFill>
                <a:latin typeface="Georgia" panose="02040502050405020303" pitchFamily="18" charset="0"/>
              </a:rPr>
              <a:t>P.E.E.</a:t>
            </a:r>
            <a:r>
              <a:rPr lang="en-GB" sz="3200" dirty="0" smtClean="0">
                <a:solidFill>
                  <a:schemeClr val="bg1"/>
                </a:solidFill>
                <a:latin typeface="Georgia" panose="02040502050405020303" pitchFamily="18" charset="0"/>
              </a:rPr>
              <a:t> </a:t>
            </a:r>
            <a:r>
              <a:rPr lang="en-GB" sz="3200" dirty="0">
                <a:solidFill>
                  <a:schemeClr val="bg1"/>
                </a:solidFill>
                <a:latin typeface="Georgia" panose="02040502050405020303" pitchFamily="18" charset="0"/>
              </a:rPr>
              <a:t>is a way of writing about a text making sure that you include textual </a:t>
            </a:r>
            <a:r>
              <a:rPr lang="en-GB" sz="3200" dirty="0" smtClean="0">
                <a:solidFill>
                  <a:schemeClr val="bg1"/>
                </a:solidFill>
                <a:latin typeface="Georgia" panose="02040502050405020303" pitchFamily="18" charset="0"/>
              </a:rPr>
              <a:t>evidence and detailed explanations.</a:t>
            </a:r>
            <a:endParaRPr lang="en-GB" sz="3200" dirty="0">
              <a:solidFill>
                <a:schemeClr val="bg1"/>
              </a:solidFill>
              <a:latin typeface="Georgia" panose="02040502050405020303" pitchFamily="18" charset="0"/>
            </a:endParaRPr>
          </a:p>
        </p:txBody>
      </p:sp>
      <p:sp>
        <p:nvSpPr>
          <p:cNvPr id="9"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P.E.E</a:t>
            </a:r>
            <a:endParaRPr lang="en-GB" sz="5400" b="0" dirty="0">
              <a:solidFill>
                <a:schemeClr val="bg1"/>
              </a:solidFill>
              <a:latin typeface="Candy Round BTN" panose="020F0604020102040306" pitchFamily="34" charset="0"/>
            </a:endParaRPr>
          </a:p>
        </p:txBody>
      </p:sp>
      <p:pic>
        <p:nvPicPr>
          <p:cNvPr id="10"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79916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400960" y="1916832"/>
            <a:ext cx="8367464" cy="4031873"/>
          </a:xfrm>
          <a:prstGeom prst="rect">
            <a:avLst/>
          </a:prstGeom>
          <a:solidFill>
            <a:schemeClr val="tx1"/>
          </a:solidFill>
          <a:ln>
            <a:noFill/>
          </a:ln>
          <a:effectLs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3200" dirty="0">
                <a:solidFill>
                  <a:schemeClr val="bg1"/>
                </a:solidFill>
                <a:latin typeface="Georgia" panose="02040502050405020303" pitchFamily="18" charset="0"/>
              </a:rPr>
              <a:t>Using </a:t>
            </a:r>
            <a:r>
              <a:rPr lang="en-GB" sz="3200" dirty="0" smtClean="0">
                <a:solidFill>
                  <a:schemeClr val="bg1"/>
                </a:solidFill>
                <a:latin typeface="Georgia" panose="02040502050405020303" pitchFamily="18" charset="0"/>
              </a:rPr>
              <a:t>P.E.E. </a:t>
            </a:r>
            <a:r>
              <a:rPr lang="en-GB" sz="3200" dirty="0">
                <a:solidFill>
                  <a:schemeClr val="bg1"/>
                </a:solidFill>
                <a:latin typeface="Georgia" panose="02040502050405020303" pitchFamily="18" charset="0"/>
              </a:rPr>
              <a:t>will help you get </a:t>
            </a:r>
            <a:r>
              <a:rPr lang="en-GB" sz="3200" dirty="0" smtClean="0">
                <a:solidFill>
                  <a:schemeClr val="bg1"/>
                </a:solidFill>
                <a:latin typeface="Georgia" panose="02040502050405020303" pitchFamily="18" charset="0"/>
              </a:rPr>
              <a:t>better at writing about what you read, especially when it comes to being critical about a text and being able to analyse it.</a:t>
            </a:r>
            <a:endParaRPr lang="en-GB" sz="3200" dirty="0">
              <a:solidFill>
                <a:schemeClr val="bg1"/>
              </a:solidFill>
              <a:latin typeface="Georgia" panose="02040502050405020303" pitchFamily="18" charset="0"/>
            </a:endParaRPr>
          </a:p>
          <a:p>
            <a:pPr algn="ctr">
              <a:spcBef>
                <a:spcPct val="50000"/>
              </a:spcBef>
            </a:pPr>
            <a:endParaRPr lang="en-GB" sz="3200" dirty="0">
              <a:solidFill>
                <a:schemeClr val="bg1"/>
              </a:solidFill>
              <a:latin typeface="Georgia" panose="02040502050405020303" pitchFamily="18" charset="0"/>
            </a:endParaRPr>
          </a:p>
          <a:p>
            <a:pPr algn="ctr">
              <a:spcBef>
                <a:spcPct val="50000"/>
              </a:spcBef>
            </a:pPr>
            <a:r>
              <a:rPr lang="en-GB" sz="3200" dirty="0">
                <a:solidFill>
                  <a:schemeClr val="bg1"/>
                </a:solidFill>
                <a:latin typeface="Georgia" panose="02040502050405020303" pitchFamily="18" charset="0"/>
              </a:rPr>
              <a:t>Basically it proves you understand and can write about what you have read.</a:t>
            </a:r>
          </a:p>
        </p:txBody>
      </p:sp>
      <p:sp>
        <p:nvSpPr>
          <p:cNvPr id="9"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P.E.E.</a:t>
            </a:r>
            <a:endParaRPr lang="en-GB" sz="5400" b="0" dirty="0">
              <a:solidFill>
                <a:schemeClr val="bg1"/>
              </a:solidFill>
              <a:latin typeface="Candy Round BTN" panose="020F0604020102040306" pitchFamily="34" charset="0"/>
            </a:endParaRPr>
          </a:p>
        </p:txBody>
      </p:sp>
      <p:pic>
        <p:nvPicPr>
          <p:cNvPr id="10"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0986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280945" y="1412776"/>
            <a:ext cx="8395511" cy="5078313"/>
          </a:xfrm>
          <a:prstGeom prst="rect">
            <a:avLst/>
          </a:prstGeom>
          <a:solidFill>
            <a:schemeClr val="tx1"/>
          </a:solidFill>
          <a:ln>
            <a:noFill/>
          </a:ln>
          <a:effectLs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GB" sz="2400" b="1" dirty="0" smtClean="0">
                <a:solidFill>
                  <a:srgbClr val="FF0000"/>
                </a:solidFill>
                <a:latin typeface="Georgia" panose="02040502050405020303" pitchFamily="18" charset="0"/>
              </a:rPr>
              <a:t>Point</a:t>
            </a:r>
            <a:r>
              <a:rPr lang="en-GB" sz="2400" dirty="0" smtClean="0">
                <a:solidFill>
                  <a:schemeClr val="bg1"/>
                </a:solidFill>
                <a:latin typeface="Georgia" panose="02040502050405020303" pitchFamily="18" charset="0"/>
              </a:rPr>
              <a:t> </a:t>
            </a:r>
            <a:r>
              <a:rPr lang="en-GB" sz="2400" dirty="0">
                <a:solidFill>
                  <a:schemeClr val="bg1"/>
                </a:solidFill>
                <a:latin typeface="Georgia" panose="02040502050405020303" pitchFamily="18" charset="0"/>
              </a:rPr>
              <a:t>– The point/idea you are trying to make/get across to the reader</a:t>
            </a:r>
            <a:r>
              <a:rPr lang="en-GB" sz="2400" dirty="0" smtClean="0">
                <a:solidFill>
                  <a:schemeClr val="bg1"/>
                </a:solidFill>
                <a:latin typeface="Georgia" panose="02040502050405020303" pitchFamily="18" charset="0"/>
              </a:rPr>
              <a:t>.</a:t>
            </a:r>
          </a:p>
          <a:p>
            <a:pPr>
              <a:spcBef>
                <a:spcPct val="50000"/>
              </a:spcBef>
            </a:pPr>
            <a:endParaRPr lang="en-GB" sz="2400" dirty="0">
              <a:solidFill>
                <a:schemeClr val="bg1"/>
              </a:solidFill>
              <a:latin typeface="Georgia" panose="02040502050405020303" pitchFamily="18" charset="0"/>
            </a:endParaRPr>
          </a:p>
          <a:p>
            <a:pPr>
              <a:spcBef>
                <a:spcPct val="50000"/>
              </a:spcBef>
            </a:pPr>
            <a:r>
              <a:rPr lang="en-GB" sz="2400" b="1" dirty="0" smtClean="0">
                <a:solidFill>
                  <a:srgbClr val="FFC000"/>
                </a:solidFill>
                <a:latin typeface="Georgia" panose="02040502050405020303" pitchFamily="18" charset="0"/>
              </a:rPr>
              <a:t>Evidence</a:t>
            </a:r>
            <a:r>
              <a:rPr lang="en-GB" sz="2400" dirty="0" smtClean="0">
                <a:solidFill>
                  <a:schemeClr val="bg1"/>
                </a:solidFill>
                <a:latin typeface="Georgia" panose="02040502050405020303" pitchFamily="18" charset="0"/>
              </a:rPr>
              <a:t> </a:t>
            </a:r>
            <a:r>
              <a:rPr lang="en-GB" sz="2400" dirty="0">
                <a:solidFill>
                  <a:schemeClr val="bg1"/>
                </a:solidFill>
                <a:latin typeface="Georgia" panose="02040502050405020303" pitchFamily="18" charset="0"/>
              </a:rPr>
              <a:t>– This is a ‘quote’ taken from the text to prove or support what it is that you are saying</a:t>
            </a:r>
            <a:r>
              <a:rPr lang="en-GB" sz="2400" dirty="0" smtClean="0">
                <a:solidFill>
                  <a:schemeClr val="bg1"/>
                </a:solidFill>
                <a:latin typeface="Georgia" panose="02040502050405020303" pitchFamily="18" charset="0"/>
              </a:rPr>
              <a:t>.</a:t>
            </a:r>
          </a:p>
          <a:p>
            <a:pPr>
              <a:spcBef>
                <a:spcPct val="50000"/>
              </a:spcBef>
            </a:pPr>
            <a:endParaRPr lang="en-GB" sz="2400" dirty="0">
              <a:solidFill>
                <a:schemeClr val="bg1"/>
              </a:solidFill>
              <a:latin typeface="Georgia" panose="02040502050405020303" pitchFamily="18" charset="0"/>
            </a:endParaRPr>
          </a:p>
          <a:p>
            <a:pPr>
              <a:spcBef>
                <a:spcPct val="50000"/>
              </a:spcBef>
            </a:pPr>
            <a:r>
              <a:rPr lang="en-GB" sz="2400" b="1" dirty="0">
                <a:solidFill>
                  <a:srgbClr val="00B050"/>
                </a:solidFill>
                <a:latin typeface="Georgia" panose="02040502050405020303" pitchFamily="18" charset="0"/>
              </a:rPr>
              <a:t>Explain</a:t>
            </a:r>
            <a:r>
              <a:rPr lang="en-GB" sz="2400" dirty="0">
                <a:solidFill>
                  <a:schemeClr val="bg1"/>
                </a:solidFill>
                <a:latin typeface="Georgia" panose="02040502050405020303" pitchFamily="18" charset="0"/>
              </a:rPr>
              <a:t> – This is where you </a:t>
            </a:r>
            <a:r>
              <a:rPr lang="en-GB" sz="2400" dirty="0" smtClean="0">
                <a:solidFill>
                  <a:schemeClr val="bg1"/>
                </a:solidFill>
                <a:latin typeface="Georgia" panose="02040502050405020303" pitchFamily="18" charset="0"/>
              </a:rPr>
              <a:t>explain what the quotation suggests and how this links back to your point. It </a:t>
            </a:r>
            <a:r>
              <a:rPr lang="en-GB" sz="2400" dirty="0">
                <a:solidFill>
                  <a:schemeClr val="bg1"/>
                </a:solidFill>
                <a:latin typeface="Georgia" panose="02040502050405020303" pitchFamily="18" charset="0"/>
              </a:rPr>
              <a:t>is good to include your own personal opinion here and the effect on the reader</a:t>
            </a:r>
            <a:r>
              <a:rPr lang="en-GB" sz="2400" dirty="0" smtClean="0">
                <a:solidFill>
                  <a:schemeClr val="bg1"/>
                </a:solidFill>
                <a:latin typeface="Georgia" panose="02040502050405020303" pitchFamily="18" charset="0"/>
              </a:rPr>
              <a:t>.</a:t>
            </a:r>
          </a:p>
          <a:p>
            <a:pPr>
              <a:spcBef>
                <a:spcPct val="50000"/>
              </a:spcBef>
            </a:pPr>
            <a:r>
              <a:rPr lang="en-GB" sz="2400" dirty="0" smtClean="0">
                <a:solidFill>
                  <a:schemeClr val="bg1"/>
                </a:solidFill>
                <a:latin typeface="Georgia" panose="02040502050405020303" pitchFamily="18" charset="0"/>
              </a:rPr>
              <a:t>Use the sentence starters to help you!</a:t>
            </a:r>
            <a:endParaRPr lang="en-GB" sz="2400" dirty="0">
              <a:solidFill>
                <a:schemeClr val="bg1"/>
              </a:solidFill>
              <a:latin typeface="Georgia" panose="02040502050405020303" pitchFamily="18" charset="0"/>
            </a:endParaRPr>
          </a:p>
        </p:txBody>
      </p:sp>
      <p:sp>
        <p:nvSpPr>
          <p:cNvPr id="9"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P.E.E</a:t>
            </a:r>
            <a:endParaRPr lang="en-GB" sz="5400" b="0" dirty="0">
              <a:solidFill>
                <a:schemeClr val="bg1"/>
              </a:solidFill>
              <a:latin typeface="Candy Round BTN" panose="020F0604020102040306" pitchFamily="34" charset="0"/>
            </a:endParaRPr>
          </a:p>
        </p:txBody>
      </p:sp>
      <p:pic>
        <p:nvPicPr>
          <p:cNvPr id="10"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6065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478571" y="2192670"/>
            <a:ext cx="8196219" cy="3477875"/>
          </a:xfrm>
          <a:prstGeom prst="rect">
            <a:avLst/>
          </a:prstGeom>
          <a:solidFill>
            <a:schemeClr val="tx1"/>
          </a:solidFill>
          <a:ln>
            <a:noFill/>
          </a:ln>
          <a:effectLs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2200" dirty="0" smtClean="0">
                <a:solidFill>
                  <a:schemeClr val="bg1"/>
                </a:solidFill>
                <a:latin typeface="Georgia" panose="02040502050405020303" pitchFamily="18" charset="0"/>
              </a:rPr>
              <a:t>In the novel it is clear that the man in the garage is not pleased to see Michael again and is feeling annoyed and despondent.</a:t>
            </a:r>
          </a:p>
          <a:p>
            <a:pPr algn="ctr">
              <a:spcBef>
                <a:spcPct val="50000"/>
              </a:spcBef>
            </a:pPr>
            <a:r>
              <a:rPr lang="en-GB" sz="2200" dirty="0" smtClean="0">
                <a:solidFill>
                  <a:schemeClr val="bg1"/>
                </a:solidFill>
                <a:latin typeface="Georgia" panose="02040502050405020303" pitchFamily="18" charset="0"/>
              </a:rPr>
              <a:t>I know this because of the man’s response to Michael, ‘he sighed, like he was sick to death of everything.’(Page </a:t>
            </a:r>
            <a:r>
              <a:rPr lang="en-GB" sz="2200" dirty="0">
                <a:solidFill>
                  <a:schemeClr val="bg1"/>
                </a:solidFill>
                <a:latin typeface="Georgia" panose="02040502050405020303" pitchFamily="18" charset="0"/>
              </a:rPr>
              <a:t>1</a:t>
            </a:r>
            <a:r>
              <a:rPr lang="en-GB" sz="2200" dirty="0" smtClean="0">
                <a:solidFill>
                  <a:schemeClr val="bg1"/>
                </a:solidFill>
                <a:latin typeface="Georgia" panose="02040502050405020303" pitchFamily="18" charset="0"/>
              </a:rPr>
              <a:t>7</a:t>
            </a:r>
            <a:r>
              <a:rPr lang="en-GB" sz="2200" dirty="0">
                <a:solidFill>
                  <a:schemeClr val="bg1"/>
                </a:solidFill>
                <a:latin typeface="Georgia" panose="02040502050405020303" pitchFamily="18" charset="0"/>
              </a:rPr>
              <a:t>) </a:t>
            </a:r>
            <a:endParaRPr lang="en-GB" sz="2200" dirty="0" smtClean="0">
              <a:solidFill>
                <a:schemeClr val="bg1"/>
              </a:solidFill>
              <a:latin typeface="Georgia" panose="02040502050405020303" pitchFamily="18" charset="0"/>
            </a:endParaRPr>
          </a:p>
          <a:p>
            <a:pPr algn="ctr">
              <a:spcBef>
                <a:spcPct val="50000"/>
              </a:spcBef>
            </a:pPr>
            <a:r>
              <a:rPr lang="en-GB" sz="2200" dirty="0" smtClean="0">
                <a:solidFill>
                  <a:schemeClr val="bg1"/>
                </a:solidFill>
                <a:latin typeface="Georgia" panose="02040502050405020303" pitchFamily="18" charset="0"/>
              </a:rPr>
              <a:t>This quotation suggests that by sighing, is a sign that perhaps he is tired of his constant questioning. He probably doesn’t want to answer Michael. Secondly, by exaggerating that he is ‘sick to death’, this could suggest that he is fed up of his situation (being in the garage) and has clearly been in there a long time.</a:t>
            </a:r>
            <a:endParaRPr lang="en-GB" sz="2200" dirty="0">
              <a:solidFill>
                <a:schemeClr val="bg1"/>
              </a:solidFill>
              <a:latin typeface="Georgia" panose="02040502050405020303" pitchFamily="18" charset="0"/>
            </a:endParaRPr>
          </a:p>
        </p:txBody>
      </p:sp>
      <p:sp>
        <p:nvSpPr>
          <p:cNvPr id="9"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P.E.E</a:t>
            </a:r>
            <a:endParaRPr lang="en-GB" sz="5400" b="0" dirty="0">
              <a:solidFill>
                <a:schemeClr val="bg1"/>
              </a:solidFill>
              <a:latin typeface="Candy Round BTN" panose="020F0604020102040306" pitchFamily="34" charset="0"/>
            </a:endParaRPr>
          </a:p>
        </p:txBody>
      </p:sp>
      <p:pic>
        <p:nvPicPr>
          <p:cNvPr id="10"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67542" y="1340768"/>
            <a:ext cx="8208914" cy="707886"/>
          </a:xfrm>
          <a:prstGeom prst="rect">
            <a:avLst/>
          </a:prstGeom>
          <a:solidFill>
            <a:schemeClr val="tx1"/>
          </a:solidFill>
        </p:spPr>
        <p:txBody>
          <a:bodyPr wrap="square" rtlCol="0">
            <a:spAutoFit/>
          </a:bodyPr>
          <a:lstStyle/>
          <a:p>
            <a:pPr algn="ctr"/>
            <a:r>
              <a:rPr lang="en-GB" sz="2000" dirty="0" smtClean="0">
                <a:solidFill>
                  <a:schemeClr val="bg1"/>
                </a:solidFill>
              </a:rPr>
              <a:t>Let’s look at answering a question together…</a:t>
            </a:r>
          </a:p>
          <a:p>
            <a:pPr algn="ctr"/>
            <a:r>
              <a:rPr lang="en-GB" sz="2000" dirty="0" smtClean="0">
                <a:solidFill>
                  <a:schemeClr val="bg1"/>
                </a:solidFill>
              </a:rPr>
              <a:t>How does the man in the garage feel to see Michael again? (page 17)</a:t>
            </a:r>
            <a:endParaRPr lang="en-GB" sz="2000" dirty="0">
              <a:solidFill>
                <a:schemeClr val="bg1"/>
              </a:solidFill>
            </a:endParaRPr>
          </a:p>
        </p:txBody>
      </p:sp>
    </p:spTree>
    <p:extLst>
      <p:ext uri="{BB962C8B-B14F-4D97-AF65-F5344CB8AC3E}">
        <p14:creationId xmlns:p14="http://schemas.microsoft.com/office/powerpoint/2010/main" val="29172203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454044" y="2996952"/>
            <a:ext cx="8196219" cy="3477875"/>
          </a:xfrm>
          <a:prstGeom prst="rect">
            <a:avLst/>
          </a:prstGeom>
          <a:solidFill>
            <a:schemeClr val="tx1"/>
          </a:solidFill>
          <a:ln>
            <a:noFill/>
          </a:ln>
          <a:effectLs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2200" dirty="0" smtClean="0">
                <a:solidFill>
                  <a:srgbClr val="FF0000"/>
                </a:solidFill>
                <a:latin typeface="Georgia" panose="02040502050405020303" pitchFamily="18" charset="0"/>
              </a:rPr>
              <a:t>In the novel it is clear that the man in the garage is not pleased to see Michael again and is feeling annoyed and despondent.</a:t>
            </a:r>
          </a:p>
          <a:p>
            <a:pPr algn="ctr">
              <a:spcBef>
                <a:spcPct val="50000"/>
              </a:spcBef>
            </a:pPr>
            <a:r>
              <a:rPr lang="en-GB" sz="2200" dirty="0" smtClean="0">
                <a:solidFill>
                  <a:srgbClr val="0070C0"/>
                </a:solidFill>
                <a:latin typeface="Georgia" panose="02040502050405020303" pitchFamily="18" charset="0"/>
              </a:rPr>
              <a:t>I know this because of the man’s response to Michael, ‘he sighed, like he was sick to death of everything.’(Page </a:t>
            </a:r>
            <a:r>
              <a:rPr lang="en-GB" sz="2200" dirty="0">
                <a:solidFill>
                  <a:srgbClr val="0070C0"/>
                </a:solidFill>
                <a:latin typeface="Georgia" panose="02040502050405020303" pitchFamily="18" charset="0"/>
              </a:rPr>
              <a:t>1</a:t>
            </a:r>
            <a:r>
              <a:rPr lang="en-GB" sz="2200" dirty="0" smtClean="0">
                <a:solidFill>
                  <a:srgbClr val="0070C0"/>
                </a:solidFill>
                <a:latin typeface="Georgia" panose="02040502050405020303" pitchFamily="18" charset="0"/>
              </a:rPr>
              <a:t>7</a:t>
            </a:r>
            <a:r>
              <a:rPr lang="en-GB" sz="2200" dirty="0">
                <a:solidFill>
                  <a:srgbClr val="0070C0"/>
                </a:solidFill>
                <a:latin typeface="Georgia" panose="02040502050405020303" pitchFamily="18" charset="0"/>
              </a:rPr>
              <a:t>) </a:t>
            </a:r>
            <a:endParaRPr lang="en-GB" sz="2200" dirty="0" smtClean="0">
              <a:solidFill>
                <a:srgbClr val="0070C0"/>
              </a:solidFill>
              <a:latin typeface="Georgia" panose="02040502050405020303" pitchFamily="18" charset="0"/>
            </a:endParaRPr>
          </a:p>
          <a:p>
            <a:pPr algn="ctr">
              <a:spcBef>
                <a:spcPct val="50000"/>
              </a:spcBef>
            </a:pPr>
            <a:r>
              <a:rPr lang="en-GB" sz="2200" dirty="0" smtClean="0">
                <a:solidFill>
                  <a:srgbClr val="00B050"/>
                </a:solidFill>
                <a:latin typeface="Georgia" panose="02040502050405020303" pitchFamily="18" charset="0"/>
              </a:rPr>
              <a:t>This quotation suggests that by sighing, is a sign that perhaps he is tired of his constant questioning. He probably doesn’t want to answer Michael. Secondly, by exaggerating that he is ‘sick to death’, this could suggest that he is fed up of his situation (being in the garage) and has clearly been in there a long time.</a:t>
            </a:r>
            <a:endParaRPr lang="en-GB" sz="2200" dirty="0">
              <a:solidFill>
                <a:srgbClr val="00B050"/>
              </a:solidFill>
              <a:latin typeface="Georgia" panose="02040502050405020303" pitchFamily="18" charset="0"/>
            </a:endParaRPr>
          </a:p>
        </p:txBody>
      </p:sp>
      <p:sp>
        <p:nvSpPr>
          <p:cNvPr id="9"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P.E.E</a:t>
            </a:r>
            <a:endParaRPr lang="en-GB" sz="5400" b="0" dirty="0">
              <a:solidFill>
                <a:schemeClr val="bg1"/>
              </a:solidFill>
              <a:latin typeface="Candy Round BTN" panose="020F0604020102040306" pitchFamily="34" charset="0"/>
            </a:endParaRPr>
          </a:p>
        </p:txBody>
      </p:sp>
      <p:pic>
        <p:nvPicPr>
          <p:cNvPr id="10"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32162" y="2060848"/>
            <a:ext cx="8208914" cy="707886"/>
          </a:xfrm>
          <a:prstGeom prst="rect">
            <a:avLst/>
          </a:prstGeom>
          <a:solidFill>
            <a:schemeClr val="tx1"/>
          </a:solidFill>
        </p:spPr>
        <p:txBody>
          <a:bodyPr wrap="square" rtlCol="0">
            <a:spAutoFit/>
          </a:bodyPr>
          <a:lstStyle/>
          <a:p>
            <a:pPr algn="ctr"/>
            <a:r>
              <a:rPr lang="en-GB" sz="2000" dirty="0" smtClean="0">
                <a:solidFill>
                  <a:schemeClr val="bg1"/>
                </a:solidFill>
              </a:rPr>
              <a:t>Let’s look at answering a question together…</a:t>
            </a:r>
          </a:p>
          <a:p>
            <a:pPr algn="ctr"/>
            <a:r>
              <a:rPr lang="en-GB" sz="2000" dirty="0" smtClean="0">
                <a:solidFill>
                  <a:schemeClr val="bg1"/>
                </a:solidFill>
              </a:rPr>
              <a:t>How does the man in the garage feel to see Michael again? (page 17)</a:t>
            </a:r>
            <a:endParaRPr lang="en-GB" sz="2000" dirty="0">
              <a:solidFill>
                <a:schemeClr val="bg1"/>
              </a:solidFill>
            </a:endParaRPr>
          </a:p>
        </p:txBody>
      </p:sp>
    </p:spTree>
    <p:extLst>
      <p:ext uri="{BB962C8B-B14F-4D97-AF65-F5344CB8AC3E}">
        <p14:creationId xmlns:p14="http://schemas.microsoft.com/office/powerpoint/2010/main" val="318364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758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7588">
                                            <p:txEl>
                                              <p:pRg st="1" end="1"/>
                                            </p:txEl>
                                          </p:spTgt>
                                        </p:tgtEl>
                                        <p:attrNameLst>
                                          <p:attrName>style.visibility</p:attrName>
                                        </p:attrNameLst>
                                      </p:cBhvr>
                                      <p:to>
                                        <p:strVal val="visible"/>
                                      </p:to>
                                    </p:set>
                                    <p:animEffect transition="in" filter="fade">
                                      <p:cBhvr>
                                        <p:cTn id="11" dur="500"/>
                                        <p:tgtEl>
                                          <p:spTgt spid="67588">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7588">
                                            <p:txEl>
                                              <p:pRg st="2" end="2"/>
                                            </p:txEl>
                                          </p:spTgt>
                                        </p:tgtEl>
                                        <p:attrNameLst>
                                          <p:attrName>style.visibility</p:attrName>
                                        </p:attrNameLst>
                                      </p:cBhvr>
                                      <p:to>
                                        <p:strVal val="visible"/>
                                      </p:to>
                                    </p:set>
                                    <p:animEffect transition="in" filter="fade">
                                      <p:cBhvr>
                                        <p:cTn id="16" dur="500"/>
                                        <p:tgtEl>
                                          <p:spTgt spid="6758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454044" y="2996952"/>
            <a:ext cx="8196219" cy="3416320"/>
          </a:xfrm>
          <a:prstGeom prst="rect">
            <a:avLst/>
          </a:prstGeom>
          <a:solidFill>
            <a:schemeClr val="tx1"/>
          </a:solidFill>
          <a:ln>
            <a:noFill/>
          </a:ln>
          <a:effectLs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2400" dirty="0" smtClean="0">
                <a:solidFill>
                  <a:srgbClr val="FF0000"/>
                </a:solidFill>
                <a:latin typeface="Georgia" panose="02040502050405020303" pitchFamily="18" charset="0"/>
              </a:rPr>
              <a:t>I think Michael is feeling nervous and uncomfortable when talking to the man in the garage. </a:t>
            </a:r>
          </a:p>
          <a:p>
            <a:pPr algn="ctr">
              <a:spcBef>
                <a:spcPct val="50000"/>
              </a:spcBef>
            </a:pPr>
            <a:r>
              <a:rPr lang="en-GB" sz="2400" dirty="0" smtClean="0">
                <a:solidFill>
                  <a:srgbClr val="0070C0"/>
                </a:solidFill>
                <a:latin typeface="Georgia" panose="02040502050405020303" pitchFamily="18" charset="0"/>
              </a:rPr>
              <a:t>When asking questions, Michael doesn’t get much </a:t>
            </a:r>
            <a:r>
              <a:rPr lang="en-GB" sz="2400" dirty="0">
                <a:solidFill>
                  <a:srgbClr val="0070C0"/>
                </a:solidFill>
                <a:latin typeface="Georgia" panose="02040502050405020303" pitchFamily="18" charset="0"/>
              </a:rPr>
              <a:t>response from him. This is shown in the quotation: ‘I chewed my lips and watched him.’ </a:t>
            </a:r>
            <a:endParaRPr lang="en-GB" sz="2400" dirty="0" smtClean="0">
              <a:solidFill>
                <a:srgbClr val="0070C0"/>
              </a:solidFill>
              <a:latin typeface="Georgia" panose="02040502050405020303" pitchFamily="18" charset="0"/>
            </a:endParaRPr>
          </a:p>
          <a:p>
            <a:pPr algn="ctr">
              <a:spcBef>
                <a:spcPct val="50000"/>
              </a:spcBef>
            </a:pPr>
            <a:r>
              <a:rPr lang="en-GB" sz="2400" dirty="0" smtClean="0">
                <a:solidFill>
                  <a:srgbClr val="00B050"/>
                </a:solidFill>
                <a:latin typeface="Georgia" panose="02040502050405020303" pitchFamily="18" charset="0"/>
              </a:rPr>
              <a:t>This makes you realise </a:t>
            </a:r>
            <a:r>
              <a:rPr lang="en-GB" sz="2400" dirty="0">
                <a:solidFill>
                  <a:srgbClr val="00B050"/>
                </a:solidFill>
                <a:latin typeface="Georgia" panose="02040502050405020303" pitchFamily="18" charset="0"/>
              </a:rPr>
              <a:t>that Michael is trying to think of the right question to ask or words to say. </a:t>
            </a:r>
            <a:r>
              <a:rPr lang="en-GB" sz="2400" dirty="0" smtClean="0">
                <a:solidFill>
                  <a:srgbClr val="00B050"/>
                </a:solidFill>
                <a:latin typeface="Georgia" panose="02040502050405020303" pitchFamily="18" charset="0"/>
              </a:rPr>
              <a:t>He probably doesn’t want to upset the man and isn’t sure what to do next.</a:t>
            </a:r>
            <a:endParaRPr lang="en-GB" sz="2400" dirty="0">
              <a:solidFill>
                <a:srgbClr val="00B050"/>
              </a:solidFill>
              <a:latin typeface="Georgia" panose="02040502050405020303" pitchFamily="18" charset="0"/>
            </a:endParaRPr>
          </a:p>
        </p:txBody>
      </p:sp>
      <p:sp>
        <p:nvSpPr>
          <p:cNvPr id="9"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P.E.E</a:t>
            </a:r>
            <a:endParaRPr lang="en-GB" sz="5400" b="0" dirty="0">
              <a:solidFill>
                <a:schemeClr val="bg1"/>
              </a:solidFill>
              <a:latin typeface="Candy Round BTN" panose="020F0604020102040306" pitchFamily="34" charset="0"/>
            </a:endParaRPr>
          </a:p>
        </p:txBody>
      </p:sp>
      <p:pic>
        <p:nvPicPr>
          <p:cNvPr id="10"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32162" y="2060848"/>
            <a:ext cx="8208914" cy="707886"/>
          </a:xfrm>
          <a:prstGeom prst="rect">
            <a:avLst/>
          </a:prstGeom>
          <a:solidFill>
            <a:schemeClr val="tx1"/>
          </a:solidFill>
        </p:spPr>
        <p:txBody>
          <a:bodyPr wrap="square" rtlCol="0">
            <a:spAutoFit/>
          </a:bodyPr>
          <a:lstStyle/>
          <a:p>
            <a:pPr algn="ctr"/>
            <a:r>
              <a:rPr lang="en-GB" sz="2000" dirty="0" smtClean="0">
                <a:solidFill>
                  <a:schemeClr val="bg1"/>
                </a:solidFill>
              </a:rPr>
              <a:t>How does Michael feel while talking to the man in the garage? Use information from Chapter 7 when you give your answer.</a:t>
            </a:r>
            <a:endParaRPr lang="en-GB" sz="2000" dirty="0">
              <a:solidFill>
                <a:schemeClr val="bg1"/>
              </a:solidFill>
            </a:endParaRPr>
          </a:p>
        </p:txBody>
      </p:sp>
    </p:spTree>
    <p:extLst>
      <p:ext uri="{BB962C8B-B14F-4D97-AF65-F5344CB8AC3E}">
        <p14:creationId xmlns:p14="http://schemas.microsoft.com/office/powerpoint/2010/main" val="332483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7588">
                                            <p:txEl>
                                              <p:pRg st="0" end="0"/>
                                            </p:txEl>
                                          </p:spTgt>
                                        </p:tgtEl>
                                        <p:attrNameLst>
                                          <p:attrName>style.visibility</p:attrName>
                                        </p:attrNameLst>
                                      </p:cBhvr>
                                      <p:to>
                                        <p:strVal val="visible"/>
                                      </p:to>
                                    </p:set>
                                    <p:anim calcmode="lin" valueType="num">
                                      <p:cBhvr additive="base">
                                        <p:cTn id="7" dur="500" fill="hold"/>
                                        <p:tgtEl>
                                          <p:spTgt spid="6758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758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7588">
                                            <p:txEl>
                                              <p:pRg st="1" end="1"/>
                                            </p:txEl>
                                          </p:spTgt>
                                        </p:tgtEl>
                                        <p:attrNameLst>
                                          <p:attrName>style.visibility</p:attrName>
                                        </p:attrNameLst>
                                      </p:cBhvr>
                                      <p:to>
                                        <p:strVal val="visible"/>
                                      </p:to>
                                    </p:set>
                                    <p:anim calcmode="lin" valueType="num">
                                      <p:cBhvr additive="base">
                                        <p:cTn id="13" dur="500" fill="hold"/>
                                        <p:tgtEl>
                                          <p:spTgt spid="6758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758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7588">
                                            <p:txEl>
                                              <p:pRg st="2" end="2"/>
                                            </p:txEl>
                                          </p:spTgt>
                                        </p:tgtEl>
                                        <p:attrNameLst>
                                          <p:attrName>style.visibility</p:attrName>
                                        </p:attrNameLst>
                                      </p:cBhvr>
                                      <p:to>
                                        <p:strVal val="visible"/>
                                      </p:to>
                                    </p:set>
                                    <p:anim calcmode="lin" valueType="num">
                                      <p:cBhvr additive="base">
                                        <p:cTn id="19" dur="500" fill="hold"/>
                                        <p:tgtEl>
                                          <p:spTgt spid="6758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758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Text Box 4"/>
          <p:cNvSpPr txBox="1">
            <a:spLocks noChangeArrowheads="1"/>
          </p:cNvSpPr>
          <p:nvPr/>
        </p:nvSpPr>
        <p:spPr bwMode="auto">
          <a:xfrm>
            <a:off x="467542" y="1772816"/>
            <a:ext cx="8196219" cy="2308324"/>
          </a:xfrm>
          <a:prstGeom prst="rect">
            <a:avLst/>
          </a:prstGeom>
          <a:solidFill>
            <a:schemeClr val="tx1"/>
          </a:solidFill>
          <a:ln>
            <a:noFill/>
          </a:ln>
          <a:effectLs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GB" sz="2400" dirty="0" smtClean="0">
                <a:solidFill>
                  <a:srgbClr val="FF0000"/>
                </a:solidFill>
                <a:latin typeface="Georgia" panose="02040502050405020303" pitchFamily="18" charset="0"/>
              </a:rPr>
              <a:t>Paddling- Colour code the example responses to show the </a:t>
            </a:r>
            <a:r>
              <a:rPr lang="en-GB" sz="2400" dirty="0" smtClean="0">
                <a:solidFill>
                  <a:srgbClr val="FF0000"/>
                </a:solidFill>
                <a:latin typeface="Georgia" panose="02040502050405020303" pitchFamily="18" charset="0"/>
              </a:rPr>
              <a:t>P, E and </a:t>
            </a:r>
            <a:r>
              <a:rPr lang="en-GB" sz="2400" dirty="0" smtClean="0">
                <a:solidFill>
                  <a:srgbClr val="FF0000"/>
                </a:solidFill>
                <a:latin typeface="Georgia" panose="02040502050405020303" pitchFamily="18" charset="0"/>
              </a:rPr>
              <a:t>E sections of the answer.</a:t>
            </a:r>
          </a:p>
          <a:p>
            <a:pPr algn="ctr">
              <a:spcBef>
                <a:spcPct val="50000"/>
              </a:spcBef>
            </a:pPr>
            <a:r>
              <a:rPr lang="en-GB" sz="2400" dirty="0" smtClean="0">
                <a:solidFill>
                  <a:srgbClr val="0070C0"/>
                </a:solidFill>
                <a:latin typeface="Georgia" panose="02040502050405020303" pitchFamily="18" charset="0"/>
              </a:rPr>
              <a:t>Snorkelling- Use the table to complete the answers to the questions.</a:t>
            </a:r>
          </a:p>
          <a:p>
            <a:pPr algn="ctr">
              <a:spcBef>
                <a:spcPct val="50000"/>
              </a:spcBef>
            </a:pPr>
            <a:r>
              <a:rPr lang="en-GB" sz="2400" dirty="0" smtClean="0">
                <a:solidFill>
                  <a:srgbClr val="00B050"/>
                </a:solidFill>
                <a:latin typeface="Georgia" panose="02040502050405020303" pitchFamily="18" charset="0"/>
              </a:rPr>
              <a:t>Diving- Answer the questions using </a:t>
            </a:r>
            <a:r>
              <a:rPr lang="en-GB" sz="2400" dirty="0" smtClean="0">
                <a:solidFill>
                  <a:srgbClr val="00B050"/>
                </a:solidFill>
                <a:latin typeface="Georgia" panose="02040502050405020303" pitchFamily="18" charset="0"/>
              </a:rPr>
              <a:t>P.E.E.</a:t>
            </a:r>
            <a:endParaRPr lang="en-GB" sz="2400" dirty="0">
              <a:solidFill>
                <a:srgbClr val="00B050"/>
              </a:solidFill>
              <a:latin typeface="Georgia" panose="02040502050405020303" pitchFamily="18" charset="0"/>
            </a:endParaRPr>
          </a:p>
        </p:txBody>
      </p:sp>
      <p:sp>
        <p:nvSpPr>
          <p:cNvPr id="9" name="Rectangle 2"/>
          <p:cNvSpPr txBox="1">
            <a:spLocks noChangeArrowheads="1"/>
          </p:cNvSpPr>
          <p:nvPr/>
        </p:nvSpPr>
        <p:spPr>
          <a:xfrm>
            <a:off x="564937" y="332656"/>
            <a:ext cx="8039511" cy="864096"/>
          </a:xfrm>
          <a:prstGeom prst="rect">
            <a:avLst/>
          </a:prstGeom>
          <a:solidFill>
            <a:srgbClr val="FF0000"/>
          </a:solidFill>
        </p:spPr>
        <p:txBody>
          <a:bodyPr>
            <a:noAutofit/>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a:r>
              <a:rPr lang="en-GB" sz="5400" b="0" dirty="0" smtClean="0">
                <a:solidFill>
                  <a:schemeClr val="bg1"/>
                </a:solidFill>
                <a:latin typeface="Candy Round BTN" panose="020F0604020102040306" pitchFamily="34" charset="0"/>
              </a:rPr>
              <a:t>Your Task</a:t>
            </a:r>
            <a:endParaRPr lang="en-GB" sz="5400" b="0" dirty="0">
              <a:solidFill>
                <a:schemeClr val="bg1"/>
              </a:solidFill>
              <a:latin typeface="Candy Round BTN" panose="020F0604020102040306" pitchFamily="34" charset="0"/>
            </a:endParaRPr>
          </a:p>
        </p:txBody>
      </p:sp>
      <p:pic>
        <p:nvPicPr>
          <p:cNvPr id="10"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6" y="332656"/>
            <a:ext cx="1152130" cy="8640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t3.gstatic.com/images?q=tbn:ANd9GcQeJA4jF-K3HR8lwCR00zHoSIT2xPpqVJ1N6SlDGxjVVe9Zu15aKWJgT-2Y2Q"/>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2" y="332656"/>
            <a:ext cx="1152130" cy="86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813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7588">
                                            <p:txEl>
                                              <p:pRg st="0" end="0"/>
                                            </p:txEl>
                                          </p:spTgt>
                                        </p:tgtEl>
                                        <p:attrNameLst>
                                          <p:attrName>style.visibility</p:attrName>
                                        </p:attrNameLst>
                                      </p:cBhvr>
                                      <p:to>
                                        <p:strVal val="visible"/>
                                      </p:to>
                                    </p:set>
                                    <p:anim calcmode="lin" valueType="num">
                                      <p:cBhvr additive="base">
                                        <p:cTn id="7" dur="500" fill="hold"/>
                                        <p:tgtEl>
                                          <p:spTgt spid="6758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758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7588">
                                            <p:txEl>
                                              <p:pRg st="1" end="1"/>
                                            </p:txEl>
                                          </p:spTgt>
                                        </p:tgtEl>
                                        <p:attrNameLst>
                                          <p:attrName>style.visibility</p:attrName>
                                        </p:attrNameLst>
                                      </p:cBhvr>
                                      <p:to>
                                        <p:strVal val="visible"/>
                                      </p:to>
                                    </p:set>
                                    <p:anim calcmode="lin" valueType="num">
                                      <p:cBhvr additive="base">
                                        <p:cTn id="13" dur="500" fill="hold"/>
                                        <p:tgtEl>
                                          <p:spTgt spid="6758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758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7588">
                                            <p:txEl>
                                              <p:pRg st="2" end="2"/>
                                            </p:txEl>
                                          </p:spTgt>
                                        </p:tgtEl>
                                        <p:attrNameLst>
                                          <p:attrName>style.visibility</p:attrName>
                                        </p:attrNameLst>
                                      </p:cBhvr>
                                      <p:to>
                                        <p:strVal val="visible"/>
                                      </p:to>
                                    </p:set>
                                    <p:anim calcmode="lin" valueType="num">
                                      <p:cBhvr additive="base">
                                        <p:cTn id="19" dur="500" fill="hold"/>
                                        <p:tgtEl>
                                          <p:spTgt spid="6758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758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1" name="Rectangle 3"/>
          <p:cNvSpPr>
            <a:spLocks noGrp="1" noChangeArrowheads="1"/>
          </p:cNvSpPr>
          <p:nvPr>
            <p:ph type="body" sz="half" idx="1"/>
          </p:nvPr>
        </p:nvSpPr>
        <p:spPr>
          <a:xfrm>
            <a:off x="323528" y="332656"/>
            <a:ext cx="8712968" cy="6264696"/>
          </a:xfrm>
          <a:solidFill>
            <a:schemeClr val="tx1"/>
          </a:solidFill>
        </p:spPr>
        <p:txBody>
          <a:bodyPr>
            <a:normAutofit/>
          </a:bodyPr>
          <a:lstStyle/>
          <a:p>
            <a:pPr marL="0" indent="0">
              <a:buNone/>
            </a:pPr>
            <a:r>
              <a:rPr lang="en-GB" dirty="0" smtClean="0">
                <a:solidFill>
                  <a:schemeClr val="bg1"/>
                </a:solidFill>
                <a:latin typeface="Georgia" panose="02040502050405020303" pitchFamily="18" charset="0"/>
              </a:rPr>
              <a:t>The following slides have a lengthy example of one of the diving problems</a:t>
            </a:r>
            <a:endParaRPr lang="en-GB" dirty="0">
              <a:solidFill>
                <a:schemeClr val="bg1"/>
              </a:solidFill>
              <a:latin typeface="Georgia" panose="02040502050405020303" pitchFamily="18" charset="0"/>
            </a:endParaRPr>
          </a:p>
        </p:txBody>
      </p:sp>
    </p:spTree>
    <p:extLst>
      <p:ext uri="{BB962C8B-B14F-4D97-AF65-F5344CB8AC3E}">
        <p14:creationId xmlns:p14="http://schemas.microsoft.com/office/powerpoint/2010/main" val="17195757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1" name="Rectangle 3"/>
          <p:cNvSpPr>
            <a:spLocks noGrp="1" noChangeArrowheads="1"/>
          </p:cNvSpPr>
          <p:nvPr>
            <p:ph type="body" sz="half" idx="1"/>
          </p:nvPr>
        </p:nvSpPr>
        <p:spPr>
          <a:xfrm>
            <a:off x="323528" y="332656"/>
            <a:ext cx="8712968" cy="6264696"/>
          </a:xfrm>
          <a:solidFill>
            <a:schemeClr val="tx1"/>
          </a:solidFill>
        </p:spPr>
        <p:txBody>
          <a:bodyPr>
            <a:normAutofit fontScale="92500" lnSpcReduction="10000"/>
          </a:bodyPr>
          <a:lstStyle/>
          <a:p>
            <a:pPr marL="0" indent="0">
              <a:buNone/>
            </a:pPr>
            <a:r>
              <a:rPr lang="en-GB" dirty="0">
                <a:solidFill>
                  <a:schemeClr val="bg1"/>
                </a:solidFill>
                <a:latin typeface="Georgia" panose="02040502050405020303" pitchFamily="18" charset="0"/>
              </a:rPr>
              <a:t> </a:t>
            </a:r>
            <a:r>
              <a:rPr lang="en-GB" b="1" dirty="0">
                <a:solidFill>
                  <a:schemeClr val="bg1"/>
                </a:solidFill>
                <a:latin typeface="Georgia" panose="02040502050405020303" pitchFamily="18" charset="0"/>
              </a:rPr>
              <a:t>10. Why do you think Michael’s dad shows him the parcel of birds? What is he trying to achieve here? Include quotations in your answer. (3)</a:t>
            </a:r>
          </a:p>
          <a:p>
            <a:pPr marL="0" indent="0">
              <a:buNone/>
            </a:pPr>
            <a:endParaRPr lang="en-GB" b="1" dirty="0">
              <a:solidFill>
                <a:schemeClr val="bg1"/>
              </a:solidFill>
              <a:latin typeface="Georgia" panose="02040502050405020303" pitchFamily="18" charset="0"/>
            </a:endParaRPr>
          </a:p>
          <a:p>
            <a:pPr marL="0" indent="0">
              <a:buNone/>
            </a:pPr>
            <a:r>
              <a:rPr lang="en-GB" dirty="0">
                <a:solidFill>
                  <a:schemeClr val="bg1"/>
                </a:solidFill>
                <a:latin typeface="Georgia" panose="02040502050405020303" pitchFamily="18" charset="0"/>
              </a:rPr>
              <a:t>In Chapter 6, Michael’s dad shows him a parcel of birds he has discovered in the garden. He discusses with his son where he thinks they have come from and makes a big effort to bond with him. This is shown in the quotations: “’Touch it,’ he said. ‘Feel it. Go on, it’s OK.’” and “’Been there so long it’s nearly a fossil.’” </a:t>
            </a:r>
            <a:r>
              <a:rPr lang="en-GB" dirty="0" smtClean="0">
                <a:solidFill>
                  <a:schemeClr val="bg1"/>
                </a:solidFill>
                <a:latin typeface="Georgia" panose="02040502050405020303" pitchFamily="18" charset="0"/>
              </a:rPr>
              <a:t>These quotations show </a:t>
            </a:r>
            <a:r>
              <a:rPr lang="en-GB" dirty="0">
                <a:solidFill>
                  <a:schemeClr val="bg1"/>
                </a:solidFill>
                <a:latin typeface="Georgia" panose="02040502050405020303" pitchFamily="18" charset="0"/>
              </a:rPr>
              <a:t>that Michael’s dad describes what they look like, what has happened to them and even directs Michael to “touch” and “feel” the dead birds </a:t>
            </a:r>
            <a:r>
              <a:rPr lang="en-GB" dirty="0" smtClean="0">
                <a:solidFill>
                  <a:schemeClr val="bg1"/>
                </a:solidFill>
                <a:latin typeface="Georgia" panose="02040502050405020303" pitchFamily="18" charset="0"/>
              </a:rPr>
              <a:t>to </a:t>
            </a:r>
            <a:r>
              <a:rPr lang="en-GB" dirty="0">
                <a:solidFill>
                  <a:schemeClr val="bg1"/>
                </a:solidFill>
                <a:latin typeface="Georgia" panose="02040502050405020303" pitchFamily="18" charset="0"/>
              </a:rPr>
              <a:t>try and interest him in his recent discovery. </a:t>
            </a:r>
            <a:r>
              <a:rPr lang="en-GB" dirty="0" smtClean="0">
                <a:solidFill>
                  <a:schemeClr val="bg1"/>
                </a:solidFill>
                <a:latin typeface="Georgia" panose="02040502050405020303" pitchFamily="18" charset="0"/>
              </a:rPr>
              <a:t>He may, however, </a:t>
            </a:r>
            <a:r>
              <a:rPr lang="en-GB" dirty="0">
                <a:solidFill>
                  <a:schemeClr val="bg1"/>
                </a:solidFill>
                <a:latin typeface="Georgia" panose="02040502050405020303" pitchFamily="18" charset="0"/>
              </a:rPr>
              <a:t>have an ulterior motive here and may try to gain Michael’s interest simply so he can engage in a conversation with and spend time with his son, something they haven’t been doing a lot of recently due to moving house and both parents looking after the poorly baby. Michael’s father may be feeling guilty at the lack of time he has been spending with his son and therefore uses this discovery as his chance to reconnect with his son and strengthen their relationship. </a:t>
            </a:r>
          </a:p>
        </p:txBody>
      </p:sp>
    </p:spTree>
    <p:extLst>
      <p:ext uri="{BB962C8B-B14F-4D97-AF65-F5344CB8AC3E}">
        <p14:creationId xmlns:p14="http://schemas.microsoft.com/office/powerpoint/2010/main" val="36820588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1" name="Rectangle 3"/>
          <p:cNvSpPr>
            <a:spLocks noGrp="1" noChangeArrowheads="1"/>
          </p:cNvSpPr>
          <p:nvPr>
            <p:ph type="body" sz="half" idx="1"/>
          </p:nvPr>
        </p:nvSpPr>
        <p:spPr>
          <a:xfrm>
            <a:off x="323528" y="332656"/>
            <a:ext cx="8712968" cy="6264696"/>
          </a:xfrm>
          <a:solidFill>
            <a:schemeClr val="tx1"/>
          </a:solidFill>
        </p:spPr>
        <p:txBody>
          <a:bodyPr>
            <a:normAutofit fontScale="92500" lnSpcReduction="10000"/>
          </a:bodyPr>
          <a:lstStyle/>
          <a:p>
            <a:pPr marL="0" indent="0">
              <a:buNone/>
            </a:pPr>
            <a:r>
              <a:rPr lang="en-GB" dirty="0">
                <a:solidFill>
                  <a:schemeClr val="bg1"/>
                </a:solidFill>
                <a:latin typeface="Georgia" panose="02040502050405020303" pitchFamily="18" charset="0"/>
              </a:rPr>
              <a:t> </a:t>
            </a:r>
            <a:r>
              <a:rPr lang="en-GB" b="1" dirty="0">
                <a:solidFill>
                  <a:schemeClr val="bg1"/>
                </a:solidFill>
                <a:latin typeface="Georgia" panose="02040502050405020303" pitchFamily="18" charset="0"/>
              </a:rPr>
              <a:t>10. Why do you think Michael’s dad shows him the parcel of birds? What is he trying to achieve here? Include quotations in your answer. (3)</a:t>
            </a:r>
          </a:p>
          <a:p>
            <a:pPr marL="0" indent="0">
              <a:buNone/>
            </a:pPr>
            <a:endParaRPr lang="en-GB" b="1" dirty="0">
              <a:solidFill>
                <a:schemeClr val="bg1"/>
              </a:solidFill>
              <a:latin typeface="Georgia" panose="02040502050405020303" pitchFamily="18" charset="0"/>
            </a:endParaRPr>
          </a:p>
          <a:p>
            <a:pPr marL="0" indent="0">
              <a:buNone/>
            </a:pPr>
            <a:r>
              <a:rPr lang="en-GB" dirty="0">
                <a:solidFill>
                  <a:srgbClr val="FF0000"/>
                </a:solidFill>
                <a:latin typeface="Georgia" panose="02040502050405020303" pitchFamily="18" charset="0"/>
              </a:rPr>
              <a:t>In Chapter 6, Michael’s dad shows him a parcel of birds he has discovered in the garden. He discusses with his son where he thinks they have come from and makes a big effort to bond with him. </a:t>
            </a:r>
            <a:r>
              <a:rPr lang="en-GB" dirty="0">
                <a:solidFill>
                  <a:schemeClr val="bg1"/>
                </a:solidFill>
                <a:latin typeface="Georgia" panose="02040502050405020303" pitchFamily="18" charset="0"/>
              </a:rPr>
              <a:t>This is shown in the quotations: “’Touch it,’ he said. ‘Feel it. Go on, it’s OK.’” and “’Been there so long it’s nearly a fossil.’” These quotations show that Michael’s dad describes what they look like, what has happened to them and even directs Michael to “touch” and “feel” the dead birds to try and interest him in his recent discovery. He may, however, have an ulterior motive here and may try to gain Michael’s interest simply so he can engage in a conversation with and spend time with his son, something they haven’t been doing a lot of recently due to moving house and both parents looking after the poorly baby. Michael’s father may be feeling guilty at the lack of time he has been spending with his son and therefore uses this discovery as his chance to reconnect with his son and strengthen their relationship. </a:t>
            </a:r>
          </a:p>
        </p:txBody>
      </p:sp>
    </p:spTree>
    <p:extLst>
      <p:ext uri="{BB962C8B-B14F-4D97-AF65-F5344CB8AC3E}">
        <p14:creationId xmlns:p14="http://schemas.microsoft.com/office/powerpoint/2010/main" val="31310671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1" name="Rectangle 3"/>
          <p:cNvSpPr>
            <a:spLocks noGrp="1" noChangeArrowheads="1"/>
          </p:cNvSpPr>
          <p:nvPr>
            <p:ph type="body" sz="half" idx="1"/>
          </p:nvPr>
        </p:nvSpPr>
        <p:spPr>
          <a:xfrm>
            <a:off x="323528" y="332656"/>
            <a:ext cx="8712968" cy="6264696"/>
          </a:xfrm>
          <a:solidFill>
            <a:schemeClr val="tx1"/>
          </a:solidFill>
        </p:spPr>
        <p:txBody>
          <a:bodyPr>
            <a:normAutofit fontScale="92500" lnSpcReduction="10000"/>
          </a:bodyPr>
          <a:lstStyle/>
          <a:p>
            <a:pPr marL="0" indent="0">
              <a:buNone/>
            </a:pPr>
            <a:r>
              <a:rPr lang="en-GB" dirty="0">
                <a:solidFill>
                  <a:schemeClr val="bg1"/>
                </a:solidFill>
                <a:latin typeface="Georgia" panose="02040502050405020303" pitchFamily="18" charset="0"/>
              </a:rPr>
              <a:t> </a:t>
            </a:r>
            <a:r>
              <a:rPr lang="en-GB" b="1" dirty="0">
                <a:solidFill>
                  <a:schemeClr val="bg1"/>
                </a:solidFill>
                <a:latin typeface="Georgia" panose="02040502050405020303" pitchFamily="18" charset="0"/>
              </a:rPr>
              <a:t>10. Why do you think Michael’s dad shows him the parcel of birds? What is he trying to achieve here? Include quotations in your answer. (3)</a:t>
            </a:r>
          </a:p>
          <a:p>
            <a:pPr marL="0" indent="0">
              <a:buNone/>
            </a:pPr>
            <a:endParaRPr lang="en-GB" b="1" dirty="0">
              <a:solidFill>
                <a:schemeClr val="bg1"/>
              </a:solidFill>
              <a:latin typeface="Georgia" panose="02040502050405020303" pitchFamily="18" charset="0"/>
            </a:endParaRPr>
          </a:p>
          <a:p>
            <a:pPr marL="0" indent="0">
              <a:buNone/>
            </a:pPr>
            <a:r>
              <a:rPr lang="en-GB" dirty="0">
                <a:solidFill>
                  <a:schemeClr val="bg1"/>
                </a:solidFill>
                <a:latin typeface="Georgia" panose="02040502050405020303" pitchFamily="18" charset="0"/>
              </a:rPr>
              <a:t>In Chapter 6, Michael’s dad shows him a parcel of birds he has discovered in the garden. He discusses with his son where he thinks they have come from and makes a big effort to bond with him. </a:t>
            </a:r>
            <a:r>
              <a:rPr lang="en-GB" dirty="0">
                <a:solidFill>
                  <a:srgbClr val="FFC000"/>
                </a:solidFill>
                <a:latin typeface="Georgia" panose="02040502050405020303" pitchFamily="18" charset="0"/>
              </a:rPr>
              <a:t>This is shown in the quotations: “’Touch it,’ he said. ‘Feel it. Go on, it’s OK.’” and “’Been there so long it’s nearly a fossil.’”</a:t>
            </a:r>
            <a:r>
              <a:rPr lang="en-GB" dirty="0">
                <a:solidFill>
                  <a:schemeClr val="bg1"/>
                </a:solidFill>
                <a:latin typeface="Georgia" panose="02040502050405020303" pitchFamily="18" charset="0"/>
              </a:rPr>
              <a:t> These quotations show that Michael’s dad describes what they look like, what has happened to them and even directs Michael to “touch” and “feel” the dead birds to try and interest him in his recent discovery. He may, however, have an ulterior motive here and may try to gain Michael’s interest simply so he can engage in a conversation with and spend time with his son, something they haven’t been doing a lot of recently due to moving house and both parents looking after the poorly baby. Michael’s father may be feeling guilty at the lack of time he has been spending with his son and therefore uses this discovery as his chance to reconnect with his son and strengthen their relationship. </a:t>
            </a:r>
          </a:p>
        </p:txBody>
      </p:sp>
    </p:spTree>
    <p:extLst>
      <p:ext uri="{BB962C8B-B14F-4D97-AF65-F5344CB8AC3E}">
        <p14:creationId xmlns:p14="http://schemas.microsoft.com/office/powerpoint/2010/main" val="5498371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1" name="Rectangle 3"/>
          <p:cNvSpPr>
            <a:spLocks noGrp="1" noChangeArrowheads="1"/>
          </p:cNvSpPr>
          <p:nvPr>
            <p:ph type="body" sz="half" idx="1"/>
          </p:nvPr>
        </p:nvSpPr>
        <p:spPr>
          <a:xfrm>
            <a:off x="323528" y="332656"/>
            <a:ext cx="8712968" cy="6264696"/>
          </a:xfrm>
          <a:solidFill>
            <a:schemeClr val="tx1"/>
          </a:solidFill>
        </p:spPr>
        <p:txBody>
          <a:bodyPr>
            <a:normAutofit fontScale="92500" lnSpcReduction="10000"/>
          </a:bodyPr>
          <a:lstStyle/>
          <a:p>
            <a:pPr marL="0" indent="0">
              <a:buNone/>
            </a:pPr>
            <a:r>
              <a:rPr lang="en-GB" dirty="0">
                <a:solidFill>
                  <a:schemeClr val="bg1"/>
                </a:solidFill>
                <a:latin typeface="Georgia" panose="02040502050405020303" pitchFamily="18" charset="0"/>
              </a:rPr>
              <a:t> </a:t>
            </a:r>
            <a:r>
              <a:rPr lang="en-GB" b="1" dirty="0">
                <a:solidFill>
                  <a:schemeClr val="bg1"/>
                </a:solidFill>
                <a:latin typeface="Georgia" panose="02040502050405020303" pitchFamily="18" charset="0"/>
              </a:rPr>
              <a:t>10. Why do you think Michael’s dad shows him the parcel of birds? What is he trying to achieve here? Include quotations in your answer. (3)</a:t>
            </a:r>
          </a:p>
          <a:p>
            <a:pPr marL="0" indent="0">
              <a:buNone/>
            </a:pPr>
            <a:endParaRPr lang="en-GB" b="1" dirty="0">
              <a:solidFill>
                <a:schemeClr val="bg1"/>
              </a:solidFill>
              <a:latin typeface="Georgia" panose="02040502050405020303" pitchFamily="18" charset="0"/>
            </a:endParaRPr>
          </a:p>
          <a:p>
            <a:pPr marL="0" indent="0">
              <a:buNone/>
            </a:pPr>
            <a:r>
              <a:rPr lang="en-GB" dirty="0">
                <a:solidFill>
                  <a:schemeClr val="bg1"/>
                </a:solidFill>
                <a:latin typeface="Georgia" panose="02040502050405020303" pitchFamily="18" charset="0"/>
              </a:rPr>
              <a:t>In Chapter 6, Michael’s dad shows him a parcel of birds he has discovered in the garden. He discusses with his son where he thinks they have come from and makes a big effort to bond with him. This is shown in the quotations: “’Touch it,’ he said. ‘Feel it. Go on, it’s OK.’” and “’Been there so long it’s nearly a fossil.’” </a:t>
            </a:r>
            <a:r>
              <a:rPr lang="en-GB" dirty="0">
                <a:solidFill>
                  <a:srgbClr val="00B050"/>
                </a:solidFill>
                <a:latin typeface="Georgia" panose="02040502050405020303" pitchFamily="18" charset="0"/>
              </a:rPr>
              <a:t>These quotations show that Michael’s dad describes what they look like, what has happened to them and even directs Michael to “touch” and “feel” the dead birds to try and interest him in his recent discovery. He may, however, have an ulterior motive here and may try to gain Michael’s interest simply so he can engage in a conversation with and spend time with his son, something they haven’t been doing a lot of recently due to moving house and both parents looking after the poorly baby. Michael’s father may be feeling guilty at the lack of time he has been spending with his son and therefore uses this discovery as his chance to reconnect with his son and strengthen their relationship. </a:t>
            </a:r>
          </a:p>
        </p:txBody>
      </p:sp>
    </p:spTree>
    <p:extLst>
      <p:ext uri="{BB962C8B-B14F-4D97-AF65-F5344CB8AC3E}">
        <p14:creationId xmlns:p14="http://schemas.microsoft.com/office/powerpoint/2010/main" val="11032702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1" name="Rectangle 3"/>
          <p:cNvSpPr>
            <a:spLocks noGrp="1" noChangeArrowheads="1"/>
          </p:cNvSpPr>
          <p:nvPr>
            <p:ph type="body" sz="half" idx="1"/>
          </p:nvPr>
        </p:nvSpPr>
        <p:spPr>
          <a:xfrm>
            <a:off x="323528" y="260648"/>
            <a:ext cx="8712968" cy="6264696"/>
          </a:xfrm>
          <a:solidFill>
            <a:schemeClr val="tx1"/>
          </a:solidFill>
        </p:spPr>
        <p:txBody>
          <a:bodyPr>
            <a:normAutofit fontScale="92500" lnSpcReduction="10000"/>
          </a:bodyPr>
          <a:lstStyle/>
          <a:p>
            <a:pPr marL="0" indent="0">
              <a:buNone/>
            </a:pPr>
            <a:r>
              <a:rPr lang="en-GB" dirty="0">
                <a:solidFill>
                  <a:schemeClr val="bg1"/>
                </a:solidFill>
                <a:latin typeface="Georgia" panose="02040502050405020303" pitchFamily="18" charset="0"/>
              </a:rPr>
              <a:t> </a:t>
            </a:r>
            <a:r>
              <a:rPr lang="en-GB" b="1" dirty="0">
                <a:solidFill>
                  <a:schemeClr val="bg1"/>
                </a:solidFill>
                <a:latin typeface="Georgia" panose="02040502050405020303" pitchFamily="18" charset="0"/>
              </a:rPr>
              <a:t>10. Why do you think Michael’s dad shows him the parcel of birds? What is he trying to achieve here? Include quotations in your answer. (3)</a:t>
            </a:r>
          </a:p>
          <a:p>
            <a:pPr marL="0" indent="0">
              <a:buNone/>
            </a:pPr>
            <a:endParaRPr lang="en-GB" b="1" dirty="0">
              <a:solidFill>
                <a:schemeClr val="bg1"/>
              </a:solidFill>
              <a:latin typeface="Georgia" panose="02040502050405020303" pitchFamily="18" charset="0"/>
            </a:endParaRPr>
          </a:p>
          <a:p>
            <a:pPr marL="0" indent="0">
              <a:buNone/>
            </a:pPr>
            <a:r>
              <a:rPr lang="en-GB" dirty="0">
                <a:solidFill>
                  <a:srgbClr val="FF0000"/>
                </a:solidFill>
                <a:latin typeface="Georgia" panose="02040502050405020303" pitchFamily="18" charset="0"/>
              </a:rPr>
              <a:t>In Chapter 6, Michael’s dad shows him a parcel of birds he has discovered in the garden. He discusses with his son where he thinks they have come from and makes a big effort to bond with him. </a:t>
            </a:r>
            <a:r>
              <a:rPr lang="en-GB" dirty="0">
                <a:solidFill>
                  <a:srgbClr val="FFC000"/>
                </a:solidFill>
                <a:latin typeface="Georgia" panose="02040502050405020303" pitchFamily="18" charset="0"/>
              </a:rPr>
              <a:t>This is shown in the quotations: “’Touch it,’ he said. ‘Feel it. Go on, it’s OK.’” and “’Been there so long it’s nearly a fossil.’” </a:t>
            </a:r>
            <a:r>
              <a:rPr lang="en-GB" dirty="0">
                <a:solidFill>
                  <a:srgbClr val="00B050"/>
                </a:solidFill>
                <a:latin typeface="Georgia" panose="02040502050405020303" pitchFamily="18" charset="0"/>
              </a:rPr>
              <a:t>These quotations show that Michael’s dad describes what they look like, what has happened to them and even directs Michael to “touch” and “feel” the dead birds to try and interest him in his recent discovery. He may, however, have an ulterior motive here and may try to gain Michael’s interest simply so he can engage in a conversation with and spend time with his son, something they haven’t been doing a lot of recently due to moving house and both parents looking after the poorly baby. Michael’s father may be feeling guilty at the lack of time he has been spending with his son and therefore uses this discovery as his chance to reconnect with his son and strengthen their relationship.</a:t>
            </a:r>
            <a:r>
              <a:rPr lang="en-GB" dirty="0">
                <a:solidFill>
                  <a:schemeClr val="bg1"/>
                </a:solidFill>
                <a:latin typeface="Georgia" panose="02040502050405020303" pitchFamily="18" charset="0"/>
              </a:rPr>
              <a:t> </a:t>
            </a:r>
          </a:p>
        </p:txBody>
      </p:sp>
    </p:spTree>
    <p:extLst>
      <p:ext uri="{BB962C8B-B14F-4D97-AF65-F5344CB8AC3E}">
        <p14:creationId xmlns:p14="http://schemas.microsoft.com/office/powerpoint/2010/main" val="55792381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427</TotalTime>
  <Words>2032</Words>
  <Application>Microsoft Office PowerPoint</Application>
  <PresentationFormat>On-screen Show (4:3)</PresentationFormat>
  <Paragraphs>88</Paragraphs>
  <Slides>18</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Candy Round BTN</vt:lpstr>
      <vt:lpstr>Comic Sans MS</vt:lpstr>
      <vt:lpstr>Georgia</vt:lpstr>
      <vt:lpstr>Tw Cen MT</vt:lpstr>
      <vt:lpstr>Thatch</vt:lpstr>
      <vt:lpstr>Lesson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Skellig</dc:title>
  <dc:creator>Suzanne Quinn</dc:creator>
  <cp:lastModifiedBy>Taiyibha Ahmed</cp:lastModifiedBy>
  <cp:revision>37</cp:revision>
  <dcterms:created xsi:type="dcterms:W3CDTF">2013-08-08T09:46:40Z</dcterms:created>
  <dcterms:modified xsi:type="dcterms:W3CDTF">2021-01-20T12:10:52Z</dcterms:modified>
</cp:coreProperties>
</file>