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4" r:id="rId11"/>
  </p:sldMasterIdLst>
  <p:notesMasterIdLst>
    <p:notesMasterId r:id="rId28"/>
  </p:notesMasterIdLst>
  <p:sldIdLst>
    <p:sldId id="315" r:id="rId12"/>
    <p:sldId id="316" r:id="rId13"/>
    <p:sldId id="552" r:id="rId14"/>
    <p:sldId id="553" r:id="rId15"/>
    <p:sldId id="296" r:id="rId16"/>
    <p:sldId id="298" r:id="rId17"/>
    <p:sldId id="303" r:id="rId18"/>
    <p:sldId id="306" r:id="rId19"/>
    <p:sldId id="304" r:id="rId20"/>
    <p:sldId id="307" r:id="rId21"/>
    <p:sldId id="309" r:id="rId22"/>
    <p:sldId id="311" r:id="rId23"/>
    <p:sldId id="313" r:id="rId24"/>
    <p:sldId id="556" r:id="rId25"/>
    <p:sldId id="317" r:id="rId26"/>
    <p:sldId id="31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6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340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2793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420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019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507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105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13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046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39788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9222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15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432761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8438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72546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9946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8679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09/09/2021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334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4338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6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F8D230D-633A-4B09-B851-DB907A010E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8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C60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5307CD-14C6-4437-A12F-3E2E7CD1F4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1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FBEDDA-BF55-4A53-996B-AE8369C727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3738" y="993379"/>
            <a:ext cx="3671888" cy="5585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9129" y="2250623"/>
            <a:ext cx="627942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>
                <a:latin typeface="Calibri" panose="020F0502020204030204" pitchFamily="34" charset="0"/>
              </a:rPr>
              <a:t>Which multiples of 10 does 73 lie between?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800" dirty="0">
                <a:latin typeface="Calibri" panose="020F0502020204030204" pitchFamily="34" charset="0"/>
              </a:rPr>
              <a:t>4,000		_____		3,800		_____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</a:t>
            </a:r>
            <a:r>
              <a:rPr lang="en-GB" sz="2800" dirty="0">
                <a:latin typeface="Calibri" panose="020F0502020204030204" pitchFamily="34" charset="0"/>
              </a:rPr>
              <a:t>8,800		8,900       _____		_____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  <a:r>
              <a:rPr lang="en-GB" sz="2800" dirty="0">
                <a:latin typeface="Calibri" panose="020F0502020204030204" pitchFamily="34" charset="0"/>
              </a:rPr>
              <a:t> Which multiples of 100 does 449 lie between?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</a:t>
            </a:r>
            <a:r>
              <a:rPr lang="en-GB" sz="2800" dirty="0">
                <a:latin typeface="Calibri" panose="020F0502020204030204" pitchFamily="34" charset="0"/>
              </a:rPr>
              <a:t>Which multiples of 10 does 73 lie between?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</a:t>
            </a:r>
            <a:r>
              <a:rPr lang="en-GB" sz="2800" dirty="0">
                <a:latin typeface="Calibri" panose="020F0502020204030204" pitchFamily="34" charset="0"/>
              </a:rPr>
              <a:t>4,000		_____		3,800		_____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</a:t>
            </a:r>
            <a:r>
              <a:rPr lang="en-GB" sz="2800" dirty="0">
                <a:latin typeface="Calibri" panose="020F0502020204030204" pitchFamily="34" charset="0"/>
              </a:rPr>
              <a:t>8,800		8,900       _____		_____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  <a:r>
              <a:rPr lang="en-GB" sz="2800" dirty="0">
                <a:latin typeface="Calibri" panose="020F0502020204030204" pitchFamily="34" charset="0"/>
              </a:rPr>
              <a:t> Which multiples of 100 does 449 lie between?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51462" y="813842"/>
            <a:ext cx="16183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70 and 80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486305" y="1578257"/>
            <a:ext cx="1116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3,900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8214" y="1578257"/>
            <a:ext cx="1116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3,700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872019" y="2862567"/>
            <a:ext cx="1116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9,000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4964" y="2862567"/>
            <a:ext cx="11164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9,100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28469" y="4762308"/>
            <a:ext cx="2994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400 and 500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008334" y="1891876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0044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6558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51845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3072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100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9586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2614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9128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5642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2156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986701" y="15709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226505" y="222131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8704" y="222131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61099" y="502162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37 to the nearest 10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5664314" y="2319992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37368" y="2795480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37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000440" y="1354160"/>
            <a:ext cx="465598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5664314" y="1354160"/>
            <a:ext cx="196521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70621" y="509028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09399" y="3646917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422 to the nearest 10</a:t>
            </a:r>
          </a:p>
        </p:txBody>
      </p:sp>
      <p:cxnSp>
        <p:nvCxnSpPr>
          <p:cNvPr id="64" name="Straight Connector 63"/>
          <p:cNvCxnSpPr/>
          <p:nvPr/>
        </p:nvCxnSpPr>
        <p:spPr>
          <a:xfrm>
            <a:off x="1000441" y="4932453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99254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165768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7643952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32282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65310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98796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31824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498338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64852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31366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978808" y="4617345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234398" y="5261893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420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0811" y="5261893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430</a:t>
            </a:r>
          </a:p>
        </p:txBody>
      </p:sp>
      <p:cxnSp>
        <p:nvCxnSpPr>
          <p:cNvPr id="79" name="Straight Arrow Connector 78"/>
          <p:cNvCxnSpPr/>
          <p:nvPr/>
        </p:nvCxnSpPr>
        <p:spPr>
          <a:xfrm flipV="1">
            <a:off x="2325755" y="5289942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096230" y="5704433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422</a:t>
            </a:r>
          </a:p>
        </p:txBody>
      </p:sp>
      <p:cxnSp>
        <p:nvCxnSpPr>
          <p:cNvPr id="81" name="Straight Arrow Connector 80"/>
          <p:cNvCxnSpPr/>
          <p:nvPr/>
        </p:nvCxnSpPr>
        <p:spPr>
          <a:xfrm>
            <a:off x="992547" y="4394737"/>
            <a:ext cx="1333208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>
            <a:off x="2338614" y="4394737"/>
            <a:ext cx="5283018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90717" y="3626691"/>
            <a:ext cx="246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420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1008334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>
            <a:off x="1702625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>
            <a:off x="2354400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>
            <a:off x="3032905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3684680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4363185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>
            <a:off x="5030746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5680615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>
            <a:off x="6344725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6994594" y="1780002"/>
            <a:ext cx="62020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3213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53" grpId="0"/>
      <p:bldP spid="62" grpId="0"/>
      <p:bldP spid="63" grpId="0"/>
      <p:bldP spid="76" grpId="0"/>
      <p:bldP spid="77" grpId="0"/>
      <p:bldP spid="80" grpId="0"/>
      <p:bldP spid="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1909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5617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267" y="3015872"/>
            <a:ext cx="1250012" cy="875008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1122331" y="2769696"/>
            <a:ext cx="4612547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You can’t round this number to the nearest 10 because the ones is a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9573" y="1023451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1,245 to the nearest 10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1122331" y="4833159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11443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7957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765842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44471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7499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10985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4013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10527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77041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435558" y="4531699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100698" y="4498904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440138" y="5232932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804921" y="5602140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1,245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1114437" y="4295443"/>
            <a:ext cx="331583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448031" y="4295443"/>
            <a:ext cx="329549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6298" y="5218908"/>
            <a:ext cx="111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1,240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104708" y="5232932"/>
            <a:ext cx="111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1,250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37776" y="1678775"/>
            <a:ext cx="24652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1,250</a:t>
            </a:r>
          </a:p>
        </p:txBody>
      </p:sp>
      <p:sp>
        <p:nvSpPr>
          <p:cNvPr id="29" name="Oval 28"/>
          <p:cNvSpPr/>
          <p:nvPr/>
        </p:nvSpPr>
        <p:spPr>
          <a:xfrm>
            <a:off x="7199208" y="5067026"/>
            <a:ext cx="913186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8" grpId="0"/>
      <p:bldP spid="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762" y="1225955"/>
            <a:ext cx="7433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these numbers to the nearest 100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945121" y="2135861"/>
            <a:ext cx="1112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3,472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945121" y="4734461"/>
            <a:ext cx="1112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4,376</a:t>
            </a:r>
          </a:p>
        </p:txBody>
      </p:sp>
      <p:sp>
        <p:nvSpPr>
          <p:cNvPr id="32" name="Oval 31"/>
          <p:cNvSpPr/>
          <p:nvPr/>
        </p:nvSpPr>
        <p:spPr>
          <a:xfrm flipH="1">
            <a:off x="1530525" y="2037975"/>
            <a:ext cx="195943" cy="7311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 flipH="1">
            <a:off x="1550122" y="4588099"/>
            <a:ext cx="195943" cy="7311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114438" y="3507023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0654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77168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7757949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43682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376710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0196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443224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09738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76252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427665" y="320556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7092805" y="3172768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flipV="1">
            <a:off x="5908347" y="3740890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7451" y="3837289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3,400</a:t>
            </a:r>
          </a:p>
        </p:txBody>
      </p:sp>
      <p:cxnSp>
        <p:nvCxnSpPr>
          <p:cNvPr id="49" name="Straight Arrow Connector 48"/>
          <p:cNvCxnSpPr/>
          <p:nvPr/>
        </p:nvCxnSpPr>
        <p:spPr>
          <a:xfrm>
            <a:off x="1106544" y="2969307"/>
            <a:ext cx="4801803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5908347" y="2969307"/>
            <a:ext cx="1827282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7315107" y="3780441"/>
            <a:ext cx="895452" cy="735968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04967" y="4153763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3,472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68374" y="3892771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3,500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582195" y="4702945"/>
            <a:ext cx="1112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4,400</a:t>
            </a:r>
          </a:p>
        </p:txBody>
      </p:sp>
      <p:cxnSp>
        <p:nvCxnSpPr>
          <p:cNvPr id="51" name="Straight Arrow Connector 50"/>
          <p:cNvCxnSpPr/>
          <p:nvPr/>
        </p:nvCxnSpPr>
        <p:spPr>
          <a:xfrm>
            <a:off x="1114438" y="2820114"/>
            <a:ext cx="6621191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690625" y="2413674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100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728865" y="3772825"/>
            <a:ext cx="140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3,450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775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2" grpId="1" animBg="1"/>
      <p:bldP spid="33" grpId="0" animBg="1"/>
      <p:bldP spid="33" grpId="1" animBg="1"/>
      <p:bldP spid="48" grpId="0"/>
      <p:bldP spid="52" grpId="0" animBg="1"/>
      <p:bldP spid="53" grpId="0"/>
      <p:bldP spid="54" grpId="0"/>
      <p:bldP spid="55" grpId="0"/>
      <p:bldP spid="57" grpId="0"/>
      <p:bldP spid="57" grpId="1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008334" y="3289617"/>
            <a:ext cx="6657316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100044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66558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7651845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3072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100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99586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32614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9128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65642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2156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986701" y="2964711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-160018" y="3547115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2,000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38704" y="3619056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3,000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51599" y="1938286"/>
            <a:ext cx="6238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Round 2,855 to the nearest 1,000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6661600" y="3547115"/>
            <a:ext cx="0" cy="433616"/>
          </a:xfrm>
          <a:prstGeom prst="straightConnector1">
            <a:avLst/>
          </a:prstGeom>
          <a:ln w="381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28584" y="4021840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2,855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1000440" y="2751901"/>
            <a:ext cx="566116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6661600" y="2751901"/>
            <a:ext cx="967925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321537" y="1941565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3,000</a:t>
            </a:r>
          </a:p>
        </p:txBody>
      </p:sp>
      <p:sp>
        <p:nvSpPr>
          <p:cNvPr id="44" name="Oval 43"/>
          <p:cNvSpPr/>
          <p:nvPr/>
        </p:nvSpPr>
        <p:spPr>
          <a:xfrm>
            <a:off x="6594196" y="4040678"/>
            <a:ext cx="216696" cy="429767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39343" y="3560175"/>
            <a:ext cx="2453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2,500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37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53" grpId="0"/>
      <p:bldP spid="62" grpId="0"/>
      <p:bldP spid="44" grpId="0" animBg="1"/>
      <p:bldP spid="44" grpId="1" animBg="1"/>
      <p:bldP spid="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6059" y="1441118"/>
            <a:ext cx="73685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Which numbers round to 31,000 when rounded to the nearest 1,000?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48305" y="2852953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29,992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40102" y="4719760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31,350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1178" y="64264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66244" y="785337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65555" y="4790494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31,530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362791" y="2852953"/>
            <a:ext cx="1451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30,535</a:t>
            </a:r>
          </a:p>
        </p:txBody>
      </p:sp>
      <p:sp>
        <p:nvSpPr>
          <p:cNvPr id="27" name="Oval 26"/>
          <p:cNvSpPr/>
          <p:nvPr/>
        </p:nvSpPr>
        <p:spPr>
          <a:xfrm>
            <a:off x="1265555" y="2708461"/>
            <a:ext cx="1548312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642866" y="4633114"/>
            <a:ext cx="1548312" cy="83293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48305" y="3453967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30,000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65555" y="5341704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32,000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362791" y="3453967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31,000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740102" y="5378613"/>
            <a:ext cx="1451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31,000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012684" y="3332439"/>
            <a:ext cx="253263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183632" y="3352183"/>
            <a:ext cx="253263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912175" y="5279450"/>
            <a:ext cx="253263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389995" y="5205427"/>
            <a:ext cx="253263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8297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/>
      <p:bldP spid="31" grpId="0"/>
      <p:bldP spid="18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049" y="715191"/>
            <a:ext cx="1426364" cy="1032883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1147834" y="700908"/>
            <a:ext cx="4490259" cy="1239162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I’m thinking of an integer that is 23,100 when rounded to the nearest 100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687318" y="3574451"/>
            <a:ext cx="7292399" cy="618497"/>
            <a:chOff x="210370" y="3533999"/>
            <a:chExt cx="7769347" cy="658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210370" y="3850153"/>
              <a:ext cx="7769347" cy="28014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210370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985759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796425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761148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311926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36537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87315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862704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5638093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413482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188871" y="3533999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745914" y="420834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alibri" panose="020F0502020204030204" pitchFamily="34" charset="0"/>
              </a:rPr>
              <a:t>23,100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1799" y="2078882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What is the smallest number Jack could be thinking of?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27584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23,110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178117" y="420834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23,120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887098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23,130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35213" y="420834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23,140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99088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23,150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81008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23,090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83421" y="420834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23,080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544940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23,070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24877" y="4208345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23,060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8315" y="3147419"/>
            <a:ext cx="1216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alibri" panose="020F0502020204030204" pitchFamily="34" charset="0"/>
              </a:rPr>
              <a:t>23,050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07089" y="2513073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23,050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51799" y="4784425"/>
            <a:ext cx="788511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</a:rPr>
              <a:t>What is the greatest number Jack could be thinking of?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3151" y="5284791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618217" y="5427481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07089" y="5365925"/>
            <a:ext cx="2453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23,149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301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6" grpId="0"/>
      <p:bldP spid="27" grpId="0"/>
      <p:bldP spid="28" grpId="0"/>
      <p:bldP spid="29" grpId="0"/>
      <p:bldP spid="29" grpId="1"/>
      <p:bldP spid="30" grpId="0"/>
      <p:bldP spid="31" grpId="0"/>
      <p:bldP spid="32" grpId="0"/>
      <p:bldP spid="33" grpId="0"/>
      <p:bldP spid="34" grpId="0"/>
      <p:bldP spid="34" grpId="1"/>
      <p:bldP spid="35" grpId="0"/>
      <p:bldP spid="37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2DA39F-FE49-4BC0-BF99-99FDE7875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895994"/>
            <a:ext cx="2638425" cy="56530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E365B9C-7E1C-4122-BA07-E4D656BD80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3934" y="993625"/>
            <a:ext cx="3000082" cy="54578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B55DFA-C916-4F07-9DEB-AD5DB2C9E3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5225" y="993624"/>
            <a:ext cx="3029223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4B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51225F-AA25-499E-9975-662195130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995" y="643467"/>
            <a:ext cx="8074008" cy="55710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28A8F78-0298-4CA3-96A2-24192B83DDF6}"/>
              </a:ext>
            </a:extLst>
          </p:cNvPr>
          <p:cNvSpPr txBox="1"/>
          <p:nvPr/>
        </p:nvSpPr>
        <p:spPr>
          <a:xfrm>
            <a:off x="2217458" y="1567934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220660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C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281589-C248-4069-8133-D3DB5B23AE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39" y="643467"/>
            <a:ext cx="801592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3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8.5|3.9|7.8|1.4|8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.8|4|6.9|4.4|0.9|2.1|5.3|14.6|1.7|14.9|1.5|4.1|1.6|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10.1|10.1|4.4|14.5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|1.3|7.3|1.5|9.9|2.8|7.6|10.2|4.7|1.1|3|3.5|27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1.1|12.8|7|23.1|7.9|4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9|9.9|1.4|2.2|11.6|7.2|12.4|4|5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25.6|2.7|7|3.6|5.1|3.6|3.3|8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264</Words>
  <Application>Microsoft Office PowerPoint</Application>
  <PresentationFormat>On-screen Show (4:3)</PresentationFormat>
  <Paragraphs>91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32" baseType="lpstr">
      <vt:lpstr>Arial</vt:lpstr>
      <vt:lpstr>Calibri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4</cp:revision>
  <dcterms:created xsi:type="dcterms:W3CDTF">2020-09-11T19:27:32Z</dcterms:created>
  <dcterms:modified xsi:type="dcterms:W3CDTF">2021-09-09T19:53:14Z</dcterms:modified>
</cp:coreProperties>
</file>