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2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37" d="100"/>
          <a:sy n="37" d="100"/>
        </p:scale>
        <p:origin x="52" y="5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2BE4D5-5F35-43D1-8AA5-03921D80D4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92194B-BF03-4710-99D8-DB6F229D983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7F5E8A-9985-42CC-8B5A-31A9678400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67CA6B-2939-4FCB-8298-715364B145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66152-D6DC-4CAC-AFC6-DB3FABD98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0155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EA6D9-A554-436C-9542-9DC0DED26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1D705E-95A9-41A7-A0B5-84E3691642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49219C-C295-4ED2-83F9-EED48DC85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FB221-FA5B-44D9-A6D0-2BD0A4118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7640B1-C2AC-4096-9E0D-A0F0E8A55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7720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20BAF5-CA0C-42B5-9585-0DD005FDB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4CCDD4-A731-4762-BD78-0CF2F92886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32E475-92E3-4311-AAF0-3F3F48701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4FAC81-C59D-4A12-BD6C-DACAEBC556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DD5450-CE4F-4A49-8C5B-555DA8776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730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F2B99-C1B2-4CB3-9C97-8FCE95E9F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7729D6-B689-47C2-A8BE-8136FDAD4FA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D4137D-E425-4709-BE4B-207AFCF25E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F464EA-2D15-4DB3-A01E-B4A50A5BF1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17DE90-5DA3-4976-A81E-19B33D818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0643A1-A1FF-4DB2-A9AD-75ACA8FC3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2640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C6EE76-CDC6-43E7-93BE-DAB1AB989F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3703F-7D52-4C38-834D-F501093AEA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1439C7-8519-4CEF-8DF7-05CE7EF2DD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94E184-E323-408D-B0F9-34C68E94ADB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57894FA-7EB2-4F2B-BD8A-1DEDE417F0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7BFBCD-62F3-4ED2-AB03-A19DEA9C4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37D71B-2B7E-45A0-939B-C8DCCF35B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C880C66-47EC-4853-89CC-E8DB2373C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314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D47FF-23BB-4DE0-8ADC-3F8F865E7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81C41AC-03BD-4F31-8F39-951C53E45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AEE0D8-413C-429E-AE29-D9129F1A2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4DCB2F-20AA-43BC-A9A4-B986C1432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27514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4AA17C6-CAF6-4550-853B-969357617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165BB8D-A8ED-4299-A745-E6EC42241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504456-C82B-41C9-B835-0D5C2018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913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E4C06-0DCC-461C-B9A0-CFE537B33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FB701-E3FE-496A-9698-8DB9C15ABD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B945B7-1ABE-48D1-8477-5B3DEA0511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A5C190-CFAE-4340-8811-DE7B888B8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213006-ECB1-4CE1-8F49-0807BC12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370EAA-5F0B-478E-B1CA-AF99416ADC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7466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CA8DD-477F-498A-AD30-84D61566C9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34D1C0E-C685-4F9D-ABC9-82B0388D3C5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49FA42-D3BE-4D90-A082-4F93EA231F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B52250-66C6-411C-BE06-9E7D418302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DD4A55-9954-47E2-9493-2FCCF6947D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600F2E-D0B2-4D30-8EA0-8D7E000CDC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866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801C72-44EF-4E6F-B12A-EC688DC2D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76C9B0-4700-4132-AD81-CBBB9F995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C2C74E-852E-407F-9ED0-61106BEFA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F0022-9568-4C57-9CB6-6E5E69D3F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59378D-4501-4E9A-9508-D6A3A758FD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586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F6BF52-D149-4593-8599-5B612B1A83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4E55D73-CBB5-48F1-AB98-D637D7FD3B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0CFCBF-A926-4244-AEC1-C3140DF1B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96D025-DFA9-4066-9880-4E4FAC210F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924077-DF1B-4037-B7F4-FEC9A7140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66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570D8960-5F0E-49A1-BDE1-D918452849E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90019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570D8960-5F0E-49A1-BDE1-D918452849E6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516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6BDBC3-ECB6-4C4F-86A0-60ED37AC2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440600-69E1-456F-93CC-D2B64FD227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B697F7-9698-4C09-B67B-902D80D2CB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62240-0483-4C71-94FB-B1D90296D401}" type="datetimeFigureOut">
              <a:rPr lang="en-GB" smtClean="0"/>
              <a:t>13/10/2021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ED4C59-F0E5-4FCD-8062-A38A38AE0DC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AE5B1D-FE49-44A0-B5DA-9EEAAF09E9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96D45-33E7-4D4A-AEDB-45229C6682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11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D521C4B6-31D0-445B-9C28-555E60E43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3999" y="868364"/>
            <a:ext cx="8220075" cy="608012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13F7B"/>
                </a:solidFill>
                <a:latin typeface="Comic Sans MS" panose="030F0702030302020204" pitchFamily="66" charset="0"/>
              </a:rPr>
              <a:t>Finding the Facts</a:t>
            </a:r>
          </a:p>
        </p:txBody>
      </p:sp>
      <p:grpSp>
        <p:nvGrpSpPr>
          <p:cNvPr id="9219" name="Group 3">
            <a:extLst>
              <a:ext uri="{FF2B5EF4-FFF2-40B4-BE49-F238E27FC236}">
                <a16:creationId xmlns:a16="http://schemas.microsoft.com/office/drawing/2014/main" id="{DD98DACD-21A2-4241-95D6-C5F847BEF7C4}"/>
              </a:ext>
            </a:extLst>
          </p:cNvPr>
          <p:cNvGrpSpPr>
            <a:grpSpLocks/>
          </p:cNvGrpSpPr>
          <p:nvPr/>
        </p:nvGrpSpPr>
        <p:grpSpPr bwMode="auto">
          <a:xfrm>
            <a:off x="3703837" y="237573"/>
            <a:ext cx="7157959" cy="411257"/>
            <a:chOff x="2180307" y="237915"/>
            <a:chExt cx="6970443" cy="408959"/>
          </a:xfrm>
        </p:grpSpPr>
        <p:sp>
          <p:nvSpPr>
            <p:cNvPr id="9227" name="Rectangle 8">
              <a:extLst>
                <a:ext uri="{FF2B5EF4-FFF2-40B4-BE49-F238E27FC236}">
                  <a16:creationId xmlns:a16="http://schemas.microsoft.com/office/drawing/2014/main" id="{C6BB50FE-F418-4677-8B8C-823B39FD9612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0950" y="237915"/>
              <a:ext cx="6849800" cy="408959"/>
            </a:xfrm>
            <a:prstGeom prst="rect">
              <a:avLst/>
            </a:prstGeom>
            <a:solidFill>
              <a:srgbClr val="0278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 tIns="36000" rIns="18000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100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Reading Focus – 2b: Retrieve and record information/identify key details from fiction and non-fiction.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6E83FA0-6A1E-4E3F-B4CF-4D10E96DB4AD}"/>
                </a:ext>
              </a:extLst>
            </p:cNvPr>
            <p:cNvSpPr/>
            <p:nvPr/>
          </p:nvSpPr>
          <p:spPr>
            <a:xfrm>
              <a:off x="2180307" y="322418"/>
              <a:ext cx="241286" cy="239952"/>
            </a:xfrm>
            <a:prstGeom prst="ellipse">
              <a:avLst/>
            </a:prstGeom>
            <a:solidFill>
              <a:srgbClr val="027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9220" name="Group 10">
            <a:extLst>
              <a:ext uri="{FF2B5EF4-FFF2-40B4-BE49-F238E27FC236}">
                <a16:creationId xmlns:a16="http://schemas.microsoft.com/office/drawing/2014/main" id="{B956F83E-BEE5-4CB7-8D78-03DF17F3B07D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228601"/>
            <a:ext cx="1525588" cy="498475"/>
            <a:chOff x="161925" y="228600"/>
            <a:chExt cx="1525273" cy="497849"/>
          </a:xfrm>
        </p:grpSpPr>
        <p:sp>
          <p:nvSpPr>
            <p:cNvPr id="9225" name="Rectangle 5">
              <a:extLst>
                <a:ext uri="{FF2B5EF4-FFF2-40B4-BE49-F238E27FC236}">
                  <a16:creationId xmlns:a16="http://schemas.microsoft.com/office/drawing/2014/main" id="{8AD11CBD-78AF-4181-862B-B530688B41AF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925" y="231341"/>
              <a:ext cx="1276349" cy="495108"/>
            </a:xfrm>
            <a:prstGeom prst="rect">
              <a:avLst/>
            </a:prstGeom>
            <a:solidFill>
              <a:srgbClr val="2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324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Day 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5091D6F3-06AA-4F23-8B12-3B413577EB7D}"/>
                </a:ext>
              </a:extLst>
            </p:cNvPr>
            <p:cNvSpPr/>
            <p:nvPr/>
          </p:nvSpPr>
          <p:spPr>
            <a:xfrm>
              <a:off x="1188826" y="228600"/>
              <a:ext cx="498372" cy="497849"/>
            </a:xfrm>
            <a:prstGeom prst="ellipse">
              <a:avLst/>
            </a:prstGeom>
            <a:solidFill>
              <a:srgbClr val="87CBBF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rgbClr val="00639A"/>
                  </a:solidFill>
                  <a:latin typeface="Comic Sans MS" panose="030F0702030302020204" pitchFamily="66" charset="0"/>
                </a:rPr>
                <a:t>1</a:t>
              </a:r>
            </a:p>
          </p:txBody>
        </p:sp>
      </p:grpSp>
      <p:sp>
        <p:nvSpPr>
          <p:cNvPr id="9222" name="Rectangle 4">
            <a:extLst>
              <a:ext uri="{FF2B5EF4-FFF2-40B4-BE49-F238E27FC236}">
                <a16:creationId xmlns:a16="http://schemas.microsoft.com/office/drawing/2014/main" id="{2E3FABC2-F651-41E1-BB1A-D218A50110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999" y="1757363"/>
            <a:ext cx="8388351" cy="50698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</a:rPr>
              <a:t>Who Was Mary Seacole?</a:t>
            </a:r>
            <a:endParaRPr lang="en-GB" altLang="en-US" sz="16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Mary Seacole (born Mary Grant) was a British-Jamaican woman who became famous in the 19</a:t>
            </a:r>
            <a:r>
              <a:rPr lang="en-GB" altLang="en-US" sz="1600" baseline="300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Arial" panose="020B0604020202020204" pitchFamily="34" charset="0"/>
              </a:rPr>
              <a:t> century as ‘Mother Seacole’ due to her work caring for injured soldiers in the Crimean War.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b="1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Mary’s Early Life</a:t>
            </a:r>
            <a:endParaRPr lang="en-GB" altLang="en-US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Mary Anne Grant was born in 1805 in Kingston, Jamaica. Her father was a Scottish soldier and her mother was a well-known Jamaican ‘doctress’ who treated people using herbal remedies (such as aloe </a:t>
            </a:r>
            <a:r>
              <a:rPr lang="en-GB" altLang="en-US" sz="1600" dirty="0" err="1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vera</a:t>
            </a: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 and ginger) and Mary also had two siblings, Edward and Louisa.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As a child, Mary was fascinated by her mother’s work and practised the skills </a:t>
            </a:r>
            <a:b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</a:b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learned using dolls and pets as patients. By the age of 12, she was </a:t>
            </a:r>
            <a:b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</a:b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helping her mother as a nurse. Because of her father’s connections, she was </a:t>
            </a:r>
            <a:b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</a:b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also able to travel twice to visit England in her teens and this made her </a:t>
            </a:r>
            <a:b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</a:b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quite unusual for a black person at that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en-GB" altLang="en-US" sz="1600" dirty="0">
              <a:solidFill>
                <a:schemeClr val="tx1"/>
              </a:solidFill>
              <a:latin typeface="Comic Sans MS" panose="030F0702030302020204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When she was 31, Mary married a naval officer called Edwin Horatio Seacole. </a:t>
            </a:r>
            <a:b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</a:b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She was a good businesswoman and together they ran a successful store. </a:t>
            </a:r>
            <a:b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</a:br>
            <a:r>
              <a:rPr lang="en-GB" altLang="en-US" sz="1600" dirty="0">
                <a:solidFill>
                  <a:schemeClr val="tx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Unfortunately, her husband died only eight years later. </a:t>
            </a:r>
          </a:p>
        </p:txBody>
      </p:sp>
      <p:pic>
        <p:nvPicPr>
          <p:cNvPr id="9223" name="Picture 1">
            <a:extLst>
              <a:ext uri="{FF2B5EF4-FFF2-40B4-BE49-F238E27FC236}">
                <a16:creationId xmlns:a16="http://schemas.microsoft.com/office/drawing/2014/main" id="{BBBE00F8-0D0E-4E80-9C3C-15C476A60C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025" y="3587750"/>
            <a:ext cx="2466975" cy="327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224" name="Object 3">
            <a:extLst>
              <a:ext uri="{FF2B5EF4-FFF2-40B4-BE49-F238E27FC236}">
                <a16:creationId xmlns:a16="http://schemas.microsoft.com/office/drawing/2014/main" id="{9BEECACF-6EA4-4695-8313-A08F5BEB9D6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829088" y="1162050"/>
          <a:ext cx="6170612" cy="409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cument" r:id="rId4" imgW="6171262" imgH="4096539" progId="Word.Document.12">
                  <p:embed/>
                </p:oleObj>
              </mc:Choice>
              <mc:Fallback>
                <p:oleObj name="Document" r:id="rId4" imgW="6171262" imgH="4096539" progId="Word.Document.12">
                  <p:embed/>
                  <p:pic>
                    <p:nvPicPr>
                      <p:cNvPr id="9224" name="Object 3">
                        <a:extLst>
                          <a:ext uri="{FF2B5EF4-FFF2-40B4-BE49-F238E27FC236}">
                            <a16:creationId xmlns:a16="http://schemas.microsoft.com/office/drawing/2014/main" id="{9BEECACF-6EA4-4695-8313-A08F5BEB9D6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29088" y="1162050"/>
                        <a:ext cx="6170612" cy="4095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0D281800-6F57-49FF-AD61-63D115F7B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0" y="794601"/>
            <a:ext cx="8220075" cy="608012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13F7B"/>
                </a:solidFill>
                <a:latin typeface="Comic Sans MS" panose="030F0702030302020204" pitchFamily="66" charset="0"/>
              </a:rPr>
              <a:t>Finding the Facts</a:t>
            </a:r>
          </a:p>
        </p:txBody>
      </p:sp>
      <p:grpSp>
        <p:nvGrpSpPr>
          <p:cNvPr id="10243" name="Group 3">
            <a:extLst>
              <a:ext uri="{FF2B5EF4-FFF2-40B4-BE49-F238E27FC236}">
                <a16:creationId xmlns:a16="http://schemas.microsoft.com/office/drawing/2014/main" id="{D4B32FC1-DF77-499D-BC6F-B0A89DA65332}"/>
              </a:ext>
            </a:extLst>
          </p:cNvPr>
          <p:cNvGrpSpPr>
            <a:grpSpLocks/>
          </p:cNvGrpSpPr>
          <p:nvPr/>
        </p:nvGrpSpPr>
        <p:grpSpPr bwMode="auto">
          <a:xfrm>
            <a:off x="3687959" y="356621"/>
            <a:ext cx="7162292" cy="242434"/>
            <a:chOff x="2183205" y="270037"/>
            <a:chExt cx="7161888" cy="241079"/>
          </a:xfrm>
        </p:grpSpPr>
        <p:sp>
          <p:nvSpPr>
            <p:cNvPr id="10277" name="Rectangle 8">
              <a:extLst>
                <a:ext uri="{FF2B5EF4-FFF2-40B4-BE49-F238E27FC236}">
                  <a16:creationId xmlns:a16="http://schemas.microsoft.com/office/drawing/2014/main" id="{2B60FAD6-FBB6-4ED1-B378-30E28F4286B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03724" y="270488"/>
              <a:ext cx="7041369" cy="240628"/>
            </a:xfrm>
            <a:prstGeom prst="rect">
              <a:avLst/>
            </a:prstGeom>
            <a:solidFill>
              <a:srgbClr val="0278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180000" tIns="36000" rIns="180000" bIns="36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 sz="1100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Reading Focus – 2b: Retrieve and record information/identify key details from fiction and non-fiction.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CCC7152E-0D65-4A18-94EE-1B7B54101069}"/>
                </a:ext>
              </a:extLst>
            </p:cNvPr>
            <p:cNvSpPr/>
            <p:nvPr/>
          </p:nvSpPr>
          <p:spPr>
            <a:xfrm>
              <a:off x="2183205" y="270037"/>
              <a:ext cx="241286" cy="239952"/>
            </a:xfrm>
            <a:prstGeom prst="ellipse">
              <a:avLst/>
            </a:prstGeom>
            <a:solidFill>
              <a:srgbClr val="0278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0244" name="Group 10">
            <a:extLst>
              <a:ext uri="{FF2B5EF4-FFF2-40B4-BE49-F238E27FC236}">
                <a16:creationId xmlns:a16="http://schemas.microsoft.com/office/drawing/2014/main" id="{CBFB1034-341E-41DF-AB83-D5B5C79D1AA4}"/>
              </a:ext>
            </a:extLst>
          </p:cNvPr>
          <p:cNvGrpSpPr>
            <a:grpSpLocks/>
          </p:cNvGrpSpPr>
          <p:nvPr/>
        </p:nvGrpSpPr>
        <p:grpSpPr bwMode="auto">
          <a:xfrm>
            <a:off x="1524000" y="228601"/>
            <a:ext cx="1525588" cy="498475"/>
            <a:chOff x="161925" y="228600"/>
            <a:chExt cx="1525273" cy="497849"/>
          </a:xfrm>
        </p:grpSpPr>
        <p:sp>
          <p:nvSpPr>
            <p:cNvPr id="10275" name="Rectangle 5">
              <a:extLst>
                <a:ext uri="{FF2B5EF4-FFF2-40B4-BE49-F238E27FC236}">
                  <a16:creationId xmlns:a16="http://schemas.microsoft.com/office/drawing/2014/main" id="{C714E940-F846-443D-8979-9C5B4A022F9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925" y="231341"/>
              <a:ext cx="1276349" cy="495108"/>
            </a:xfrm>
            <a:prstGeom prst="rect">
              <a:avLst/>
            </a:prstGeom>
            <a:solidFill>
              <a:srgbClr val="2CB7B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324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anose="020B0604020202020204" charset="0"/>
                  <a:ea typeface="Sassoon Infant Rg" panose="02000503030000020003" charset="0"/>
                  <a:cs typeface="Sassoon Infant Rg" panose="02000503030000020003" charset="0"/>
                </a:defRPr>
              </a:lvl9pPr>
            </a:lstStyle>
            <a:p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b="1" dirty="0">
                  <a:solidFill>
                    <a:schemeClr val="bg1"/>
                  </a:solidFill>
                  <a:latin typeface="Comic Sans MS" panose="030F0702030302020204" pitchFamily="66" charset="0"/>
                </a:rPr>
                <a:t>Day </a:t>
              </a: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4D1B13A-8844-4FC8-9174-9382252D1012}"/>
                </a:ext>
              </a:extLst>
            </p:cNvPr>
            <p:cNvSpPr/>
            <p:nvPr/>
          </p:nvSpPr>
          <p:spPr>
            <a:xfrm>
              <a:off x="1188826" y="228600"/>
              <a:ext cx="498372" cy="497849"/>
            </a:xfrm>
            <a:prstGeom prst="ellipse">
              <a:avLst/>
            </a:prstGeom>
            <a:solidFill>
              <a:srgbClr val="87CBBF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rgbClr val="00639A"/>
                  </a:solidFill>
                </a:rPr>
                <a:t>1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18E8907B-A36A-482D-89A4-B14AD5E2F1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507260"/>
            <a:ext cx="7632700" cy="422275"/>
          </a:xfrm>
          <a:prstGeom prst="rect">
            <a:avLst/>
          </a:prstGeom>
          <a:solidFill>
            <a:srgbClr val="AFDE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72000" bIns="72000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Twinkl Sb"/>
              <a:buAutoNum type="arabicPeriod"/>
            </a:pP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Why did Mary earn the nickname ‘</a:t>
            </a:r>
            <a:r>
              <a:rPr lang="en-GB" altLang="en-US" b="1" dirty="0">
                <a:solidFill>
                  <a:schemeClr val="tx1"/>
                </a:solidFill>
                <a:latin typeface="Comic Sans MS" panose="030F0702030302020204" pitchFamily="66" charset="0"/>
              </a:rPr>
              <a:t>Mother Seacole</a:t>
            </a:r>
            <a:r>
              <a:rPr lang="en-GB" altLang="en-US" dirty="0">
                <a:solidFill>
                  <a:schemeClr val="tx1"/>
                </a:solidFill>
                <a:latin typeface="Comic Sans MS" panose="030F0702030302020204" pitchFamily="66" charset="0"/>
              </a:rPr>
              <a:t>’? (1 mark)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97EBD7-46A7-4E0B-BBFB-85FD5D199E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036565"/>
            <a:ext cx="7632700" cy="644525"/>
          </a:xfrm>
          <a:prstGeom prst="rect">
            <a:avLst/>
          </a:prstGeom>
          <a:solidFill>
            <a:srgbClr val="AFDE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72000" bIns="72000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buFont typeface="Twinkl Sb"/>
              <a:buAutoNum type="arabicPeriod" startAt="2"/>
            </a:pPr>
            <a:r>
              <a:rPr lang="en-GB" altLang="en-US" dirty="0">
                <a:latin typeface="Comic Sans MS" panose="030F0702030302020204" pitchFamily="66" charset="0"/>
              </a:rPr>
              <a:t>Find</a:t>
            </a:r>
            <a:r>
              <a:rPr lang="en-GB" altLang="en-US" b="1" dirty="0">
                <a:latin typeface="Comic Sans MS" panose="030F0702030302020204" pitchFamily="66" charset="0"/>
              </a:rPr>
              <a:t> </a:t>
            </a:r>
            <a:r>
              <a:rPr lang="en-GB" altLang="en-US" dirty="0">
                <a:latin typeface="Comic Sans MS" panose="030F0702030302020204" pitchFamily="66" charset="0"/>
              </a:rPr>
              <a:t>and </a:t>
            </a:r>
            <a:r>
              <a:rPr lang="en-GB" altLang="en-US" b="1" dirty="0">
                <a:latin typeface="Comic Sans MS" panose="030F0702030302020204" pitchFamily="66" charset="0"/>
              </a:rPr>
              <a:t>copy one </a:t>
            </a:r>
            <a:r>
              <a:rPr lang="en-GB" altLang="en-US" dirty="0">
                <a:latin typeface="Comic Sans MS" panose="030F0702030302020204" pitchFamily="66" charset="0"/>
              </a:rPr>
              <a:t>word meaning a person who treats people with herbal remedies. (1 mark)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EF1BEAF-448E-4B08-9165-48FE7FC010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2779974"/>
            <a:ext cx="7632700" cy="644525"/>
          </a:xfrm>
          <a:prstGeom prst="rect">
            <a:avLst/>
          </a:prstGeom>
          <a:solidFill>
            <a:srgbClr val="AFDE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72000" bIns="72000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eaLnBrk="1" hangingPunct="1">
              <a:buFont typeface="Twinkl Sb"/>
              <a:buAutoNum type="arabicPeriod" startAt="3"/>
            </a:pPr>
            <a:r>
              <a:rPr lang="en-GB" altLang="en-US" dirty="0">
                <a:latin typeface="Comic Sans MS" panose="030F0702030302020204" pitchFamily="66" charset="0"/>
              </a:rPr>
              <a:t>Using the information, tick one box in each row to show whether each statement is true or false. (2 marks)</a:t>
            </a:r>
          </a:p>
        </p:txBody>
      </p:sp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C8FC7F2B-538A-474B-AF49-E4D7EAEE36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526948"/>
              </p:ext>
            </p:extLst>
          </p:nvPr>
        </p:nvGraphicFramePr>
        <p:xfrm>
          <a:off x="2162306" y="3523383"/>
          <a:ext cx="6571318" cy="2263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892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4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678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760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Statement</a:t>
                      </a:r>
                    </a:p>
                  </a:txBody>
                  <a:tcPr marL="91420" marR="91420" marT="40513" marB="40513">
                    <a:solidFill>
                      <a:srgbClr val="32B6B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True</a:t>
                      </a:r>
                    </a:p>
                  </a:txBody>
                  <a:tcPr marL="91420" marR="91420" marT="40513" marB="40513">
                    <a:solidFill>
                      <a:srgbClr val="32B6B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omic Sans MS" panose="030F0702030302020204" pitchFamily="66" charset="0"/>
                        </a:rPr>
                        <a:t>False</a:t>
                      </a:r>
                    </a:p>
                  </a:txBody>
                  <a:tcPr marL="91420" marR="91420" marT="40513" marB="40513">
                    <a:solidFill>
                      <a:srgbClr val="32B6B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8595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Mary was born in Scotland.</a:t>
                      </a:r>
                    </a:p>
                  </a:txBody>
                  <a:tcPr marL="91420" marR="91420" marT="40513" marB="40513">
                    <a:solidFill>
                      <a:srgbClr val="CBE2E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CBE2E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CB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8595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Mary had a brother called Edward.</a:t>
                      </a:r>
                    </a:p>
                  </a:txBody>
                  <a:tcPr marL="91420" marR="91420" marT="40513" marB="40513">
                    <a:solidFill>
                      <a:srgbClr val="87CC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87CC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87CC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3538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Mary was able to travel to England because her father was a doctor.</a:t>
                      </a:r>
                    </a:p>
                  </a:txBody>
                  <a:tcPr marL="91420" marR="91420" marT="40513" marB="40513">
                    <a:solidFill>
                      <a:srgbClr val="CBE2E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CBE2E2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CBE2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595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Mary’s husband died when she was 31. </a:t>
                      </a:r>
                    </a:p>
                  </a:txBody>
                  <a:tcPr marL="91420" marR="91420" marT="40513" marB="40513">
                    <a:solidFill>
                      <a:srgbClr val="87CC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87CC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latin typeface="Comic Sans MS" panose="030F0702030302020204" pitchFamily="66" charset="0"/>
                      </a:endParaRPr>
                    </a:p>
                  </a:txBody>
                  <a:tcPr marL="91420" marR="91420" marT="40513" marB="40513">
                    <a:solidFill>
                      <a:srgbClr val="87CC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3" name="Rectangle 12">
            <a:extLst>
              <a:ext uri="{FF2B5EF4-FFF2-40B4-BE49-F238E27FC236}">
                <a16:creationId xmlns:a16="http://schemas.microsoft.com/office/drawing/2014/main" id="{25E7E49B-35AE-4C4C-9493-2FEE16DEF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31615" y="5885573"/>
            <a:ext cx="7632700" cy="644004"/>
          </a:xfrm>
          <a:prstGeom prst="rect">
            <a:avLst/>
          </a:prstGeom>
          <a:solidFill>
            <a:srgbClr val="AFDEF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72000" rIns="72000" bIns="72000">
            <a:spAutoFit/>
          </a:bodyPr>
          <a:lstStyle>
            <a:lvl1pPr marL="342900" indent="-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 marL="0" indent="0" eaLnBrk="1" hangingPunct="1">
              <a:buNone/>
            </a:pPr>
            <a:r>
              <a:rPr lang="en-GB" altLang="en-US" b="1" dirty="0">
                <a:latin typeface="Comic Sans MS" panose="030F0702030302020204" pitchFamily="66" charset="0"/>
              </a:rPr>
              <a:t>Extension: </a:t>
            </a:r>
            <a:r>
              <a:rPr lang="en-GB" altLang="en-US" dirty="0">
                <a:latin typeface="Comic Sans MS" panose="030F0702030302020204" pitchFamily="66" charset="0"/>
              </a:rPr>
              <a:t>What word in the text is the closest synonym to the verb ‘captivated’?</a:t>
            </a:r>
            <a:endParaRPr lang="en-GB" altLang="en-US" b="1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20" grpId="0" animBg="1"/>
      <p:bldP spid="1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</TotalTime>
  <Words>371</Words>
  <Application>Microsoft Office PowerPoint</Application>
  <PresentationFormat>Widescreen</PresentationFormat>
  <Paragraphs>28</Paragraphs>
  <Slides>2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Sassoon Infant Rg</vt:lpstr>
      <vt:lpstr>Twinkl Sb</vt:lpstr>
      <vt:lpstr>Twinkl SemiBold</vt:lpstr>
      <vt:lpstr>Office Theme</vt:lpstr>
      <vt:lpstr>Document</vt:lpstr>
      <vt:lpstr>Finding the Facts</vt:lpstr>
      <vt:lpstr>Finding the Facts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Finding the Facts</dc:title>
  <dc:creator>Emily Fenner</dc:creator>
  <cp:lastModifiedBy>Emily Fenner</cp:lastModifiedBy>
  <cp:revision>4</cp:revision>
  <dcterms:created xsi:type="dcterms:W3CDTF">2021-10-13T08:24:07Z</dcterms:created>
  <dcterms:modified xsi:type="dcterms:W3CDTF">2021-10-13T08:40:00Z</dcterms:modified>
</cp:coreProperties>
</file>