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8" r:id="rId2"/>
    <p:sldId id="264" r:id="rId3"/>
    <p:sldId id="272" r:id="rId4"/>
    <p:sldId id="271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67" r:id="rId2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Twinkl SemiBold" pitchFamily="2" charset="0"/>
      <p:bold r:id="rId30"/>
    </p:embeddedFont>
    <p:embeddedFont>
      <p:font typeface="Sassoon Infant Rg" panose="02000503030000020003" pitchFamily="50" charset="0"/>
      <p:regular r:id="rId31"/>
      <p:bold r:id="rId32"/>
    </p:embeddedFont>
    <p:embeddedFont>
      <p:font typeface="Twinkl" pitchFamily="2" charset="0"/>
      <p:regular r:id="rId33"/>
      <p:bold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75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3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749B8"/>
    <a:srgbClr val="FD8671"/>
    <a:srgbClr val="CF4E74"/>
    <a:srgbClr val="070914"/>
    <a:srgbClr val="6BB983"/>
    <a:srgbClr val="FC2727"/>
    <a:srgbClr val="3673C2"/>
    <a:srgbClr val="19519D"/>
    <a:srgbClr val="3D65CF"/>
    <a:srgbClr val="4CB1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3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588" y="108"/>
      </p:cViewPr>
      <p:guideLst>
        <p:guide orient="horz" pos="2183"/>
        <p:guide pos="2880"/>
        <p:guide pos="340"/>
        <p:guide orient="horz" pos="3974"/>
        <p:guide pos="5375"/>
        <p:guide orient="horz" pos="346"/>
        <p:guide pos="476"/>
        <p:guide orient="horz" pos="482"/>
        <p:guide orient="horz" pos="3838"/>
        <p:guide pos="5239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font" Target="fonts/font8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7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29/06/2017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29/06/2017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slide" Target="slide4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6" Type="http://schemas.openxmlformats.org/officeDocument/2006/relationships/slide" Target="slide3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slide" Target="slide6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slide" Target="slide5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7" Type="http://schemas.openxmlformats.org/officeDocument/2006/relationships/image" Target="../media/image18.jpeg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7" Type="http://schemas.openxmlformats.org/officeDocument/2006/relationships/image" Target="../media/image23.jpeg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7" Type="http://schemas.openxmlformats.org/officeDocument/2006/relationships/image" Target="../media/image28.jpeg"/><Relationship Id="rId2" Type="http://schemas.openxmlformats.org/officeDocument/2006/relationships/slide" Target="slide1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7" Type="http://schemas.openxmlformats.org/officeDocument/2006/relationships/image" Target="../media/image33.jpeg"/><Relationship Id="rId2" Type="http://schemas.openxmlformats.org/officeDocument/2006/relationships/slide" Target="slide1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7" Type="http://schemas.openxmlformats.org/officeDocument/2006/relationships/image" Target="../media/image38.jpeg"/><Relationship Id="rId2" Type="http://schemas.openxmlformats.org/officeDocument/2006/relationships/slide" Target="slide1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7" Type="http://schemas.openxmlformats.org/officeDocument/2006/relationships/image" Target="../media/image43.jpeg"/><Relationship Id="rId2" Type="http://schemas.openxmlformats.org/officeDocument/2006/relationships/slide" Target="slide1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7" Type="http://schemas.openxmlformats.org/officeDocument/2006/relationships/image" Target="../media/image48.jpeg"/><Relationship Id="rId2" Type="http://schemas.openxmlformats.org/officeDocument/2006/relationships/slide" Target="slide1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slide" Target="slide22.xml"/><Relationship Id="rId7" Type="http://schemas.openxmlformats.org/officeDocument/2006/relationships/image" Target="../media/image48.jpeg"/><Relationship Id="rId2" Type="http://schemas.openxmlformats.org/officeDocument/2006/relationships/slide" Target="slide2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7.jpeg"/><Relationship Id="rId11" Type="http://schemas.openxmlformats.org/officeDocument/2006/relationships/image" Target="../media/image53.jpeg"/><Relationship Id="rId5" Type="http://schemas.openxmlformats.org/officeDocument/2006/relationships/image" Target="../media/image46.jpeg"/><Relationship Id="rId10" Type="http://schemas.openxmlformats.org/officeDocument/2006/relationships/image" Target="../media/image52.jpeg"/><Relationship Id="rId4" Type="http://schemas.openxmlformats.org/officeDocument/2006/relationships/image" Target="../media/image45.jpeg"/><Relationship Id="rId9" Type="http://schemas.openxmlformats.org/officeDocument/2006/relationships/image" Target="../media/image51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0" dirty="0">
                <a:latin typeface="Twinkl" pitchFamily="50" charset="0"/>
              </a:rPr>
              <a:t>1. Which is the odd one out?</a:t>
            </a:r>
            <a:endParaRPr lang="en-GB" sz="3600" b="0" dirty="0"/>
          </a:p>
        </p:txBody>
      </p:sp>
      <p:grpSp>
        <p:nvGrpSpPr>
          <p:cNvPr id="26" name="Group 25"/>
          <p:cNvGrpSpPr/>
          <p:nvPr/>
        </p:nvGrpSpPr>
        <p:grpSpPr>
          <a:xfrm>
            <a:off x="1275395" y="1591056"/>
            <a:ext cx="3191256" cy="1810512"/>
            <a:chOff x="1275395" y="1591056"/>
            <a:chExt cx="3191256" cy="1810512"/>
          </a:xfrm>
        </p:grpSpPr>
        <p:sp>
          <p:nvSpPr>
            <p:cNvPr id="7" name="Rectangle 6"/>
            <p:cNvSpPr/>
            <p:nvPr/>
          </p:nvSpPr>
          <p:spPr>
            <a:xfrm>
              <a:off x="1275395" y="1591056"/>
              <a:ext cx="3191256" cy="1810512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317" b="4484"/>
            <a:stretch/>
          </p:blipFill>
          <p:spPr>
            <a:xfrm>
              <a:off x="1531427" y="1682496"/>
              <a:ext cx="2679192" cy="1636776"/>
            </a:xfrm>
            <a:prstGeom prst="rect">
              <a:avLst/>
            </a:prstGeom>
          </p:spPr>
        </p:pic>
      </p:grpSp>
      <p:grpSp>
        <p:nvGrpSpPr>
          <p:cNvPr id="27" name="Group 26"/>
          <p:cNvGrpSpPr/>
          <p:nvPr/>
        </p:nvGrpSpPr>
        <p:grpSpPr>
          <a:xfrm>
            <a:off x="4690872" y="1591056"/>
            <a:ext cx="3191256" cy="1819656"/>
            <a:chOff x="4690872" y="1591056"/>
            <a:chExt cx="3191256" cy="1819656"/>
          </a:xfrm>
        </p:grpSpPr>
        <p:sp>
          <p:nvSpPr>
            <p:cNvPr id="2" name="Rectangle 1"/>
            <p:cNvSpPr/>
            <p:nvPr/>
          </p:nvSpPr>
          <p:spPr>
            <a:xfrm>
              <a:off x="4690872" y="1591056"/>
              <a:ext cx="3191256" cy="1810512"/>
            </a:xfrm>
            <a:prstGeom prst="rect">
              <a:avLst/>
            </a:prstGeom>
            <a:solidFill>
              <a:srgbClr val="FFFFFF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00017" y="1609129"/>
              <a:ext cx="2423160" cy="1783295"/>
            </a:xfrm>
            <a:prstGeom prst="rect">
              <a:avLst/>
            </a:prstGeom>
          </p:spPr>
        </p:pic>
        <p:sp>
          <p:nvSpPr>
            <p:cNvPr id="14" name="Rectangle 13"/>
            <p:cNvSpPr/>
            <p:nvPr/>
          </p:nvSpPr>
          <p:spPr>
            <a:xfrm>
              <a:off x="4690872" y="1600200"/>
              <a:ext cx="3191256" cy="1810512"/>
            </a:xfrm>
            <a:prstGeom prst="rect">
              <a:avLst/>
            </a:prstGeom>
            <a:noFill/>
            <a:ln w="19050">
              <a:solidFill>
                <a:srgbClr val="FD86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1275395" y="3610863"/>
            <a:ext cx="3191256" cy="1810512"/>
            <a:chOff x="1275395" y="3610863"/>
            <a:chExt cx="3191256" cy="1810512"/>
          </a:xfrm>
        </p:grpSpPr>
        <p:sp>
          <p:nvSpPr>
            <p:cNvPr id="9" name="Rectangle 8"/>
            <p:cNvSpPr/>
            <p:nvPr/>
          </p:nvSpPr>
          <p:spPr>
            <a:xfrm>
              <a:off x="1275395" y="3610863"/>
              <a:ext cx="3191256" cy="1810512"/>
            </a:xfrm>
            <a:prstGeom prst="rect">
              <a:avLst/>
            </a:prstGeom>
            <a:noFill/>
            <a:ln w="19050">
              <a:solidFill>
                <a:srgbClr val="FB8E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31427" y="3743060"/>
              <a:ext cx="2736439" cy="1579153"/>
            </a:xfrm>
            <a:prstGeom prst="rect">
              <a:avLst/>
            </a:prstGeom>
          </p:spPr>
        </p:pic>
      </p:grpSp>
      <p:grpSp>
        <p:nvGrpSpPr>
          <p:cNvPr id="29" name="Group 28"/>
          <p:cNvGrpSpPr/>
          <p:nvPr/>
        </p:nvGrpSpPr>
        <p:grpSpPr>
          <a:xfrm>
            <a:off x="4690872" y="3610863"/>
            <a:ext cx="3191256" cy="1810512"/>
            <a:chOff x="4690872" y="3610863"/>
            <a:chExt cx="3191256" cy="1810512"/>
          </a:xfrm>
        </p:grpSpPr>
        <p:sp>
          <p:nvSpPr>
            <p:cNvPr id="8" name="Rectangle 7"/>
            <p:cNvSpPr/>
            <p:nvPr/>
          </p:nvSpPr>
          <p:spPr>
            <a:xfrm>
              <a:off x="4690872" y="3610863"/>
              <a:ext cx="3191256" cy="1810512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FBDB6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121" t="23066" r="14568" b="5493"/>
            <a:stretch/>
          </p:blipFill>
          <p:spPr>
            <a:xfrm>
              <a:off x="4873751" y="3697339"/>
              <a:ext cx="2697481" cy="1678315"/>
            </a:xfrm>
            <a:prstGeom prst="rect">
              <a:avLst/>
            </a:prstGeom>
          </p:spPr>
        </p:pic>
      </p:grpSp>
      <p:sp>
        <p:nvSpPr>
          <p:cNvPr id="18" name="Rectangle 17">
            <a:hlinkClick r:id="rId6" action="ppaction://hlinksldjump"/>
          </p:cNvPr>
          <p:cNvSpPr/>
          <p:nvPr/>
        </p:nvSpPr>
        <p:spPr>
          <a:xfrm>
            <a:off x="924689" y="5640923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Answer</a:t>
            </a:r>
          </a:p>
        </p:txBody>
      </p:sp>
      <p:sp>
        <p:nvSpPr>
          <p:cNvPr id="20" name="Rectangle 19">
            <a:hlinkClick r:id="rId7" action="ppaction://hlinksldjump"/>
          </p:cNvPr>
          <p:cNvSpPr/>
          <p:nvPr/>
        </p:nvSpPr>
        <p:spPr>
          <a:xfrm>
            <a:off x="6990324" y="5661108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200" b="0" dirty="0">
                <a:latin typeface="Twinkl" pitchFamily="50" charset="0"/>
              </a:rPr>
              <a:t>The Pomegranate is the odd one out.</a:t>
            </a:r>
          </a:p>
        </p:txBody>
      </p:sp>
      <p:sp>
        <p:nvSpPr>
          <p:cNvPr id="20" name="Rectangle 19">
            <a:hlinkClick r:id="" action="ppaction://hlinkshowjump?jump=nextslide"/>
          </p:cNvPr>
          <p:cNvSpPr/>
          <p:nvPr/>
        </p:nvSpPr>
        <p:spPr>
          <a:xfrm>
            <a:off x="6990324" y="5661108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1462211" y="1378691"/>
            <a:ext cx="6219577" cy="3531976"/>
            <a:chOff x="924689" y="1389980"/>
            <a:chExt cx="7285090" cy="4137060"/>
          </a:xfrm>
        </p:grpSpPr>
        <p:sp>
          <p:nvSpPr>
            <p:cNvPr id="22" name="Rectangle 21"/>
            <p:cNvSpPr/>
            <p:nvPr/>
          </p:nvSpPr>
          <p:spPr>
            <a:xfrm>
              <a:off x="924690" y="1393952"/>
              <a:ext cx="7285089" cy="4133088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FD86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3834" y="1412239"/>
              <a:ext cx="5585838" cy="4110829"/>
            </a:xfrm>
            <a:prstGeom prst="rect">
              <a:avLst/>
            </a:prstGeom>
          </p:spPr>
        </p:pic>
        <p:sp>
          <p:nvSpPr>
            <p:cNvPr id="24" name="Rectangle 23"/>
            <p:cNvSpPr/>
            <p:nvPr/>
          </p:nvSpPr>
          <p:spPr>
            <a:xfrm>
              <a:off x="924689" y="1389980"/>
              <a:ext cx="7285089" cy="4133088"/>
            </a:xfrm>
            <a:prstGeom prst="rect">
              <a:avLst/>
            </a:prstGeom>
            <a:noFill/>
            <a:ln w="19050">
              <a:solidFill>
                <a:srgbClr val="FD86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" name="Rectangle 2"/>
          <p:cNvSpPr/>
          <p:nvPr/>
        </p:nvSpPr>
        <p:spPr>
          <a:xfrm>
            <a:off x="1078089" y="5052361"/>
            <a:ext cx="660369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Twinkl" pitchFamily="50" charset="0"/>
              </a:rPr>
              <a:t>The rest are all citrus fruits (lime, blood orange and kumquat)</a:t>
            </a:r>
            <a:endParaRPr lang="en-GB" sz="1600" dirty="0"/>
          </a:p>
        </p:txBody>
      </p:sp>
      <p:sp>
        <p:nvSpPr>
          <p:cNvPr id="25" name="Rectangle 24">
            <a:hlinkClick r:id="" action="ppaction://hlinkshowjump?jump=previousslide"/>
          </p:cNvPr>
          <p:cNvSpPr/>
          <p:nvPr/>
        </p:nvSpPr>
        <p:spPr>
          <a:xfrm>
            <a:off x="946875" y="5661108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506406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0" dirty="0">
                <a:latin typeface="Twinkl" pitchFamily="50" charset="0"/>
              </a:rPr>
              <a:t>2. Which country is the odd one out?</a:t>
            </a:r>
            <a:endParaRPr lang="en-GB" sz="3600" b="0" dirty="0"/>
          </a:p>
        </p:txBody>
      </p:sp>
      <p:grpSp>
        <p:nvGrpSpPr>
          <p:cNvPr id="19" name="Group 18"/>
          <p:cNvGrpSpPr/>
          <p:nvPr/>
        </p:nvGrpSpPr>
        <p:grpSpPr>
          <a:xfrm>
            <a:off x="1275395" y="1591056"/>
            <a:ext cx="3191256" cy="1810512"/>
            <a:chOff x="1275395" y="1591056"/>
            <a:chExt cx="3191256" cy="1810512"/>
          </a:xfrm>
        </p:grpSpPr>
        <p:sp>
          <p:nvSpPr>
            <p:cNvPr id="7" name="Rectangle 6"/>
            <p:cNvSpPr/>
            <p:nvPr/>
          </p:nvSpPr>
          <p:spPr>
            <a:xfrm>
              <a:off x="1275395" y="1591056"/>
              <a:ext cx="3191256" cy="1810512"/>
            </a:xfrm>
            <a:prstGeom prst="rect">
              <a:avLst/>
            </a:prstGeom>
            <a:solidFill>
              <a:srgbClr val="3673C2"/>
            </a:solidFill>
            <a:ln w="19050">
              <a:solidFill>
                <a:srgbClr val="2749B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3577"/>
            <a:stretch/>
          </p:blipFill>
          <p:spPr>
            <a:xfrm>
              <a:off x="1701093" y="1750230"/>
              <a:ext cx="2300592" cy="1636437"/>
            </a:xfrm>
            <a:prstGeom prst="rect">
              <a:avLst/>
            </a:prstGeom>
          </p:spPr>
        </p:pic>
      </p:grpSp>
      <p:grpSp>
        <p:nvGrpSpPr>
          <p:cNvPr id="23" name="Group 22"/>
          <p:cNvGrpSpPr/>
          <p:nvPr/>
        </p:nvGrpSpPr>
        <p:grpSpPr>
          <a:xfrm>
            <a:off x="4690872" y="1600200"/>
            <a:ext cx="3191256" cy="1810512"/>
            <a:chOff x="4690872" y="1600200"/>
            <a:chExt cx="3191256" cy="1810512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5064"/>
            <a:stretch/>
          </p:blipFill>
          <p:spPr>
            <a:xfrm>
              <a:off x="4690872" y="1609344"/>
              <a:ext cx="3191256" cy="1801368"/>
            </a:xfrm>
            <a:prstGeom prst="rect">
              <a:avLst/>
            </a:prstGeom>
            <a:solidFill>
              <a:srgbClr val="FC2727"/>
            </a:solidFill>
            <a:ln>
              <a:solidFill>
                <a:srgbClr val="2749B8"/>
              </a:solidFill>
            </a:ln>
          </p:spPr>
        </p:pic>
        <p:sp>
          <p:nvSpPr>
            <p:cNvPr id="14" name="Rectangle 13"/>
            <p:cNvSpPr/>
            <p:nvPr/>
          </p:nvSpPr>
          <p:spPr>
            <a:xfrm>
              <a:off x="4690872" y="1600200"/>
              <a:ext cx="3191256" cy="1810512"/>
            </a:xfrm>
            <a:prstGeom prst="rect">
              <a:avLst/>
            </a:prstGeom>
            <a:noFill/>
            <a:ln w="19050">
              <a:solidFill>
                <a:srgbClr val="2749B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1275395" y="3610863"/>
            <a:ext cx="3191256" cy="1810513"/>
            <a:chOff x="1275395" y="3610863"/>
            <a:chExt cx="3191256" cy="1810513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328" b="9969"/>
            <a:stretch/>
          </p:blipFill>
          <p:spPr>
            <a:xfrm>
              <a:off x="1275395" y="3610864"/>
              <a:ext cx="3191256" cy="1810512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1275395" y="3610863"/>
              <a:ext cx="3191256" cy="1810512"/>
            </a:xfrm>
            <a:prstGeom prst="rect">
              <a:avLst/>
            </a:prstGeom>
            <a:noFill/>
            <a:ln w="19050">
              <a:solidFill>
                <a:srgbClr val="2749B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4669220" y="3610863"/>
            <a:ext cx="3212908" cy="1810512"/>
            <a:chOff x="4669220" y="3610863"/>
            <a:chExt cx="3212908" cy="1810512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674" t="9304" r="674" b="15561"/>
            <a:stretch/>
          </p:blipFill>
          <p:spPr>
            <a:xfrm>
              <a:off x="4669220" y="3610863"/>
              <a:ext cx="3212907" cy="1810512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4690872" y="3610863"/>
              <a:ext cx="3191256" cy="1810512"/>
            </a:xfrm>
            <a:prstGeom prst="rect">
              <a:avLst/>
            </a:prstGeom>
            <a:noFill/>
            <a:ln w="19050">
              <a:solidFill>
                <a:srgbClr val="2749B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20" name="Rectangle 19">
            <a:hlinkClick r:id="rId6" action="ppaction://hlinksldjump"/>
          </p:cNvPr>
          <p:cNvSpPr/>
          <p:nvPr/>
        </p:nvSpPr>
        <p:spPr>
          <a:xfrm>
            <a:off x="924689" y="5640923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Answer</a:t>
            </a:r>
          </a:p>
        </p:txBody>
      </p:sp>
      <p:sp>
        <p:nvSpPr>
          <p:cNvPr id="22" name="Rectangle 21">
            <a:hlinkClick r:id="rId7" action="ppaction://hlinksldjump"/>
          </p:cNvPr>
          <p:cNvSpPr/>
          <p:nvPr/>
        </p:nvSpPr>
        <p:spPr>
          <a:xfrm>
            <a:off x="6990324" y="5661108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138546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200" b="0" dirty="0">
                <a:latin typeface="Twinkl" pitchFamily="50" charset="0"/>
              </a:rPr>
              <a:t>Australia is the odd one out.</a:t>
            </a:r>
          </a:p>
        </p:txBody>
      </p:sp>
      <p:sp>
        <p:nvSpPr>
          <p:cNvPr id="20" name="Rectangle 19">
            <a:hlinkClick r:id="" action="ppaction://hlinkshowjump?jump=nextslide"/>
          </p:cNvPr>
          <p:cNvSpPr/>
          <p:nvPr/>
        </p:nvSpPr>
        <p:spPr>
          <a:xfrm>
            <a:off x="6990324" y="5661108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3" name="Rectangle 2"/>
          <p:cNvSpPr/>
          <p:nvPr/>
        </p:nvSpPr>
        <p:spPr>
          <a:xfrm>
            <a:off x="1156918" y="4998564"/>
            <a:ext cx="681993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Twinkl" pitchFamily="50" charset="0"/>
              </a:rPr>
              <a:t>The rest are all in the northern hemisphere (Canada, Turkey and Spain).</a:t>
            </a:r>
            <a:endParaRPr lang="en-GB" sz="1600" dirty="0"/>
          </a:p>
          <a:p>
            <a:pPr algn="ctr"/>
            <a:endParaRPr lang="en-GB" sz="1600" dirty="0"/>
          </a:p>
        </p:txBody>
      </p:sp>
      <p:grpSp>
        <p:nvGrpSpPr>
          <p:cNvPr id="2" name="Group 1"/>
          <p:cNvGrpSpPr/>
          <p:nvPr/>
        </p:nvGrpSpPr>
        <p:grpSpPr>
          <a:xfrm>
            <a:off x="1451991" y="1362773"/>
            <a:ext cx="6229795" cy="3534382"/>
            <a:chOff x="1451991" y="1394303"/>
            <a:chExt cx="6229795" cy="3534382"/>
          </a:xfrm>
        </p:grpSpPr>
        <p:sp>
          <p:nvSpPr>
            <p:cNvPr id="9" name="Rectangle 8"/>
            <p:cNvSpPr/>
            <p:nvPr/>
          </p:nvSpPr>
          <p:spPr>
            <a:xfrm>
              <a:off x="1451991" y="1394303"/>
              <a:ext cx="6229795" cy="3534382"/>
            </a:xfrm>
            <a:prstGeom prst="rect">
              <a:avLst/>
            </a:prstGeom>
            <a:solidFill>
              <a:srgbClr val="3673C2"/>
            </a:solidFill>
            <a:ln w="19050">
              <a:solidFill>
                <a:srgbClr val="2749B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3577"/>
            <a:stretch/>
          </p:blipFill>
          <p:spPr>
            <a:xfrm>
              <a:off x="1877690" y="1553477"/>
              <a:ext cx="4491090" cy="3194563"/>
            </a:xfrm>
            <a:prstGeom prst="rect">
              <a:avLst/>
            </a:prstGeom>
          </p:spPr>
        </p:pic>
      </p:grpSp>
      <p:sp>
        <p:nvSpPr>
          <p:cNvPr id="12" name="Rectangle 11">
            <a:hlinkClick r:id="" action="ppaction://hlinkshowjump?jump=previousslide"/>
          </p:cNvPr>
          <p:cNvSpPr/>
          <p:nvPr/>
        </p:nvSpPr>
        <p:spPr>
          <a:xfrm>
            <a:off x="946875" y="5661108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932448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0" dirty="0">
                <a:latin typeface="Twinkl" pitchFamily="50" charset="0"/>
              </a:rPr>
              <a:t>3. Which is the odd one out?</a:t>
            </a:r>
            <a:endParaRPr lang="en-GB" sz="3600" b="0" dirty="0"/>
          </a:p>
        </p:txBody>
      </p:sp>
      <p:sp>
        <p:nvSpPr>
          <p:cNvPr id="20" name="Rectangle 19">
            <a:hlinkClick r:id="rId2" action="ppaction://hlinksldjump"/>
          </p:cNvPr>
          <p:cNvSpPr/>
          <p:nvPr/>
        </p:nvSpPr>
        <p:spPr>
          <a:xfrm>
            <a:off x="924689" y="5640923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Answer</a:t>
            </a:r>
          </a:p>
        </p:txBody>
      </p:sp>
      <p:sp>
        <p:nvSpPr>
          <p:cNvPr id="22" name="Rectangle 21">
            <a:hlinkClick r:id="rId3" action="ppaction://hlinksldjump"/>
          </p:cNvPr>
          <p:cNvSpPr/>
          <p:nvPr/>
        </p:nvSpPr>
        <p:spPr>
          <a:xfrm>
            <a:off x="6990324" y="5661108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1275395" y="1591055"/>
            <a:ext cx="3194731" cy="1810513"/>
            <a:chOff x="1275395" y="1591055"/>
            <a:chExt cx="3194731" cy="1810513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659"/>
            <a:stretch/>
          </p:blipFill>
          <p:spPr>
            <a:xfrm>
              <a:off x="1275395" y="1591055"/>
              <a:ext cx="3194731" cy="1810513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1275395" y="1591056"/>
              <a:ext cx="3191256" cy="1810512"/>
            </a:xfrm>
            <a:prstGeom prst="rect">
              <a:avLst/>
            </a:prstGeom>
            <a:noFill/>
            <a:ln w="19050">
              <a:solidFill>
                <a:srgbClr val="6BB9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4669219" y="1584539"/>
            <a:ext cx="3234560" cy="1826173"/>
            <a:chOff x="4669219" y="1584539"/>
            <a:chExt cx="3234560" cy="1826173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550" b="7888"/>
            <a:stretch/>
          </p:blipFill>
          <p:spPr>
            <a:xfrm>
              <a:off x="4669219" y="1584539"/>
              <a:ext cx="3234560" cy="1817030"/>
            </a:xfrm>
            <a:prstGeom prst="rect">
              <a:avLst/>
            </a:prstGeom>
          </p:spPr>
        </p:pic>
        <p:sp>
          <p:nvSpPr>
            <p:cNvPr id="14" name="Rectangle 13"/>
            <p:cNvSpPr/>
            <p:nvPr/>
          </p:nvSpPr>
          <p:spPr>
            <a:xfrm>
              <a:off x="4690872" y="1600200"/>
              <a:ext cx="3191256" cy="1810512"/>
            </a:xfrm>
            <a:prstGeom prst="rect">
              <a:avLst/>
            </a:prstGeom>
            <a:noFill/>
            <a:ln w="19050">
              <a:solidFill>
                <a:srgbClr val="6BB9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1275395" y="3610862"/>
            <a:ext cx="3191256" cy="1810513"/>
            <a:chOff x="1275395" y="3610862"/>
            <a:chExt cx="3191256" cy="1810513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372"/>
            <a:stretch/>
          </p:blipFill>
          <p:spPr>
            <a:xfrm>
              <a:off x="1287603" y="3610862"/>
              <a:ext cx="3179048" cy="1810513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1275395" y="3610863"/>
              <a:ext cx="3191256" cy="1810512"/>
            </a:xfrm>
            <a:prstGeom prst="rect">
              <a:avLst/>
            </a:prstGeom>
            <a:noFill/>
            <a:ln w="19050">
              <a:solidFill>
                <a:srgbClr val="6BB9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4690872" y="3610862"/>
            <a:ext cx="3191256" cy="1810513"/>
            <a:chOff x="4690872" y="3610862"/>
            <a:chExt cx="3191256" cy="1810513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450" b="7450"/>
            <a:stretch/>
          </p:blipFill>
          <p:spPr>
            <a:xfrm>
              <a:off x="4690872" y="3610862"/>
              <a:ext cx="3191256" cy="1810513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4690872" y="3610863"/>
              <a:ext cx="3191256" cy="1810512"/>
            </a:xfrm>
            <a:prstGeom prst="rect">
              <a:avLst/>
            </a:prstGeom>
            <a:noFill/>
            <a:ln w="19050">
              <a:solidFill>
                <a:srgbClr val="6BB9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2867437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200" b="0" dirty="0">
                <a:latin typeface="Twinkl" pitchFamily="50" charset="0"/>
              </a:rPr>
              <a:t>Swimming is the odd one out.</a:t>
            </a:r>
          </a:p>
        </p:txBody>
      </p:sp>
      <p:sp>
        <p:nvSpPr>
          <p:cNvPr id="20" name="Rectangle 19">
            <a:hlinkClick r:id="" action="ppaction://hlinkshowjump?jump=nextslide"/>
          </p:cNvPr>
          <p:cNvSpPr/>
          <p:nvPr/>
        </p:nvSpPr>
        <p:spPr>
          <a:xfrm>
            <a:off x="6990324" y="5661108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3" name="Rectangle 2"/>
          <p:cNvSpPr/>
          <p:nvPr/>
        </p:nvSpPr>
        <p:spPr>
          <a:xfrm>
            <a:off x="946875" y="4998564"/>
            <a:ext cx="7262903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latin typeface="Twinkl" pitchFamily="50" charset="0"/>
              </a:rPr>
              <a:t>The rest are all sports you play with a ball (American football, golf and table tennis.)</a:t>
            </a:r>
            <a:endParaRPr lang="en-GB" sz="1400" dirty="0"/>
          </a:p>
          <a:p>
            <a:pPr algn="ctr"/>
            <a:endParaRPr lang="en-GB" sz="1600" dirty="0"/>
          </a:p>
        </p:txBody>
      </p:sp>
      <p:sp>
        <p:nvSpPr>
          <p:cNvPr id="12" name="Rectangle 11">
            <a:hlinkClick r:id="" action="ppaction://hlinkshowjump?jump=previousslide"/>
          </p:cNvPr>
          <p:cNvSpPr/>
          <p:nvPr/>
        </p:nvSpPr>
        <p:spPr>
          <a:xfrm>
            <a:off x="946875" y="5661108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1451990" y="1359688"/>
            <a:ext cx="6235229" cy="3537467"/>
            <a:chOff x="4690872" y="3610862"/>
            <a:chExt cx="3191256" cy="1810513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450" b="7450"/>
            <a:stretch/>
          </p:blipFill>
          <p:spPr>
            <a:xfrm>
              <a:off x="4690872" y="3610862"/>
              <a:ext cx="3191256" cy="1810513"/>
            </a:xfrm>
            <a:prstGeom prst="rect">
              <a:avLst/>
            </a:prstGeom>
          </p:spPr>
        </p:pic>
        <p:sp>
          <p:nvSpPr>
            <p:cNvPr id="14" name="Rectangle 13"/>
            <p:cNvSpPr/>
            <p:nvPr/>
          </p:nvSpPr>
          <p:spPr>
            <a:xfrm>
              <a:off x="4690872" y="3610863"/>
              <a:ext cx="3191256" cy="1810512"/>
            </a:xfrm>
            <a:prstGeom prst="rect">
              <a:avLst/>
            </a:prstGeom>
            <a:noFill/>
            <a:ln w="19050">
              <a:solidFill>
                <a:srgbClr val="6BB98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2990645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0" dirty="0">
                <a:latin typeface="Twinkl" pitchFamily="50" charset="0"/>
              </a:rPr>
              <a:t>4. Which is the odd one out?</a:t>
            </a:r>
            <a:endParaRPr lang="en-GB" sz="3600" b="0" dirty="0"/>
          </a:p>
        </p:txBody>
      </p:sp>
      <p:sp>
        <p:nvSpPr>
          <p:cNvPr id="20" name="Rectangle 19">
            <a:hlinkClick r:id="rId2" action="ppaction://hlinksldjump"/>
          </p:cNvPr>
          <p:cNvSpPr/>
          <p:nvPr/>
        </p:nvSpPr>
        <p:spPr>
          <a:xfrm>
            <a:off x="924689" y="5640923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Answer</a:t>
            </a:r>
          </a:p>
        </p:txBody>
      </p:sp>
      <p:sp>
        <p:nvSpPr>
          <p:cNvPr id="22" name="Rectangle 21">
            <a:hlinkClick r:id="rId3" action="ppaction://hlinksldjump"/>
          </p:cNvPr>
          <p:cNvSpPr/>
          <p:nvPr/>
        </p:nvSpPr>
        <p:spPr>
          <a:xfrm>
            <a:off x="6990324" y="5661108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275395" y="1591056"/>
            <a:ext cx="3207517" cy="1810512"/>
            <a:chOff x="1275395" y="1591056"/>
            <a:chExt cx="3207517" cy="1810512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8" t="13417" r="-678" b="2394"/>
            <a:stretch/>
          </p:blipFill>
          <p:spPr>
            <a:xfrm>
              <a:off x="1275395" y="1600199"/>
              <a:ext cx="3207517" cy="1791115"/>
            </a:xfrm>
            <a:prstGeom prst="rect">
              <a:avLst/>
            </a:prstGeom>
            <a:ln>
              <a:noFill/>
            </a:ln>
          </p:spPr>
        </p:pic>
        <p:sp>
          <p:nvSpPr>
            <p:cNvPr id="7" name="Rectangle 6"/>
            <p:cNvSpPr/>
            <p:nvPr/>
          </p:nvSpPr>
          <p:spPr>
            <a:xfrm>
              <a:off x="1275395" y="1591056"/>
              <a:ext cx="3191256" cy="1810512"/>
            </a:xfrm>
            <a:prstGeom prst="rect">
              <a:avLst/>
            </a:prstGeom>
            <a:noFill/>
            <a:ln w="19050">
              <a:solidFill>
                <a:srgbClr val="FD86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4690872" y="1600200"/>
            <a:ext cx="3191256" cy="1810512"/>
            <a:chOff x="4690872" y="1600200"/>
            <a:chExt cx="3191256" cy="1810512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09" t="4651" b="24314"/>
            <a:stretch/>
          </p:blipFill>
          <p:spPr>
            <a:xfrm>
              <a:off x="4691857" y="1601565"/>
              <a:ext cx="3180746" cy="1800259"/>
            </a:xfrm>
            <a:prstGeom prst="rect">
              <a:avLst/>
            </a:prstGeom>
          </p:spPr>
        </p:pic>
        <p:sp>
          <p:nvSpPr>
            <p:cNvPr id="14" name="Rectangle 13"/>
            <p:cNvSpPr/>
            <p:nvPr/>
          </p:nvSpPr>
          <p:spPr>
            <a:xfrm>
              <a:off x="4690872" y="1600200"/>
              <a:ext cx="3191256" cy="1810512"/>
            </a:xfrm>
            <a:prstGeom prst="rect">
              <a:avLst/>
            </a:prstGeom>
            <a:noFill/>
            <a:ln w="19050">
              <a:solidFill>
                <a:srgbClr val="FD86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275394" y="3610863"/>
            <a:ext cx="3191257" cy="1810512"/>
            <a:chOff x="1275394" y="3610863"/>
            <a:chExt cx="3191257" cy="1810512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985" r="507" b="6826"/>
            <a:stretch/>
          </p:blipFill>
          <p:spPr>
            <a:xfrm>
              <a:off x="1275394" y="3621116"/>
              <a:ext cx="3191257" cy="1800259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1275395" y="3610863"/>
              <a:ext cx="3191256" cy="1810512"/>
            </a:xfrm>
            <a:prstGeom prst="rect">
              <a:avLst/>
            </a:prstGeom>
            <a:noFill/>
            <a:ln w="19050">
              <a:solidFill>
                <a:srgbClr val="FD86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4690872" y="3610863"/>
            <a:ext cx="3191256" cy="1810512"/>
            <a:chOff x="4690872" y="3610863"/>
            <a:chExt cx="3191256" cy="1810512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53" t="7383" r="1383" b="10067"/>
            <a:stretch/>
          </p:blipFill>
          <p:spPr>
            <a:xfrm>
              <a:off x="4690872" y="3621115"/>
              <a:ext cx="3181731" cy="1800260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4690872" y="3610863"/>
              <a:ext cx="3191256" cy="1810512"/>
            </a:xfrm>
            <a:prstGeom prst="rect">
              <a:avLst/>
            </a:prstGeom>
            <a:noFill/>
            <a:ln w="19050">
              <a:solidFill>
                <a:srgbClr val="FD86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1708124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200" b="0" dirty="0">
                <a:latin typeface="Twinkl" pitchFamily="50" charset="0"/>
              </a:rPr>
              <a:t>Hedgehog is the odd one out.</a:t>
            </a:r>
          </a:p>
        </p:txBody>
      </p:sp>
      <p:sp>
        <p:nvSpPr>
          <p:cNvPr id="20" name="Rectangle 19">
            <a:hlinkClick r:id="" action="ppaction://hlinkshowjump?jump=nextslide"/>
          </p:cNvPr>
          <p:cNvSpPr/>
          <p:nvPr/>
        </p:nvSpPr>
        <p:spPr>
          <a:xfrm>
            <a:off x="6990324" y="5661108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3" name="Rectangle 2"/>
          <p:cNvSpPr/>
          <p:nvPr/>
        </p:nvSpPr>
        <p:spPr>
          <a:xfrm>
            <a:off x="946875" y="4998564"/>
            <a:ext cx="726290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latin typeface="Twinkl" pitchFamily="50" charset="0"/>
              </a:rPr>
              <a:t>The rest are all herbivores (sheep, cow and elephant).</a:t>
            </a:r>
            <a:endParaRPr lang="en-GB" sz="1400" dirty="0"/>
          </a:p>
        </p:txBody>
      </p:sp>
      <p:sp>
        <p:nvSpPr>
          <p:cNvPr id="12" name="Rectangle 11">
            <a:hlinkClick r:id="" action="ppaction://hlinkshowjump?jump=previousslide"/>
          </p:cNvPr>
          <p:cNvSpPr/>
          <p:nvPr/>
        </p:nvSpPr>
        <p:spPr>
          <a:xfrm>
            <a:off x="946875" y="5661108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1451990" y="1359687"/>
            <a:ext cx="6235232" cy="3537467"/>
            <a:chOff x="4690872" y="1600200"/>
            <a:chExt cx="3191256" cy="1810512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09" t="4651" b="24314"/>
            <a:stretch/>
          </p:blipFill>
          <p:spPr>
            <a:xfrm>
              <a:off x="4691857" y="1601564"/>
              <a:ext cx="3190271" cy="1805650"/>
            </a:xfrm>
            <a:prstGeom prst="rect">
              <a:avLst/>
            </a:prstGeom>
          </p:spPr>
        </p:pic>
        <p:sp>
          <p:nvSpPr>
            <p:cNvPr id="15" name="Rectangle 14"/>
            <p:cNvSpPr/>
            <p:nvPr/>
          </p:nvSpPr>
          <p:spPr>
            <a:xfrm>
              <a:off x="4690872" y="1600200"/>
              <a:ext cx="3191256" cy="1810512"/>
            </a:xfrm>
            <a:prstGeom prst="rect">
              <a:avLst/>
            </a:prstGeom>
            <a:noFill/>
            <a:ln w="19050">
              <a:solidFill>
                <a:srgbClr val="FD86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663385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0" dirty="0">
                <a:latin typeface="Twinkl" pitchFamily="50" charset="0"/>
              </a:rPr>
              <a:t>5. Which is the odd one out?</a:t>
            </a:r>
            <a:endParaRPr lang="en-GB" sz="3600" b="0" dirty="0"/>
          </a:p>
        </p:txBody>
      </p:sp>
      <p:sp>
        <p:nvSpPr>
          <p:cNvPr id="20" name="Rectangle 19">
            <a:hlinkClick r:id="rId2" action="ppaction://hlinksldjump"/>
          </p:cNvPr>
          <p:cNvSpPr/>
          <p:nvPr/>
        </p:nvSpPr>
        <p:spPr>
          <a:xfrm>
            <a:off x="924689" y="5640923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Answer</a:t>
            </a:r>
          </a:p>
        </p:txBody>
      </p:sp>
      <p:sp>
        <p:nvSpPr>
          <p:cNvPr id="22" name="Rectangle 21">
            <a:hlinkClick r:id="rId3" action="ppaction://hlinksldjump"/>
          </p:cNvPr>
          <p:cNvSpPr/>
          <p:nvPr/>
        </p:nvSpPr>
        <p:spPr>
          <a:xfrm>
            <a:off x="6990324" y="5661108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1275394" y="1591056"/>
            <a:ext cx="3191257" cy="1810512"/>
            <a:chOff x="1275394" y="1591056"/>
            <a:chExt cx="3191257" cy="1810512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5118"/>
            <a:stretch/>
          </p:blipFill>
          <p:spPr>
            <a:xfrm>
              <a:off x="1275394" y="1594972"/>
              <a:ext cx="3191257" cy="1805868"/>
            </a:xfrm>
            <a:prstGeom prst="rect">
              <a:avLst/>
            </a:prstGeom>
            <a:ln>
              <a:solidFill>
                <a:srgbClr val="2749B8"/>
              </a:solidFill>
            </a:ln>
          </p:spPr>
        </p:pic>
        <p:sp>
          <p:nvSpPr>
            <p:cNvPr id="7" name="Rectangle 6"/>
            <p:cNvSpPr/>
            <p:nvPr/>
          </p:nvSpPr>
          <p:spPr>
            <a:xfrm>
              <a:off x="1275395" y="1591056"/>
              <a:ext cx="3191256" cy="1810512"/>
            </a:xfrm>
            <a:prstGeom prst="rect">
              <a:avLst/>
            </a:prstGeom>
            <a:noFill/>
            <a:ln w="19050">
              <a:solidFill>
                <a:srgbClr val="2749B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4690871" y="1600200"/>
            <a:ext cx="3191257" cy="1810512"/>
            <a:chOff x="4690871" y="1600200"/>
            <a:chExt cx="3191257" cy="1810512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70" t="3983" b="14328"/>
            <a:stretch/>
          </p:blipFill>
          <p:spPr>
            <a:xfrm>
              <a:off x="4690871" y="1600200"/>
              <a:ext cx="3181732" cy="1800640"/>
            </a:xfrm>
            <a:prstGeom prst="rect">
              <a:avLst/>
            </a:prstGeom>
          </p:spPr>
        </p:pic>
        <p:sp>
          <p:nvSpPr>
            <p:cNvPr id="14" name="Rectangle 13"/>
            <p:cNvSpPr/>
            <p:nvPr/>
          </p:nvSpPr>
          <p:spPr>
            <a:xfrm>
              <a:off x="4690872" y="1600200"/>
              <a:ext cx="3191256" cy="1810512"/>
            </a:xfrm>
            <a:prstGeom prst="rect">
              <a:avLst/>
            </a:prstGeom>
            <a:noFill/>
            <a:ln w="19050">
              <a:solidFill>
                <a:srgbClr val="2749B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1275394" y="3610862"/>
            <a:ext cx="3191257" cy="1810513"/>
            <a:chOff x="1275394" y="3610862"/>
            <a:chExt cx="3191257" cy="1810513"/>
          </a:xfrm>
        </p:grpSpPr>
        <p:sp>
          <p:nvSpPr>
            <p:cNvPr id="9" name="Rectangle 8"/>
            <p:cNvSpPr/>
            <p:nvPr/>
          </p:nvSpPr>
          <p:spPr>
            <a:xfrm>
              <a:off x="1275395" y="3610863"/>
              <a:ext cx="3191256" cy="1810512"/>
            </a:xfrm>
            <a:prstGeom prst="rect">
              <a:avLst/>
            </a:prstGeom>
            <a:solidFill>
              <a:srgbClr val="07091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75394" y="3616037"/>
              <a:ext cx="2700244" cy="1800163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1275395" y="3610862"/>
              <a:ext cx="3191256" cy="1810512"/>
            </a:xfrm>
            <a:prstGeom prst="rect">
              <a:avLst/>
            </a:prstGeom>
            <a:noFill/>
            <a:ln w="19050">
              <a:solidFill>
                <a:srgbClr val="2749B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4681347" y="3610863"/>
            <a:ext cx="3200781" cy="1810512"/>
            <a:chOff x="4681347" y="3610863"/>
            <a:chExt cx="3200781" cy="1810512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930" b="5350"/>
            <a:stretch/>
          </p:blipFill>
          <p:spPr>
            <a:xfrm>
              <a:off x="4681347" y="3621115"/>
              <a:ext cx="3200781" cy="1795086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4690872" y="3610863"/>
              <a:ext cx="3191256" cy="1810512"/>
            </a:xfrm>
            <a:prstGeom prst="rect">
              <a:avLst/>
            </a:prstGeom>
            <a:noFill/>
            <a:ln w="19050">
              <a:solidFill>
                <a:srgbClr val="2749B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2688901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200" b="0" dirty="0">
                <a:latin typeface="Twinkl" pitchFamily="50" charset="0"/>
              </a:rPr>
              <a:t>Eggs are the odd one out.</a:t>
            </a:r>
          </a:p>
        </p:txBody>
      </p:sp>
      <p:sp>
        <p:nvSpPr>
          <p:cNvPr id="20" name="Rectangle 19">
            <a:hlinkClick r:id="" action="ppaction://hlinkshowjump?jump=nextslide"/>
          </p:cNvPr>
          <p:cNvSpPr/>
          <p:nvPr/>
        </p:nvSpPr>
        <p:spPr>
          <a:xfrm>
            <a:off x="6990324" y="5661108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3" name="Rectangle 2"/>
          <p:cNvSpPr/>
          <p:nvPr/>
        </p:nvSpPr>
        <p:spPr>
          <a:xfrm>
            <a:off x="946875" y="4979514"/>
            <a:ext cx="726290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>
                <a:latin typeface="Twinkl" pitchFamily="50" charset="0"/>
              </a:rPr>
              <a:t>The rest are all milk products (cheese, butter and ice cream).</a:t>
            </a:r>
            <a:endParaRPr lang="en-GB" sz="1400" dirty="0"/>
          </a:p>
        </p:txBody>
      </p:sp>
      <p:sp>
        <p:nvSpPr>
          <p:cNvPr id="12" name="Rectangle 11">
            <a:hlinkClick r:id="" action="ppaction://hlinkshowjump?jump=previousslide"/>
          </p:cNvPr>
          <p:cNvSpPr/>
          <p:nvPr/>
        </p:nvSpPr>
        <p:spPr>
          <a:xfrm>
            <a:off x="946875" y="5661108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1461373" y="1372907"/>
            <a:ext cx="6214856" cy="3525906"/>
            <a:chOff x="1275394" y="1591056"/>
            <a:chExt cx="3191257" cy="1810512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5118"/>
            <a:stretch/>
          </p:blipFill>
          <p:spPr>
            <a:xfrm>
              <a:off x="1275394" y="1594972"/>
              <a:ext cx="3191257" cy="1805868"/>
            </a:xfrm>
            <a:prstGeom prst="rect">
              <a:avLst/>
            </a:prstGeom>
            <a:ln>
              <a:solidFill>
                <a:srgbClr val="2749B8"/>
              </a:solidFill>
            </a:ln>
          </p:spPr>
        </p:pic>
        <p:sp>
          <p:nvSpPr>
            <p:cNvPr id="14" name="Rectangle 13"/>
            <p:cNvSpPr/>
            <p:nvPr/>
          </p:nvSpPr>
          <p:spPr>
            <a:xfrm>
              <a:off x="1275395" y="1591056"/>
              <a:ext cx="3191256" cy="1810512"/>
            </a:xfrm>
            <a:prstGeom prst="rect">
              <a:avLst/>
            </a:prstGeom>
            <a:noFill/>
            <a:ln w="19050">
              <a:solidFill>
                <a:srgbClr val="2749B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025325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0" dirty="0">
                <a:latin typeface="Twinkl" pitchFamily="50" charset="0"/>
              </a:rPr>
              <a:t>6. Which is the odd one out?</a:t>
            </a:r>
            <a:endParaRPr lang="en-GB" sz="3600" b="0" dirty="0"/>
          </a:p>
        </p:txBody>
      </p:sp>
      <p:sp>
        <p:nvSpPr>
          <p:cNvPr id="20" name="Rectangle 19">
            <a:hlinkClick r:id="rId2" action="ppaction://hlinksldjump"/>
          </p:cNvPr>
          <p:cNvSpPr/>
          <p:nvPr/>
        </p:nvSpPr>
        <p:spPr>
          <a:xfrm>
            <a:off x="924689" y="5640923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Answer</a:t>
            </a:r>
          </a:p>
        </p:txBody>
      </p:sp>
      <p:sp>
        <p:nvSpPr>
          <p:cNvPr id="22" name="Rectangle 21">
            <a:hlinkClick r:id="rId3" action="ppaction://hlinksldjump"/>
          </p:cNvPr>
          <p:cNvSpPr/>
          <p:nvPr/>
        </p:nvSpPr>
        <p:spPr>
          <a:xfrm>
            <a:off x="6990324" y="5661108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275395" y="1591056"/>
            <a:ext cx="3201091" cy="1810512"/>
            <a:chOff x="1275395" y="1591056"/>
            <a:chExt cx="3201091" cy="1810512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89" b="19580"/>
            <a:stretch/>
          </p:blipFill>
          <p:spPr>
            <a:xfrm>
              <a:off x="1285230" y="1595405"/>
              <a:ext cx="3191256" cy="1803009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1275395" y="1591056"/>
              <a:ext cx="3191256" cy="1810512"/>
            </a:xfrm>
            <a:prstGeom prst="rect">
              <a:avLst/>
            </a:prstGeom>
            <a:noFill/>
            <a:ln w="19050">
              <a:solidFill>
                <a:srgbClr val="FD86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4681037" y="1590328"/>
            <a:ext cx="3201091" cy="1820384"/>
            <a:chOff x="4681037" y="1590328"/>
            <a:chExt cx="3201091" cy="1820384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306"/>
            <a:stretch/>
          </p:blipFill>
          <p:spPr>
            <a:xfrm>
              <a:off x="4681037" y="1590328"/>
              <a:ext cx="3191566" cy="1810512"/>
            </a:xfrm>
            <a:prstGeom prst="rect">
              <a:avLst/>
            </a:prstGeom>
          </p:spPr>
        </p:pic>
        <p:sp>
          <p:nvSpPr>
            <p:cNvPr id="14" name="Rectangle 13"/>
            <p:cNvSpPr/>
            <p:nvPr/>
          </p:nvSpPr>
          <p:spPr>
            <a:xfrm>
              <a:off x="4690872" y="1600200"/>
              <a:ext cx="3191256" cy="1810512"/>
            </a:xfrm>
            <a:prstGeom prst="rect">
              <a:avLst/>
            </a:prstGeom>
            <a:noFill/>
            <a:ln w="19050">
              <a:solidFill>
                <a:srgbClr val="FD86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275393" y="3610861"/>
            <a:ext cx="3191258" cy="1810513"/>
            <a:chOff x="1275393" y="3610861"/>
            <a:chExt cx="3191258" cy="1810513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025" b="16505"/>
            <a:stretch/>
          </p:blipFill>
          <p:spPr>
            <a:xfrm>
              <a:off x="1275393" y="3610861"/>
              <a:ext cx="3181423" cy="1805339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1275395" y="3610862"/>
              <a:ext cx="3191256" cy="1810512"/>
            </a:xfrm>
            <a:prstGeom prst="rect">
              <a:avLst/>
            </a:prstGeom>
            <a:noFill/>
            <a:ln w="19050">
              <a:solidFill>
                <a:srgbClr val="FD86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4690872" y="3600991"/>
            <a:ext cx="3191256" cy="1820384"/>
            <a:chOff x="4690872" y="3600991"/>
            <a:chExt cx="3191256" cy="1820384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0243"/>
            <a:stretch/>
          </p:blipFill>
          <p:spPr>
            <a:xfrm>
              <a:off x="4691182" y="3600991"/>
              <a:ext cx="3187304" cy="1815209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4690872" y="3610863"/>
              <a:ext cx="3191256" cy="1810512"/>
            </a:xfrm>
            <a:prstGeom prst="rect">
              <a:avLst/>
            </a:prstGeom>
            <a:noFill/>
            <a:ln w="19050">
              <a:solidFill>
                <a:srgbClr val="FD86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1951457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>
                <a:latin typeface="Twinkl" pitchFamily="50" charset="0"/>
              </a:rPr>
              <a:t>The dolphin is the odd one out.</a:t>
            </a:r>
          </a:p>
        </p:txBody>
      </p:sp>
      <p:sp>
        <p:nvSpPr>
          <p:cNvPr id="20" name="Rectangle 19">
            <a:hlinkClick r:id="" action="ppaction://hlinkshowjump?jump=nextslide"/>
          </p:cNvPr>
          <p:cNvSpPr/>
          <p:nvPr/>
        </p:nvSpPr>
        <p:spPr>
          <a:xfrm>
            <a:off x="6990324" y="5661108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50" y="5019974"/>
            <a:ext cx="74541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Twinkl" pitchFamily="50" charset="0"/>
              </a:rPr>
              <a:t>A dolphin is a mammal and the rest are all fish (seahorse, shark and clownfish).</a:t>
            </a:r>
            <a:endParaRPr lang="en-GB" sz="1600" dirty="0"/>
          </a:p>
        </p:txBody>
      </p:sp>
      <p:sp>
        <p:nvSpPr>
          <p:cNvPr id="12" name="Rectangle 11">
            <a:hlinkClick r:id="" action="ppaction://hlinkshowjump?jump=previousslide"/>
          </p:cNvPr>
          <p:cNvSpPr/>
          <p:nvPr/>
        </p:nvSpPr>
        <p:spPr>
          <a:xfrm>
            <a:off x="946875" y="5661108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1461372" y="1383964"/>
            <a:ext cx="6217288" cy="3535054"/>
            <a:chOff x="4690872" y="3610773"/>
            <a:chExt cx="3192505" cy="1815209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0243"/>
            <a:stretch/>
          </p:blipFill>
          <p:spPr>
            <a:xfrm>
              <a:off x="4696073" y="3610773"/>
              <a:ext cx="3187304" cy="1815209"/>
            </a:xfrm>
            <a:prstGeom prst="rect">
              <a:avLst/>
            </a:prstGeom>
          </p:spPr>
        </p:pic>
        <p:sp>
          <p:nvSpPr>
            <p:cNvPr id="15" name="Rectangle 14"/>
            <p:cNvSpPr/>
            <p:nvPr/>
          </p:nvSpPr>
          <p:spPr>
            <a:xfrm>
              <a:off x="4690872" y="3610863"/>
              <a:ext cx="3191256" cy="1810512"/>
            </a:xfrm>
            <a:prstGeom prst="rect">
              <a:avLst/>
            </a:prstGeom>
            <a:noFill/>
            <a:ln w="19050">
              <a:solidFill>
                <a:srgbClr val="FD86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2618324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0" dirty="0">
                <a:latin typeface="Twinkl" pitchFamily="50" charset="0"/>
              </a:rPr>
              <a:t>7. Which is the odd one out?</a:t>
            </a:r>
            <a:endParaRPr lang="en-GB" sz="3600" b="0" dirty="0"/>
          </a:p>
        </p:txBody>
      </p:sp>
      <p:sp>
        <p:nvSpPr>
          <p:cNvPr id="20" name="Rectangle 19">
            <a:hlinkClick r:id="rId2" action="ppaction://hlinksldjump"/>
          </p:cNvPr>
          <p:cNvSpPr/>
          <p:nvPr/>
        </p:nvSpPr>
        <p:spPr>
          <a:xfrm>
            <a:off x="924689" y="5640923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Answer</a:t>
            </a:r>
          </a:p>
        </p:txBody>
      </p:sp>
      <p:sp>
        <p:nvSpPr>
          <p:cNvPr id="22" name="Rectangle 21">
            <a:hlinkClick r:id="rId3" action="ppaction://hlinksldjump"/>
          </p:cNvPr>
          <p:cNvSpPr/>
          <p:nvPr/>
        </p:nvSpPr>
        <p:spPr>
          <a:xfrm>
            <a:off x="6990324" y="5661108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grpSp>
        <p:nvGrpSpPr>
          <p:cNvPr id="29" name="Group 28"/>
          <p:cNvGrpSpPr/>
          <p:nvPr/>
        </p:nvGrpSpPr>
        <p:grpSpPr>
          <a:xfrm>
            <a:off x="1275393" y="1590330"/>
            <a:ext cx="3201093" cy="1811238"/>
            <a:chOff x="1275393" y="1590330"/>
            <a:chExt cx="3201093" cy="181123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8" t="5320" r="-298" b="8522"/>
            <a:stretch/>
          </p:blipFill>
          <p:spPr>
            <a:xfrm>
              <a:off x="1275393" y="1590330"/>
              <a:ext cx="3201093" cy="1810512"/>
            </a:xfrm>
            <a:prstGeom prst="rect">
              <a:avLst/>
            </a:prstGeom>
            <a:ln>
              <a:noFill/>
            </a:ln>
          </p:spPr>
        </p:pic>
        <p:sp>
          <p:nvSpPr>
            <p:cNvPr id="7" name="Rectangle 6"/>
            <p:cNvSpPr/>
            <p:nvPr/>
          </p:nvSpPr>
          <p:spPr>
            <a:xfrm>
              <a:off x="1275395" y="1591056"/>
              <a:ext cx="3191256" cy="1810512"/>
            </a:xfrm>
            <a:prstGeom prst="rect">
              <a:avLst/>
            </a:prstGeom>
            <a:noFill/>
            <a:ln w="19050">
              <a:solidFill>
                <a:srgbClr val="CF4E7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4690872" y="3610860"/>
            <a:ext cx="3191256" cy="1810515"/>
            <a:chOff x="4690872" y="3610860"/>
            <a:chExt cx="3191256" cy="1810515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315" b="10966"/>
            <a:stretch/>
          </p:blipFill>
          <p:spPr>
            <a:xfrm>
              <a:off x="4699728" y="3610860"/>
              <a:ext cx="3181421" cy="1810514"/>
            </a:xfrm>
            <a:prstGeom prst="rect">
              <a:avLst/>
            </a:prstGeom>
          </p:spPr>
        </p:pic>
        <p:sp>
          <p:nvSpPr>
            <p:cNvPr id="8" name="Rectangle 7"/>
            <p:cNvSpPr/>
            <p:nvPr/>
          </p:nvSpPr>
          <p:spPr>
            <a:xfrm>
              <a:off x="4690872" y="3610863"/>
              <a:ext cx="3191256" cy="1810512"/>
            </a:xfrm>
            <a:prstGeom prst="rect">
              <a:avLst/>
            </a:prstGeom>
            <a:noFill/>
            <a:ln w="19050">
              <a:solidFill>
                <a:srgbClr val="CF4E7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1275395" y="3610860"/>
            <a:ext cx="3191256" cy="1810514"/>
            <a:chOff x="1275395" y="3610860"/>
            <a:chExt cx="3191256" cy="1810514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533" b="5293"/>
            <a:stretch/>
          </p:blipFill>
          <p:spPr>
            <a:xfrm>
              <a:off x="1285231" y="3610860"/>
              <a:ext cx="3171586" cy="1810514"/>
            </a:xfrm>
            <a:prstGeom prst="rect">
              <a:avLst/>
            </a:prstGeom>
            <a:ln>
              <a:noFill/>
            </a:ln>
          </p:spPr>
        </p:pic>
        <p:sp>
          <p:nvSpPr>
            <p:cNvPr id="26" name="Rectangle 25"/>
            <p:cNvSpPr/>
            <p:nvPr/>
          </p:nvSpPr>
          <p:spPr>
            <a:xfrm>
              <a:off x="1275395" y="3610862"/>
              <a:ext cx="3191256" cy="1810512"/>
            </a:xfrm>
            <a:prstGeom prst="rect">
              <a:avLst/>
            </a:prstGeom>
            <a:noFill/>
            <a:ln w="19050">
              <a:solidFill>
                <a:srgbClr val="CF4E7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4687230" y="1595025"/>
            <a:ext cx="3194898" cy="1815687"/>
            <a:chOff x="4687230" y="1595025"/>
            <a:chExt cx="3194898" cy="1815687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68" t="13638" r="268" b="1326"/>
            <a:stretch/>
          </p:blipFill>
          <p:spPr>
            <a:xfrm>
              <a:off x="4687230" y="1595025"/>
              <a:ext cx="3185373" cy="1805816"/>
            </a:xfrm>
            <a:prstGeom prst="rect">
              <a:avLst/>
            </a:prstGeom>
            <a:ln>
              <a:noFill/>
            </a:ln>
          </p:spPr>
        </p:pic>
        <p:sp>
          <p:nvSpPr>
            <p:cNvPr id="14" name="Rectangle 13"/>
            <p:cNvSpPr/>
            <p:nvPr/>
          </p:nvSpPr>
          <p:spPr>
            <a:xfrm>
              <a:off x="4690872" y="1600200"/>
              <a:ext cx="3191256" cy="1810512"/>
            </a:xfrm>
            <a:prstGeom prst="rect">
              <a:avLst/>
            </a:prstGeom>
            <a:noFill/>
            <a:ln w="19050">
              <a:solidFill>
                <a:srgbClr val="CF4E7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870897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200" b="0" dirty="0">
                <a:latin typeface="Twinkl" pitchFamily="50" charset="0"/>
              </a:rPr>
              <a:t>The book is the odd one out.</a:t>
            </a:r>
          </a:p>
        </p:txBody>
      </p:sp>
      <p:sp>
        <p:nvSpPr>
          <p:cNvPr id="20" name="Rectangle 19">
            <a:hlinkClick r:id="" action="ppaction://hlinkshowjump?jump=nextslide"/>
          </p:cNvPr>
          <p:cNvSpPr/>
          <p:nvPr/>
        </p:nvSpPr>
        <p:spPr>
          <a:xfrm>
            <a:off x="6990324" y="5661108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3" name="Rectangle 2"/>
          <p:cNvSpPr/>
          <p:nvPr/>
        </p:nvSpPr>
        <p:spPr>
          <a:xfrm>
            <a:off x="946875" y="4979514"/>
            <a:ext cx="726290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Twinkl" pitchFamily="50" charset="0"/>
              </a:rPr>
              <a:t>All the others rhyme! (wok, lock and sock)</a:t>
            </a:r>
            <a:endParaRPr lang="en-GB" sz="1600" dirty="0"/>
          </a:p>
        </p:txBody>
      </p:sp>
      <p:sp>
        <p:nvSpPr>
          <p:cNvPr id="12" name="Rectangle 11">
            <a:hlinkClick r:id="" action="ppaction://hlinkshowjump?jump=previousslide"/>
          </p:cNvPr>
          <p:cNvSpPr/>
          <p:nvPr/>
        </p:nvSpPr>
        <p:spPr>
          <a:xfrm>
            <a:off x="946875" y="5661108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1458939" y="1383964"/>
            <a:ext cx="6230973" cy="3535054"/>
            <a:chOff x="1275395" y="3610860"/>
            <a:chExt cx="3191256" cy="1810514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533" b="5293"/>
            <a:stretch/>
          </p:blipFill>
          <p:spPr>
            <a:xfrm>
              <a:off x="1282465" y="3610860"/>
              <a:ext cx="3178768" cy="1810514"/>
            </a:xfrm>
            <a:prstGeom prst="rect">
              <a:avLst/>
            </a:prstGeom>
            <a:ln>
              <a:noFill/>
            </a:ln>
          </p:spPr>
        </p:pic>
        <p:sp>
          <p:nvSpPr>
            <p:cNvPr id="14" name="Rectangle 13"/>
            <p:cNvSpPr/>
            <p:nvPr/>
          </p:nvSpPr>
          <p:spPr>
            <a:xfrm>
              <a:off x="1275395" y="3610862"/>
              <a:ext cx="3191256" cy="1810512"/>
            </a:xfrm>
            <a:prstGeom prst="rect">
              <a:avLst/>
            </a:prstGeom>
            <a:noFill/>
            <a:ln w="19050">
              <a:solidFill>
                <a:srgbClr val="CF4E7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787917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0" dirty="0">
                <a:latin typeface="Twinkl" pitchFamily="50" charset="0"/>
              </a:rPr>
              <a:t>8. Which is the odd one out?</a:t>
            </a:r>
            <a:endParaRPr lang="en-GB" sz="3600" b="0" dirty="0"/>
          </a:p>
        </p:txBody>
      </p:sp>
      <p:sp>
        <p:nvSpPr>
          <p:cNvPr id="20" name="Rectangle 19">
            <a:hlinkClick r:id="rId2" action="ppaction://hlinksldjump"/>
          </p:cNvPr>
          <p:cNvSpPr/>
          <p:nvPr/>
        </p:nvSpPr>
        <p:spPr>
          <a:xfrm>
            <a:off x="924689" y="5640923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Answer</a:t>
            </a:r>
          </a:p>
        </p:txBody>
      </p:sp>
      <p:sp>
        <p:nvSpPr>
          <p:cNvPr id="22" name="Rectangle 21">
            <a:hlinkClick r:id="rId3" action="ppaction://hlinksldjump"/>
          </p:cNvPr>
          <p:cNvSpPr/>
          <p:nvPr/>
        </p:nvSpPr>
        <p:spPr>
          <a:xfrm>
            <a:off x="6990324" y="5661108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00" t="7551" r="300" b="7641"/>
          <a:stretch/>
        </p:blipFill>
        <p:spPr>
          <a:xfrm>
            <a:off x="1285230" y="1597960"/>
            <a:ext cx="3171895" cy="1793351"/>
          </a:xfrm>
          <a:prstGeom prst="rect">
            <a:avLst/>
          </a:prstGeom>
          <a:ln w="19050">
            <a:solidFill>
              <a:srgbClr val="2749B8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59" r="2608"/>
          <a:stretch/>
        </p:blipFill>
        <p:spPr>
          <a:xfrm>
            <a:off x="4699728" y="1603116"/>
            <a:ext cx="3172875" cy="1796287"/>
          </a:xfrm>
          <a:prstGeom prst="rect">
            <a:avLst/>
          </a:prstGeom>
          <a:ln w="19050">
            <a:solidFill>
              <a:srgbClr val="2749B8"/>
            </a:solidFill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676"/>
          <a:stretch/>
        </p:blipFill>
        <p:spPr>
          <a:xfrm>
            <a:off x="1284252" y="3620391"/>
            <a:ext cx="3172565" cy="1800983"/>
          </a:xfrm>
          <a:prstGeom prst="rect">
            <a:avLst/>
          </a:prstGeom>
          <a:ln w="19050">
            <a:solidFill>
              <a:srgbClr val="2749B8"/>
            </a:solidFill>
          </a:ln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" b="15356"/>
          <a:stretch/>
        </p:blipFill>
        <p:spPr>
          <a:xfrm>
            <a:off x="4689893" y="3620391"/>
            <a:ext cx="3182710" cy="1800983"/>
          </a:xfrm>
          <a:prstGeom prst="rect">
            <a:avLst/>
          </a:prstGeom>
          <a:ln w="19050">
            <a:solidFill>
              <a:srgbClr val="2749B8"/>
            </a:solidFill>
          </a:ln>
        </p:spPr>
      </p:pic>
    </p:spTree>
    <p:extLst>
      <p:ext uri="{BB962C8B-B14F-4D97-AF65-F5344CB8AC3E}">
        <p14:creationId xmlns:p14="http://schemas.microsoft.com/office/powerpoint/2010/main" val="3142260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200" b="0" dirty="0">
                <a:latin typeface="Twinkl" pitchFamily="50" charset="0"/>
              </a:rPr>
              <a:t>The penguin is the odd one out.</a:t>
            </a:r>
          </a:p>
        </p:txBody>
      </p:sp>
      <p:sp>
        <p:nvSpPr>
          <p:cNvPr id="20" name="Rectangle 19">
            <a:hlinkClick r:id="" action="ppaction://hlinkshowjump?jump=nextslide"/>
          </p:cNvPr>
          <p:cNvSpPr/>
          <p:nvPr/>
        </p:nvSpPr>
        <p:spPr>
          <a:xfrm>
            <a:off x="6990324" y="5661108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12" name="Rectangle 11">
            <a:hlinkClick r:id="" action="ppaction://hlinkshowjump?jump=previousslide"/>
          </p:cNvPr>
          <p:cNvSpPr/>
          <p:nvPr/>
        </p:nvSpPr>
        <p:spPr>
          <a:xfrm>
            <a:off x="946875" y="5661108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  <p:sp>
        <p:nvSpPr>
          <p:cNvPr id="9" name="Rectangle 8"/>
          <p:cNvSpPr/>
          <p:nvPr/>
        </p:nvSpPr>
        <p:spPr>
          <a:xfrm>
            <a:off x="755651" y="4979514"/>
            <a:ext cx="74541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Twinkl" pitchFamily="50" charset="0"/>
              </a:rPr>
              <a:t>The penguin is found at the South Pole and the rest are found at the North Pole</a:t>
            </a:r>
          </a:p>
          <a:p>
            <a:pPr algn="ctr"/>
            <a:r>
              <a:rPr lang="en-GB" sz="1600" dirty="0">
                <a:latin typeface="Twinkl" pitchFamily="50" charset="0"/>
              </a:rPr>
              <a:t>(polar bear, arctic fox and walrus).</a:t>
            </a:r>
            <a:endParaRPr lang="en-GB" sz="16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" t="7644" r="-40" b="7548"/>
          <a:stretch/>
        </p:blipFill>
        <p:spPr>
          <a:xfrm>
            <a:off x="1450847" y="1392056"/>
            <a:ext cx="6230973" cy="3522917"/>
          </a:xfrm>
          <a:prstGeom prst="rect">
            <a:avLst/>
          </a:prstGeom>
          <a:ln w="19050">
            <a:solidFill>
              <a:srgbClr val="2749B8"/>
            </a:solidFill>
          </a:ln>
        </p:spPr>
      </p:pic>
    </p:spTree>
    <p:extLst>
      <p:ext uri="{BB962C8B-B14F-4D97-AF65-F5344CB8AC3E}">
        <p14:creationId xmlns:p14="http://schemas.microsoft.com/office/powerpoint/2010/main" val="3386715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65885" y="549275"/>
            <a:ext cx="8220075" cy="994306"/>
          </a:xfrm>
        </p:spPr>
        <p:txBody>
          <a:bodyPr/>
          <a:lstStyle/>
          <a:p>
            <a:r>
              <a:rPr lang="en-GB" sz="3600" b="0" dirty="0">
                <a:latin typeface="Twinkl" pitchFamily="50" charset="0"/>
              </a:rPr>
              <a:t>9. Which is the odd one out?</a:t>
            </a:r>
            <a:endParaRPr lang="en-GB" sz="3600" b="0" dirty="0"/>
          </a:p>
        </p:txBody>
      </p:sp>
      <p:sp>
        <p:nvSpPr>
          <p:cNvPr id="20" name="Rectangle 19">
            <a:hlinkClick r:id="rId2" action="ppaction://hlinksldjump"/>
          </p:cNvPr>
          <p:cNvSpPr/>
          <p:nvPr/>
        </p:nvSpPr>
        <p:spPr>
          <a:xfrm>
            <a:off x="924689" y="5640923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Answer</a:t>
            </a:r>
          </a:p>
        </p:txBody>
      </p:sp>
      <p:sp>
        <p:nvSpPr>
          <p:cNvPr id="22" name="Rectangle 21">
            <a:hlinkClick r:id="rId3" action="ppaction://hlinksldjump"/>
          </p:cNvPr>
          <p:cNvSpPr/>
          <p:nvPr/>
        </p:nvSpPr>
        <p:spPr>
          <a:xfrm>
            <a:off x="6990324" y="5661108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29"/>
          <a:stretch/>
        </p:blipFill>
        <p:spPr>
          <a:xfrm>
            <a:off x="1284252" y="1589578"/>
            <a:ext cx="3172565" cy="1801733"/>
          </a:xfrm>
          <a:prstGeom prst="rect">
            <a:avLst/>
          </a:prstGeom>
          <a:ln w="19050">
            <a:solidFill>
              <a:srgbClr val="FD8671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077"/>
          <a:stretch/>
        </p:blipFill>
        <p:spPr>
          <a:xfrm>
            <a:off x="4689893" y="1594643"/>
            <a:ext cx="3192531" cy="1804760"/>
          </a:xfrm>
          <a:prstGeom prst="rect">
            <a:avLst/>
          </a:prstGeom>
          <a:ln w="19050">
            <a:solidFill>
              <a:srgbClr val="FD8671"/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715"/>
          <a:stretch/>
        </p:blipFill>
        <p:spPr>
          <a:xfrm>
            <a:off x="1284252" y="3620391"/>
            <a:ext cx="3172565" cy="1800983"/>
          </a:xfrm>
          <a:prstGeom prst="rect">
            <a:avLst/>
          </a:prstGeom>
          <a:ln w="19050">
            <a:solidFill>
              <a:srgbClr val="FD8671"/>
            </a:solidFill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9893" y="3620392"/>
            <a:ext cx="3192531" cy="1800982"/>
          </a:xfrm>
          <a:prstGeom prst="rect">
            <a:avLst/>
          </a:prstGeom>
          <a:ln w="19050">
            <a:solidFill>
              <a:srgbClr val="FD8671"/>
            </a:solidFill>
          </a:ln>
        </p:spPr>
      </p:pic>
    </p:spTree>
    <p:extLst>
      <p:ext uri="{BB962C8B-B14F-4D97-AF65-F5344CB8AC3E}">
        <p14:creationId xmlns:p14="http://schemas.microsoft.com/office/powerpoint/2010/main" val="753672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200" b="0" dirty="0">
                <a:latin typeface="Twinkl" pitchFamily="50" charset="0"/>
              </a:rPr>
              <a:t>The trumpet is the odd one out.</a:t>
            </a:r>
          </a:p>
        </p:txBody>
      </p:sp>
      <p:sp>
        <p:nvSpPr>
          <p:cNvPr id="20" name="Rectangle 19">
            <a:hlinkClick r:id="" action="ppaction://hlinkshowjump?jump=nextslide"/>
          </p:cNvPr>
          <p:cNvSpPr/>
          <p:nvPr/>
        </p:nvSpPr>
        <p:spPr>
          <a:xfrm>
            <a:off x="6990324" y="5661108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3" name="Rectangle 2"/>
          <p:cNvSpPr/>
          <p:nvPr/>
        </p:nvSpPr>
        <p:spPr>
          <a:xfrm>
            <a:off x="946875" y="4979514"/>
            <a:ext cx="72629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Twinkl" pitchFamily="50" charset="0"/>
              </a:rPr>
              <a:t>The trumpet is a brass instrument and the rest are woodwind instruments</a:t>
            </a:r>
          </a:p>
          <a:p>
            <a:pPr algn="ctr"/>
            <a:r>
              <a:rPr lang="en-GB" sz="1600" dirty="0">
                <a:latin typeface="Twinkl" pitchFamily="50" charset="0"/>
              </a:rPr>
              <a:t>(flute, bassoon and oboe).</a:t>
            </a:r>
            <a:endParaRPr lang="en-GB" sz="1600" dirty="0"/>
          </a:p>
        </p:txBody>
      </p:sp>
      <p:sp>
        <p:nvSpPr>
          <p:cNvPr id="12" name="Rectangle 11">
            <a:hlinkClick r:id="" action="ppaction://hlinkshowjump?jump=previousslide"/>
          </p:cNvPr>
          <p:cNvSpPr/>
          <p:nvPr/>
        </p:nvSpPr>
        <p:spPr>
          <a:xfrm>
            <a:off x="946875" y="5661108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715"/>
          <a:stretch/>
        </p:blipFill>
        <p:spPr>
          <a:xfrm>
            <a:off x="1450847" y="1392056"/>
            <a:ext cx="6230973" cy="3537162"/>
          </a:xfrm>
          <a:prstGeom prst="rect">
            <a:avLst/>
          </a:prstGeom>
          <a:ln w="19050">
            <a:solidFill>
              <a:srgbClr val="FD8671"/>
            </a:solidFill>
          </a:ln>
        </p:spPr>
      </p:pic>
    </p:spTree>
    <p:extLst>
      <p:ext uri="{BB962C8B-B14F-4D97-AF65-F5344CB8AC3E}">
        <p14:creationId xmlns:p14="http://schemas.microsoft.com/office/powerpoint/2010/main" val="2383450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65885" y="549275"/>
            <a:ext cx="8220075" cy="994306"/>
          </a:xfrm>
        </p:spPr>
        <p:txBody>
          <a:bodyPr/>
          <a:lstStyle/>
          <a:p>
            <a:r>
              <a:rPr lang="en-GB" sz="3600" b="0" dirty="0">
                <a:latin typeface="Twinkl" pitchFamily="50" charset="0"/>
              </a:rPr>
              <a:t>10. Which is the odd one out?</a:t>
            </a:r>
            <a:endParaRPr lang="en-GB" sz="3600" b="0" dirty="0"/>
          </a:p>
        </p:txBody>
      </p:sp>
      <p:sp>
        <p:nvSpPr>
          <p:cNvPr id="20" name="Rectangle 19">
            <a:hlinkClick r:id="rId2" action="ppaction://hlinksldjump"/>
          </p:cNvPr>
          <p:cNvSpPr/>
          <p:nvPr/>
        </p:nvSpPr>
        <p:spPr>
          <a:xfrm>
            <a:off x="924689" y="5640923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Answer</a:t>
            </a:r>
          </a:p>
        </p:txBody>
      </p:sp>
      <p:sp>
        <p:nvSpPr>
          <p:cNvPr id="22" name="Rectangle 21">
            <a:hlinkClick r:id="rId3" action="ppaction://hlinksldjump"/>
          </p:cNvPr>
          <p:cNvSpPr/>
          <p:nvPr/>
        </p:nvSpPr>
        <p:spPr>
          <a:xfrm>
            <a:off x="6990324" y="5661108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pic>
        <p:nvPicPr>
          <p:cNvPr id="3" name="Picture 2" hidden="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29"/>
          <a:stretch/>
        </p:blipFill>
        <p:spPr>
          <a:xfrm>
            <a:off x="1284252" y="1589578"/>
            <a:ext cx="3172565" cy="1801733"/>
          </a:xfrm>
          <a:prstGeom prst="rect">
            <a:avLst/>
          </a:prstGeom>
          <a:ln w="19050">
            <a:solidFill>
              <a:srgbClr val="FD8671"/>
            </a:solidFill>
          </a:ln>
        </p:spPr>
      </p:pic>
      <p:pic>
        <p:nvPicPr>
          <p:cNvPr id="7" name="Picture 6" hidden="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077"/>
          <a:stretch/>
        </p:blipFill>
        <p:spPr>
          <a:xfrm>
            <a:off x="4689893" y="1594643"/>
            <a:ext cx="3192531" cy="1804760"/>
          </a:xfrm>
          <a:prstGeom prst="rect">
            <a:avLst/>
          </a:prstGeom>
          <a:ln w="19050">
            <a:solidFill>
              <a:srgbClr val="FD8671"/>
            </a:solidFill>
          </a:ln>
        </p:spPr>
      </p:pic>
      <p:pic>
        <p:nvPicPr>
          <p:cNvPr id="9" name="Picture 8" hidden="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715"/>
          <a:stretch/>
        </p:blipFill>
        <p:spPr>
          <a:xfrm>
            <a:off x="1284252" y="3620391"/>
            <a:ext cx="3172565" cy="1800983"/>
          </a:xfrm>
          <a:prstGeom prst="rect">
            <a:avLst/>
          </a:prstGeom>
          <a:ln w="19050">
            <a:solidFill>
              <a:srgbClr val="FD8671"/>
            </a:solidFill>
          </a:ln>
        </p:spPr>
      </p:pic>
      <p:pic>
        <p:nvPicPr>
          <p:cNvPr id="12" name="Picture 11" hidden="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9893" y="3620392"/>
            <a:ext cx="3192531" cy="1800982"/>
          </a:xfrm>
          <a:prstGeom prst="rect">
            <a:avLst/>
          </a:prstGeom>
          <a:ln w="19050">
            <a:solidFill>
              <a:srgbClr val="FD867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36" r="7194"/>
          <a:stretch/>
        </p:blipFill>
        <p:spPr>
          <a:xfrm>
            <a:off x="707098" y="2021889"/>
            <a:ext cx="1807052" cy="2814221"/>
          </a:xfrm>
          <a:prstGeom prst="rect">
            <a:avLst/>
          </a:prstGeom>
          <a:ln w="19050">
            <a:solidFill>
              <a:srgbClr val="2749B8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68" t="4744" r="16572" b="18953"/>
          <a:stretch/>
        </p:blipFill>
        <p:spPr>
          <a:xfrm>
            <a:off x="2657665" y="2021889"/>
            <a:ext cx="1807053" cy="2814221"/>
          </a:xfrm>
          <a:prstGeom prst="rect">
            <a:avLst/>
          </a:prstGeom>
          <a:ln w="19050">
            <a:solidFill>
              <a:srgbClr val="2749B8"/>
            </a:solidFill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66" r="25732" b="4913"/>
          <a:stretch/>
        </p:blipFill>
        <p:spPr>
          <a:xfrm>
            <a:off x="6559883" y="2021887"/>
            <a:ext cx="1807053" cy="2814221"/>
          </a:xfrm>
          <a:prstGeom prst="rect">
            <a:avLst/>
          </a:prstGeom>
          <a:ln w="19050">
            <a:solidFill>
              <a:srgbClr val="2749B8"/>
            </a:solidFill>
          </a:ln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80" r="29437" b="34648"/>
          <a:stretch/>
        </p:blipFill>
        <p:spPr>
          <a:xfrm>
            <a:off x="4608233" y="2021887"/>
            <a:ext cx="1807053" cy="2814221"/>
          </a:xfrm>
          <a:prstGeom prst="rect">
            <a:avLst/>
          </a:prstGeom>
          <a:ln w="19050">
            <a:solidFill>
              <a:srgbClr val="2749B8"/>
            </a:solidFill>
          </a:ln>
        </p:spPr>
      </p:pic>
    </p:spTree>
    <p:extLst>
      <p:ext uri="{BB962C8B-B14F-4D97-AF65-F5344CB8AC3E}">
        <p14:creationId xmlns:p14="http://schemas.microsoft.com/office/powerpoint/2010/main" val="3375348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200" b="0" dirty="0">
                <a:latin typeface="Twinkl" pitchFamily="50" charset="0"/>
              </a:rPr>
              <a:t>Elvis Presley is the odd one out.</a:t>
            </a:r>
          </a:p>
        </p:txBody>
      </p:sp>
      <p:sp>
        <p:nvSpPr>
          <p:cNvPr id="20" name="Rectangle 19">
            <a:hlinkClick r:id="" action="ppaction://hlinkshowjump?jump=nextslide"/>
          </p:cNvPr>
          <p:cNvSpPr/>
          <p:nvPr/>
        </p:nvSpPr>
        <p:spPr>
          <a:xfrm>
            <a:off x="6990324" y="5661108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3" name="Rectangle 2"/>
          <p:cNvSpPr/>
          <p:nvPr/>
        </p:nvSpPr>
        <p:spPr>
          <a:xfrm>
            <a:off x="946875" y="5028066"/>
            <a:ext cx="72629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>
                <a:latin typeface="Twinkl" pitchFamily="50" charset="0"/>
              </a:rPr>
              <a:t>Elvis was a global superstar, all the others are US Presidents</a:t>
            </a:r>
          </a:p>
          <a:p>
            <a:pPr algn="ctr"/>
            <a:r>
              <a:rPr lang="en-GB" sz="1600" dirty="0">
                <a:latin typeface="Twinkl" pitchFamily="50" charset="0"/>
              </a:rPr>
              <a:t>(Ronald Reagan, John F. Kennedy and George W. Bush).</a:t>
            </a:r>
            <a:endParaRPr lang="en-GB" sz="1600" dirty="0"/>
          </a:p>
        </p:txBody>
      </p:sp>
      <p:sp>
        <p:nvSpPr>
          <p:cNvPr id="12" name="Rectangle 11">
            <a:hlinkClick r:id="" action="ppaction://hlinkshowjump?jump=previousslide"/>
          </p:cNvPr>
          <p:cNvSpPr/>
          <p:nvPr/>
        </p:nvSpPr>
        <p:spPr>
          <a:xfrm>
            <a:off x="946875" y="5661108"/>
            <a:ext cx="1219454" cy="441833"/>
          </a:xfrm>
          <a:prstGeom prst="rect">
            <a:avLst/>
          </a:prstGeom>
          <a:solidFill>
            <a:srgbClr val="6BB9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68" t="4744" r="16572" b="18953"/>
          <a:stretch/>
        </p:blipFill>
        <p:spPr>
          <a:xfrm>
            <a:off x="3417161" y="1362825"/>
            <a:ext cx="2322330" cy="3616689"/>
          </a:xfrm>
          <a:prstGeom prst="rect">
            <a:avLst/>
          </a:prstGeom>
          <a:ln w="19050">
            <a:solidFill>
              <a:srgbClr val="2749B8"/>
            </a:solidFill>
          </a:ln>
        </p:spPr>
      </p:pic>
    </p:spTree>
    <p:extLst>
      <p:ext uri="{BB962C8B-B14F-4D97-AF65-F5344CB8AC3E}">
        <p14:creationId xmlns:p14="http://schemas.microsoft.com/office/powerpoint/2010/main" val="1469503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</TotalTime>
  <Words>382</Words>
  <Application>Microsoft Office PowerPoint</Application>
  <PresentationFormat>On-screen Show (4:3)</PresentationFormat>
  <Paragraphs>73</Paragraphs>
  <Slides>22</Slides>
  <Notes>0</Notes>
  <HiddenSlides>10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Calibri</vt:lpstr>
      <vt:lpstr>Twinkl SemiBold</vt:lpstr>
      <vt:lpstr>Sassoon Infant Rg</vt:lpstr>
      <vt:lpstr>Twinkl</vt:lpstr>
      <vt:lpstr>Arial</vt:lpstr>
      <vt:lpstr>Office Theme</vt:lpstr>
      <vt:lpstr>PowerPoint Presentation</vt:lpstr>
      <vt:lpstr>1. Which is the odd one out?</vt:lpstr>
      <vt:lpstr>The Pomegranate is the odd one out.</vt:lpstr>
      <vt:lpstr>2. Which country is the odd one out?</vt:lpstr>
      <vt:lpstr>Australia is the odd one out.</vt:lpstr>
      <vt:lpstr>3. Which is the odd one out?</vt:lpstr>
      <vt:lpstr>Swimming is the odd one out.</vt:lpstr>
      <vt:lpstr>4. Which is the odd one out?</vt:lpstr>
      <vt:lpstr>Hedgehog is the odd one out.</vt:lpstr>
      <vt:lpstr>5. Which is the odd one out?</vt:lpstr>
      <vt:lpstr>Eggs are the odd one out.</vt:lpstr>
      <vt:lpstr>6. Which is the odd one out?</vt:lpstr>
      <vt:lpstr>The dolphin is the odd one out.</vt:lpstr>
      <vt:lpstr>7. Which is the odd one out?</vt:lpstr>
      <vt:lpstr>The book is the odd one out.</vt:lpstr>
      <vt:lpstr>8. Which is the odd one out?</vt:lpstr>
      <vt:lpstr>The penguin is the odd one out.</vt:lpstr>
      <vt:lpstr>9. Which is the odd one out?</vt:lpstr>
      <vt:lpstr>The trumpet is the odd one out.</vt:lpstr>
      <vt:lpstr>10. Which is the odd one out?</vt:lpstr>
      <vt:lpstr>Elvis Presley is the odd one out.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Aamina Rammah</dc:creator>
  <cp:lastModifiedBy>Ashley Kime</cp:lastModifiedBy>
  <cp:revision>14</cp:revision>
  <dcterms:created xsi:type="dcterms:W3CDTF">2017-06-26T13:51:29Z</dcterms:created>
  <dcterms:modified xsi:type="dcterms:W3CDTF">2017-06-29T16:27:01Z</dcterms:modified>
</cp:coreProperties>
</file>