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4"/>
  </p:sldMasterIdLst>
  <p:sldIdLst>
    <p:sldId id="256" r:id="rId5"/>
    <p:sldId id="258" r:id="rId6"/>
    <p:sldId id="286" r:id="rId7"/>
    <p:sldId id="294" r:id="rId8"/>
    <p:sldId id="295" r:id="rId9"/>
    <p:sldId id="296" r:id="rId10"/>
    <p:sldId id="297" r:id="rId11"/>
    <p:sldId id="299" r:id="rId12"/>
    <p:sldId id="300" r:id="rId13"/>
    <p:sldId id="301" r:id="rId14"/>
    <p:sldId id="302" r:id="rId15"/>
    <p:sldId id="303" r:id="rId16"/>
    <p:sldId id="29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1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1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03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0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0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409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0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71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4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55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3573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99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57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46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92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215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4105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8873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9135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8472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3904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8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5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65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70" r:id="rId18"/>
    <p:sldLayoutId id="2147483671" r:id="rId19"/>
    <p:sldLayoutId id="2147483672" r:id="rId20"/>
    <p:sldLayoutId id="2147483673" r:id="rId21"/>
    <p:sldLayoutId id="2147483674" r:id="rId22"/>
    <p:sldLayoutId id="2147483675" r:id="rId2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503" y="2733709"/>
            <a:ext cx="8719953" cy="1373070"/>
          </a:xfrm>
        </p:spPr>
        <p:txBody>
          <a:bodyPr/>
          <a:lstStyle/>
          <a:p>
            <a:r>
              <a:rPr lang="en-GB" dirty="0"/>
              <a:t>Monday 9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0632112" cy="1980635"/>
          </a:xfrm>
        </p:spPr>
        <p:txBody>
          <a:bodyPr>
            <a:normAutofit fontScale="92500"/>
          </a:bodyPr>
          <a:lstStyle/>
          <a:p>
            <a:pPr algn="l" rtl="0" fontAlgn="base"/>
            <a:r>
              <a:rPr lang="en-GB" sz="5200" b="0" i="0" dirty="0">
                <a:effectLst/>
              </a:rPr>
              <a:t>LO: To apply 1</a:t>
            </a:r>
            <a:r>
              <a:rPr lang="en-GB" sz="5200" b="0" i="0" baseline="30000" dirty="0">
                <a:effectLst/>
              </a:rPr>
              <a:t>st </a:t>
            </a:r>
            <a:r>
              <a:rPr lang="en-GB" sz="5200" b="0" i="0" dirty="0">
                <a:effectLst/>
              </a:rPr>
              <a:t> 2</a:t>
            </a:r>
            <a:r>
              <a:rPr lang="en-GB" sz="5200" b="0" i="0" baseline="30000" dirty="0">
                <a:effectLst/>
              </a:rPr>
              <a:t>nd</a:t>
            </a:r>
            <a:r>
              <a:rPr lang="en-GB" sz="5200" b="0" i="0" dirty="0">
                <a:effectLst/>
              </a:rPr>
              <a:t> and 3</a:t>
            </a:r>
            <a:r>
              <a:rPr lang="en-GB" sz="5200" b="0" i="0" baseline="30000" dirty="0">
                <a:effectLst/>
              </a:rPr>
              <a:t>rd</a:t>
            </a:r>
            <a:r>
              <a:rPr lang="en-GB" sz="5200" b="0" i="0" dirty="0">
                <a:effectLst/>
              </a:rPr>
              <a:t> person.  </a:t>
            </a:r>
            <a:endParaRPr lang="en-GB" sz="19900" b="0" i="0" dirty="0">
              <a:effectLst/>
            </a:endParaRPr>
          </a:p>
          <a:p>
            <a:pPr algn="l" rtl="0" fontAlgn="base"/>
            <a:r>
              <a:rPr lang="en-GB" sz="5200" b="0" i="0" dirty="0">
                <a:effectLst/>
              </a:rPr>
              <a:t>C: Recount </a:t>
            </a:r>
            <a:endParaRPr lang="en-GB" sz="19900" b="0" i="0" dirty="0"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Think Pair Share!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>
                <a:latin typeface="Arial" panose="020B0604020202020204" pitchFamily="34" charset="0"/>
              </a:rPr>
              <a:t>What does “point of view” mean? 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3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Who’s point of view are these snippets from? </a:t>
            </a:r>
          </a:p>
        </p:txBody>
      </p:sp>
      <p:sp>
        <p:nvSpPr>
          <p:cNvPr id="4" name="Rectangle 3"/>
          <p:cNvSpPr/>
          <p:nvPr/>
        </p:nvSpPr>
        <p:spPr>
          <a:xfrm>
            <a:off x="3724619" y="2089895"/>
            <a:ext cx="810768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latin typeface="Arial" panose="020B0604020202020204" pitchFamily="34" charset="0"/>
              </a:rPr>
              <a:t>I couldn’t believe it! I hit something rock-solid. I knew it had to be something incredible!</a:t>
            </a:r>
          </a:p>
          <a:p>
            <a:pPr fontAlgn="base"/>
            <a:endParaRPr lang="en-GB" sz="3200" dirty="0">
              <a:latin typeface="Arial" panose="020B0604020202020204" pitchFamily="34" charset="0"/>
            </a:endParaRPr>
          </a:p>
          <a:p>
            <a:pPr fontAlgn="base"/>
            <a:r>
              <a:rPr lang="en-GB" sz="3200" dirty="0">
                <a:latin typeface="Arial" panose="020B0604020202020204" pitchFamily="34" charset="0"/>
              </a:rPr>
              <a:t>Through the light of my candle I could see piles of wonderful things!</a:t>
            </a:r>
          </a:p>
          <a:p>
            <a:pPr fontAlgn="base"/>
            <a:endParaRPr lang="en-GB" sz="3200" dirty="0">
              <a:latin typeface="Arial" panose="020B0604020202020204" pitchFamily="34" charset="0"/>
            </a:endParaRPr>
          </a:p>
          <a:p>
            <a:pPr fontAlgn="base"/>
            <a:r>
              <a:rPr lang="en-GB" sz="3200" dirty="0">
                <a:latin typeface="Arial" panose="020B0604020202020204" pitchFamily="34" charset="0"/>
              </a:rPr>
              <a:t>I received the insightful telegram and knew I had to leave for Egypt that very afternoon. </a:t>
            </a:r>
            <a:endParaRPr lang="en-GB" sz="32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74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Point of View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843" y="162418"/>
            <a:ext cx="1562684" cy="2111870"/>
          </a:xfrm>
          <a:prstGeom prst="rect">
            <a:avLst/>
          </a:prstGeom>
        </p:spPr>
      </p:pic>
      <p:sp>
        <p:nvSpPr>
          <p:cNvPr id="6" name="Rounded Rectangular Callout 4">
            <a:extLst>
              <a:ext uri="{FF2B5EF4-FFF2-40B4-BE49-F238E27FC236}">
                <a16:creationId xmlns:a16="http://schemas.microsoft.com/office/drawing/2014/main" id="{6AD1DE13-7B52-4095-BC09-898E4A330B56}"/>
              </a:ext>
            </a:extLst>
          </p:cNvPr>
          <p:cNvSpPr/>
          <p:nvPr/>
        </p:nvSpPr>
        <p:spPr>
          <a:xfrm>
            <a:off x="1990688" y="2132654"/>
            <a:ext cx="2300599" cy="1451432"/>
          </a:xfrm>
          <a:prstGeom prst="wedgeRoundRectCallout">
            <a:avLst>
              <a:gd name="adj1" fmla="val 84641"/>
              <a:gd name="adj2" fmla="val 36694"/>
              <a:gd name="adj3" fmla="val 1666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ular Callout 3">
            <a:extLst>
              <a:ext uri="{FF2B5EF4-FFF2-40B4-BE49-F238E27FC236}">
                <a16:creationId xmlns:a16="http://schemas.microsoft.com/office/drawing/2014/main" id="{F2016C93-B768-4223-9752-1B97426CD675}"/>
              </a:ext>
            </a:extLst>
          </p:cNvPr>
          <p:cNvSpPr/>
          <p:nvPr/>
        </p:nvSpPr>
        <p:spPr>
          <a:xfrm>
            <a:off x="7676515" y="2409886"/>
            <a:ext cx="2617667" cy="1959657"/>
          </a:xfrm>
          <a:prstGeom prst="wedgeRoundRectCallout">
            <a:avLst>
              <a:gd name="adj1" fmla="val -62966"/>
              <a:gd name="adj2" fmla="val 37413"/>
              <a:gd name="adj3" fmla="val 1666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137AA8-7CA6-4238-8754-57508CCAB0EF}"/>
              </a:ext>
            </a:extLst>
          </p:cNvPr>
          <p:cNvSpPr txBox="1"/>
          <p:nvPr/>
        </p:nvSpPr>
        <p:spPr>
          <a:xfrm>
            <a:off x="145791" y="3971414"/>
            <a:ext cx="350405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 story can be told from different points of view.</a:t>
            </a:r>
          </a:p>
          <a:p>
            <a:r>
              <a:rPr lang="en-GB" sz="2800" dirty="0"/>
              <a:t>It can be written in the first, second or third person.</a:t>
            </a:r>
          </a:p>
          <a:p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90A42C6-B7EF-46DF-978A-CB3289A7BB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869" y="2711151"/>
            <a:ext cx="4567351" cy="329208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2F8F75F-CBC7-4FDB-8100-4A03B6A40279}"/>
              </a:ext>
            </a:extLst>
          </p:cNvPr>
          <p:cNvSpPr txBox="1"/>
          <p:nvPr/>
        </p:nvSpPr>
        <p:spPr>
          <a:xfrm>
            <a:off x="7840484" y="2585196"/>
            <a:ext cx="24536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Have you ever wondered what life would be like as a superhero?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38870F8-D9B3-449A-A0DB-83193002077E}"/>
              </a:ext>
            </a:extLst>
          </p:cNvPr>
          <p:cNvSpPr txBox="1"/>
          <p:nvPr/>
        </p:nvSpPr>
        <p:spPr>
          <a:xfrm>
            <a:off x="1971814" y="2221494"/>
            <a:ext cx="24536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 was going to the funfair today. I was so excited!</a:t>
            </a:r>
          </a:p>
        </p:txBody>
      </p:sp>
      <p:sp>
        <p:nvSpPr>
          <p:cNvPr id="18" name="Rounded Rectangular Callout 5">
            <a:extLst>
              <a:ext uri="{FF2B5EF4-FFF2-40B4-BE49-F238E27FC236}">
                <a16:creationId xmlns:a16="http://schemas.microsoft.com/office/drawing/2014/main" id="{74D111ED-E757-4E11-8D11-C8DA4F3997C8}"/>
              </a:ext>
            </a:extLst>
          </p:cNvPr>
          <p:cNvSpPr/>
          <p:nvPr/>
        </p:nvSpPr>
        <p:spPr>
          <a:xfrm>
            <a:off x="7676515" y="4891391"/>
            <a:ext cx="2617667" cy="1498755"/>
          </a:xfrm>
          <a:prstGeom prst="wedgeRoundRectCallout">
            <a:avLst>
              <a:gd name="adj1" fmla="val -67996"/>
              <a:gd name="adj2" fmla="val -39029"/>
              <a:gd name="adj3" fmla="val 1666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3C9CB94-311D-45E1-9DBC-163342545CFD}"/>
              </a:ext>
            </a:extLst>
          </p:cNvPr>
          <p:cNvSpPr txBox="1"/>
          <p:nvPr/>
        </p:nvSpPr>
        <p:spPr>
          <a:xfrm>
            <a:off x="7840485" y="4904443"/>
            <a:ext cx="24536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The boys ran from the house screaming. Riley was terrified.</a:t>
            </a:r>
          </a:p>
        </p:txBody>
      </p:sp>
    </p:spTree>
    <p:extLst>
      <p:ext uri="{BB962C8B-B14F-4D97-AF65-F5344CB8AC3E}">
        <p14:creationId xmlns:p14="http://schemas.microsoft.com/office/powerpoint/2010/main" val="2823400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45" y="783550"/>
            <a:ext cx="9613861" cy="1080938"/>
          </a:xfrm>
        </p:spPr>
        <p:txBody>
          <a:bodyPr/>
          <a:lstStyle/>
          <a:p>
            <a:r>
              <a:rPr lang="en-GB" dirty="0"/>
              <a:t>First Person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843" y="162418"/>
            <a:ext cx="1562684" cy="2111870"/>
          </a:xfrm>
          <a:prstGeom prst="rect">
            <a:avLst/>
          </a:prstGeom>
        </p:spPr>
      </p:pic>
      <p:sp>
        <p:nvSpPr>
          <p:cNvPr id="13" name="Rounded Rectangle 8">
            <a:extLst>
              <a:ext uri="{FF2B5EF4-FFF2-40B4-BE49-F238E27FC236}">
                <a16:creationId xmlns:a16="http://schemas.microsoft.com/office/drawing/2014/main" id="{185C1BC5-C682-4CD1-96C3-225ED295B6F6}"/>
              </a:ext>
            </a:extLst>
          </p:cNvPr>
          <p:cNvSpPr/>
          <p:nvPr/>
        </p:nvSpPr>
        <p:spPr>
          <a:xfrm>
            <a:off x="181494" y="5438345"/>
            <a:ext cx="6915048" cy="1180529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5709DB7-2E97-4338-B77F-F38C459EE95F}"/>
              </a:ext>
            </a:extLst>
          </p:cNvPr>
          <p:cNvSpPr txBox="1"/>
          <p:nvPr/>
        </p:nvSpPr>
        <p:spPr>
          <a:xfrm>
            <a:off x="153473" y="2099468"/>
            <a:ext cx="675422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If writing a story in the first person,  write as though you are a character inside the story.</a:t>
            </a:r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5FE8A54-ED98-4C2F-ABB3-E1C601AF453F}"/>
              </a:ext>
            </a:extLst>
          </p:cNvPr>
          <p:cNvSpPr txBox="1"/>
          <p:nvPr/>
        </p:nvSpPr>
        <p:spPr>
          <a:xfrm>
            <a:off x="153473" y="3616693"/>
            <a:ext cx="562062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Describe how you feel and what you are doing or have done.</a:t>
            </a:r>
          </a:p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04128FD-1D1C-40E0-A776-90025623DF3E}"/>
              </a:ext>
            </a:extLst>
          </p:cNvPr>
          <p:cNvSpPr txBox="1"/>
          <p:nvPr/>
        </p:nvSpPr>
        <p:spPr>
          <a:xfrm>
            <a:off x="153473" y="5311595"/>
            <a:ext cx="70343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example: </a:t>
            </a:r>
          </a:p>
          <a:p>
            <a:pPr lvl="0"/>
            <a:r>
              <a:rPr lang="en-GB" sz="2800" dirty="0">
                <a:solidFill>
                  <a:prstClr val="black"/>
                </a:solidFill>
              </a:rPr>
              <a:t>Last year,</a:t>
            </a:r>
            <a:r>
              <a:rPr lang="en-GB" sz="2800" dirty="0">
                <a:solidFill>
                  <a:srgbClr val="7F93C5"/>
                </a:solidFill>
              </a:rPr>
              <a:t> </a:t>
            </a:r>
            <a:r>
              <a:rPr lang="en-GB" sz="2800" b="1" u="sng" dirty="0">
                <a:solidFill>
                  <a:srgbClr val="FF0000"/>
                </a:solidFill>
              </a:rPr>
              <a:t>I</a:t>
            </a:r>
            <a:r>
              <a:rPr lang="en-GB" sz="2800" dirty="0">
                <a:solidFill>
                  <a:srgbClr val="7F93C5"/>
                </a:solidFill>
              </a:rPr>
              <a:t> </a:t>
            </a:r>
            <a:r>
              <a:rPr lang="en-GB" sz="2800" dirty="0">
                <a:solidFill>
                  <a:prstClr val="black"/>
                </a:solidFill>
              </a:rPr>
              <a:t>went to Spain with my famil</a:t>
            </a:r>
            <a:r>
              <a:rPr lang="en-GB" sz="2800" dirty="0">
                <a:solidFill>
                  <a:schemeClr val="bg1"/>
                </a:solidFill>
              </a:rPr>
              <a:t>y. </a:t>
            </a:r>
            <a:r>
              <a:rPr lang="en-GB" sz="2800" b="1" u="sng" dirty="0">
                <a:solidFill>
                  <a:srgbClr val="FF0000"/>
                </a:solidFill>
              </a:rPr>
              <a:t>I</a:t>
            </a:r>
            <a:r>
              <a:rPr lang="en-GB" sz="2800" dirty="0">
                <a:solidFill>
                  <a:srgbClr val="7F93C5"/>
                </a:solidFill>
              </a:rPr>
              <a:t> </a:t>
            </a:r>
            <a:r>
              <a:rPr lang="en-GB" sz="2800" dirty="0">
                <a:solidFill>
                  <a:prstClr val="black"/>
                </a:solidFill>
              </a:rPr>
              <a:t>loved it!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458E281-0B88-472D-A9F3-0F26FA183A94}"/>
              </a:ext>
            </a:extLst>
          </p:cNvPr>
          <p:cNvSpPr/>
          <p:nvPr/>
        </p:nvSpPr>
        <p:spPr>
          <a:xfrm>
            <a:off x="6398432" y="278763"/>
            <a:ext cx="3452163" cy="4832092"/>
          </a:xfrm>
          <a:prstGeom prst="rect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Other pronouns used in the first person:</a:t>
            </a:r>
          </a:p>
          <a:p>
            <a:endParaRPr lang="en-GB" sz="2800" dirty="0"/>
          </a:p>
          <a:p>
            <a:r>
              <a:rPr lang="en-GB" sz="2800" dirty="0">
                <a:solidFill>
                  <a:schemeClr val="bg1"/>
                </a:solidFill>
              </a:rPr>
              <a:t>my</a:t>
            </a:r>
          </a:p>
          <a:p>
            <a:r>
              <a:rPr lang="en-GB" sz="2800" dirty="0">
                <a:solidFill>
                  <a:schemeClr val="bg1"/>
                </a:solidFill>
              </a:rPr>
              <a:t>me</a:t>
            </a:r>
          </a:p>
          <a:p>
            <a:r>
              <a:rPr lang="en-GB" sz="2800" dirty="0">
                <a:solidFill>
                  <a:schemeClr val="bg1"/>
                </a:solidFill>
              </a:rPr>
              <a:t>mine</a:t>
            </a:r>
          </a:p>
          <a:p>
            <a:r>
              <a:rPr lang="en-GB" sz="2800" dirty="0">
                <a:solidFill>
                  <a:schemeClr val="bg1"/>
                </a:solidFill>
              </a:rPr>
              <a:t>we</a:t>
            </a:r>
          </a:p>
          <a:p>
            <a:r>
              <a:rPr lang="en-GB" sz="2800" dirty="0">
                <a:solidFill>
                  <a:schemeClr val="bg1"/>
                </a:solidFill>
              </a:rPr>
              <a:t>our</a:t>
            </a:r>
          </a:p>
          <a:p>
            <a:r>
              <a:rPr lang="en-GB" sz="2800" dirty="0">
                <a:solidFill>
                  <a:schemeClr val="bg1"/>
                </a:solidFill>
              </a:rPr>
              <a:t>ours</a:t>
            </a:r>
          </a:p>
          <a:p>
            <a:r>
              <a:rPr lang="en-GB" sz="2800" dirty="0">
                <a:solidFill>
                  <a:schemeClr val="bg1"/>
                </a:solidFill>
              </a:rPr>
              <a:t>us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FDD6382-7B94-42F5-BBD9-7C30F16D9E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38286" y="4181108"/>
            <a:ext cx="3600241" cy="251447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EA6F655C-8C43-48DF-A6B1-795D632B4FC0}"/>
              </a:ext>
            </a:extLst>
          </p:cNvPr>
          <p:cNvSpPr txBox="1"/>
          <p:nvPr/>
        </p:nvSpPr>
        <p:spPr>
          <a:xfrm>
            <a:off x="153473" y="4679968"/>
            <a:ext cx="79527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Use the pronoun ‘</a:t>
            </a:r>
            <a:r>
              <a:rPr lang="en-GB" sz="3200" dirty="0">
                <a:solidFill>
                  <a:schemeClr val="bg1"/>
                </a:solidFill>
              </a:rPr>
              <a:t>I</a:t>
            </a:r>
            <a:r>
              <a:rPr lang="en-GB" sz="3200" dirty="0"/>
              <a:t>’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1999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45" y="783550"/>
            <a:ext cx="9613861" cy="1080938"/>
          </a:xfrm>
        </p:spPr>
        <p:txBody>
          <a:bodyPr/>
          <a:lstStyle/>
          <a:p>
            <a:r>
              <a:rPr lang="en-GB" dirty="0"/>
              <a:t>Second Person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843" y="162418"/>
            <a:ext cx="1562684" cy="2111870"/>
          </a:xfrm>
          <a:prstGeom prst="rect">
            <a:avLst/>
          </a:prstGeom>
        </p:spPr>
      </p:pic>
      <p:sp>
        <p:nvSpPr>
          <p:cNvPr id="13" name="Rounded Rectangle 8">
            <a:extLst>
              <a:ext uri="{FF2B5EF4-FFF2-40B4-BE49-F238E27FC236}">
                <a16:creationId xmlns:a16="http://schemas.microsoft.com/office/drawing/2014/main" id="{185C1BC5-C682-4CD1-96C3-225ED295B6F6}"/>
              </a:ext>
            </a:extLst>
          </p:cNvPr>
          <p:cNvSpPr/>
          <p:nvPr/>
        </p:nvSpPr>
        <p:spPr>
          <a:xfrm>
            <a:off x="181494" y="5438345"/>
            <a:ext cx="6915048" cy="1180529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04128FD-1D1C-40E0-A776-90025623DF3E}"/>
              </a:ext>
            </a:extLst>
          </p:cNvPr>
          <p:cNvSpPr txBox="1"/>
          <p:nvPr/>
        </p:nvSpPr>
        <p:spPr>
          <a:xfrm>
            <a:off x="153473" y="5311595"/>
            <a:ext cx="70343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example: </a:t>
            </a:r>
          </a:p>
          <a:p>
            <a:r>
              <a:rPr lang="en-GB" sz="2800" dirty="0"/>
              <a:t>Before </a:t>
            </a:r>
            <a:r>
              <a:rPr lang="en-GB" sz="2800" dirty="0">
                <a:solidFill>
                  <a:schemeClr val="bg1"/>
                </a:solidFill>
              </a:rPr>
              <a:t>you</a:t>
            </a:r>
            <a:r>
              <a:rPr lang="en-GB" sz="2800" dirty="0"/>
              <a:t> begin, make sure that </a:t>
            </a:r>
            <a:r>
              <a:rPr lang="en-GB" sz="2800" dirty="0">
                <a:solidFill>
                  <a:schemeClr val="bg1"/>
                </a:solidFill>
              </a:rPr>
              <a:t>you</a:t>
            </a:r>
            <a:r>
              <a:rPr lang="en-GB" sz="2800" dirty="0"/>
              <a:t> have all of the tools listed above.</a:t>
            </a:r>
          </a:p>
          <a:p>
            <a:pPr lvl="0"/>
            <a:endParaRPr lang="en-GB" sz="2800" dirty="0">
              <a:solidFill>
                <a:prstClr val="black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458E281-0B88-472D-A9F3-0F26FA183A94}"/>
              </a:ext>
            </a:extLst>
          </p:cNvPr>
          <p:cNvSpPr/>
          <p:nvPr/>
        </p:nvSpPr>
        <p:spPr>
          <a:xfrm>
            <a:off x="5735972" y="1428159"/>
            <a:ext cx="3452163" cy="2677656"/>
          </a:xfrm>
          <a:prstGeom prst="rect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Other pronouns used in the second person:</a:t>
            </a:r>
          </a:p>
          <a:p>
            <a:endParaRPr lang="en-GB" sz="2800" dirty="0"/>
          </a:p>
          <a:p>
            <a:r>
              <a:rPr lang="en-GB" sz="2800" dirty="0">
                <a:solidFill>
                  <a:schemeClr val="bg1"/>
                </a:solidFill>
              </a:rPr>
              <a:t>Your </a:t>
            </a:r>
          </a:p>
          <a:p>
            <a:r>
              <a:rPr lang="en-GB" sz="2800" dirty="0">
                <a:solidFill>
                  <a:schemeClr val="bg1"/>
                </a:solidFill>
              </a:rPr>
              <a:t>Yours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6B6250-27A7-49BB-9B77-511B8408BD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8136" y="3562735"/>
            <a:ext cx="2850391" cy="313385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F39F4EC-4432-47BD-8296-9091596581CE}"/>
              </a:ext>
            </a:extLst>
          </p:cNvPr>
          <p:cNvSpPr txBox="1"/>
          <p:nvPr/>
        </p:nvSpPr>
        <p:spPr>
          <a:xfrm>
            <a:off x="152561" y="2018151"/>
            <a:ext cx="562062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If writing in the second person, talk to the reader directly.</a:t>
            </a:r>
          </a:p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7268D1-FC9E-4F4B-ABF7-9B75996BE8B4}"/>
              </a:ext>
            </a:extLst>
          </p:cNvPr>
          <p:cNvSpPr txBox="1"/>
          <p:nvPr/>
        </p:nvSpPr>
        <p:spPr>
          <a:xfrm>
            <a:off x="152561" y="3249257"/>
            <a:ext cx="562062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Use the pronoun ‘</a:t>
            </a:r>
            <a:r>
              <a:rPr lang="en-GB" sz="2800" dirty="0">
                <a:solidFill>
                  <a:schemeClr val="bg1"/>
                </a:solidFill>
              </a:rPr>
              <a:t>you</a:t>
            </a:r>
            <a:r>
              <a:rPr lang="en-GB" sz="2800" dirty="0"/>
              <a:t>’.</a:t>
            </a:r>
          </a:p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59B8884-791F-4FAD-8119-449034956556}"/>
              </a:ext>
            </a:extLst>
          </p:cNvPr>
          <p:cNvSpPr txBox="1"/>
          <p:nvPr/>
        </p:nvSpPr>
        <p:spPr>
          <a:xfrm>
            <a:off x="152560" y="3926600"/>
            <a:ext cx="56206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second person is used a lot non-fiction as well as in fiction texts.</a:t>
            </a:r>
          </a:p>
        </p:txBody>
      </p:sp>
    </p:spTree>
    <p:extLst>
      <p:ext uri="{BB962C8B-B14F-4D97-AF65-F5344CB8AC3E}">
        <p14:creationId xmlns:p14="http://schemas.microsoft.com/office/powerpoint/2010/main" val="2111396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45" y="783550"/>
            <a:ext cx="9613861" cy="1080938"/>
          </a:xfrm>
        </p:spPr>
        <p:txBody>
          <a:bodyPr/>
          <a:lstStyle/>
          <a:p>
            <a:r>
              <a:rPr lang="en-GB" dirty="0"/>
              <a:t>Third Person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843" y="162418"/>
            <a:ext cx="1562684" cy="2111870"/>
          </a:xfrm>
          <a:prstGeom prst="rect">
            <a:avLst/>
          </a:prstGeom>
        </p:spPr>
      </p:pic>
      <p:sp>
        <p:nvSpPr>
          <p:cNvPr id="13" name="Rounded Rectangle 8">
            <a:extLst>
              <a:ext uri="{FF2B5EF4-FFF2-40B4-BE49-F238E27FC236}">
                <a16:creationId xmlns:a16="http://schemas.microsoft.com/office/drawing/2014/main" id="{185C1BC5-C682-4CD1-96C3-225ED295B6F6}"/>
              </a:ext>
            </a:extLst>
          </p:cNvPr>
          <p:cNvSpPr/>
          <p:nvPr/>
        </p:nvSpPr>
        <p:spPr>
          <a:xfrm>
            <a:off x="181493" y="5438345"/>
            <a:ext cx="9151349" cy="1180529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04128FD-1D1C-40E0-A776-90025623DF3E}"/>
              </a:ext>
            </a:extLst>
          </p:cNvPr>
          <p:cNvSpPr txBox="1"/>
          <p:nvPr/>
        </p:nvSpPr>
        <p:spPr>
          <a:xfrm>
            <a:off x="153473" y="5311595"/>
            <a:ext cx="86625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example: </a:t>
            </a:r>
          </a:p>
          <a:p>
            <a:r>
              <a:rPr lang="en-GB" sz="2400" dirty="0">
                <a:solidFill>
                  <a:schemeClr val="bg1"/>
                </a:solidFill>
              </a:rPr>
              <a:t>Michelle</a:t>
            </a:r>
            <a:r>
              <a:rPr lang="en-GB" sz="2400" dirty="0"/>
              <a:t> sped off at top speed and was soon in first place. </a:t>
            </a:r>
            <a:r>
              <a:rPr lang="en-GB" sz="2400" dirty="0">
                <a:solidFill>
                  <a:schemeClr val="bg1"/>
                </a:solidFill>
              </a:rPr>
              <a:t>She</a:t>
            </a:r>
            <a:r>
              <a:rPr lang="en-GB" sz="2400" dirty="0"/>
              <a:t> couldn’t believe that</a:t>
            </a:r>
            <a:r>
              <a:rPr lang="en-GB" sz="2400" dirty="0">
                <a:solidFill>
                  <a:schemeClr val="bg1"/>
                </a:solidFill>
              </a:rPr>
              <a:t> she </a:t>
            </a:r>
            <a:r>
              <a:rPr lang="en-GB" sz="2400" dirty="0"/>
              <a:t>was going to win!</a:t>
            </a:r>
          </a:p>
          <a:p>
            <a:pPr lvl="0"/>
            <a:endParaRPr lang="en-GB" sz="2800" dirty="0">
              <a:solidFill>
                <a:prstClr val="black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458E281-0B88-472D-A9F3-0F26FA183A94}"/>
              </a:ext>
            </a:extLst>
          </p:cNvPr>
          <p:cNvSpPr/>
          <p:nvPr/>
        </p:nvSpPr>
        <p:spPr>
          <a:xfrm>
            <a:off x="6427962" y="1386094"/>
            <a:ext cx="3452163" cy="3108543"/>
          </a:xfrm>
          <a:prstGeom prst="rect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Other pronouns used in the third person:</a:t>
            </a:r>
          </a:p>
          <a:p>
            <a:endParaRPr lang="en-GB" sz="2800" dirty="0"/>
          </a:p>
          <a:p>
            <a:pPr lvl="0"/>
            <a:r>
              <a:rPr lang="en-GB" sz="2800" dirty="0">
                <a:solidFill>
                  <a:schemeClr val="bg1"/>
                </a:solidFill>
              </a:rPr>
              <a:t>her/hers</a:t>
            </a:r>
          </a:p>
          <a:p>
            <a:pPr lvl="0"/>
            <a:r>
              <a:rPr lang="en-GB" sz="2800" dirty="0">
                <a:solidFill>
                  <a:schemeClr val="bg1"/>
                </a:solidFill>
              </a:rPr>
              <a:t>his</a:t>
            </a:r>
          </a:p>
          <a:p>
            <a:pPr lvl="0"/>
            <a:r>
              <a:rPr lang="en-GB" sz="2800" dirty="0">
                <a:solidFill>
                  <a:schemeClr val="bg1"/>
                </a:solidFill>
              </a:rPr>
              <a:t>theirs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615889-D183-4F32-A9A9-574BA1F4B1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392" y="4049476"/>
            <a:ext cx="3810901" cy="246334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864A9C7-DE9C-4B4E-9C17-C694E9D96413}"/>
              </a:ext>
            </a:extLst>
          </p:cNvPr>
          <p:cNvSpPr txBox="1"/>
          <p:nvPr/>
        </p:nvSpPr>
        <p:spPr>
          <a:xfrm>
            <a:off x="143416" y="2228562"/>
            <a:ext cx="56206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If you are writing in the third person, you write about other people or characters.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BC8F5C9-C46D-461C-89E0-45D9926FBCD0}"/>
              </a:ext>
            </a:extLst>
          </p:cNvPr>
          <p:cNvSpPr txBox="1"/>
          <p:nvPr/>
        </p:nvSpPr>
        <p:spPr>
          <a:xfrm>
            <a:off x="181493" y="3729413"/>
            <a:ext cx="56206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You use the </a:t>
            </a:r>
            <a:r>
              <a:rPr lang="en-GB" sz="2800" dirty="0">
                <a:solidFill>
                  <a:schemeClr val="bg1"/>
                </a:solidFill>
              </a:rPr>
              <a:t>character’s name </a:t>
            </a:r>
            <a:r>
              <a:rPr lang="en-GB" sz="2800" dirty="0"/>
              <a:t>or pronouns such as ‘</a:t>
            </a:r>
            <a:r>
              <a:rPr lang="en-GB" sz="2800" dirty="0">
                <a:solidFill>
                  <a:schemeClr val="bg1"/>
                </a:solidFill>
              </a:rPr>
              <a:t>he</a:t>
            </a:r>
            <a:r>
              <a:rPr lang="en-GB" sz="2800" dirty="0"/>
              <a:t>’, ‘</a:t>
            </a:r>
            <a:r>
              <a:rPr lang="en-GB" sz="2800" dirty="0">
                <a:solidFill>
                  <a:schemeClr val="bg1"/>
                </a:solidFill>
              </a:rPr>
              <a:t>she</a:t>
            </a:r>
            <a:r>
              <a:rPr lang="en-GB" sz="2800" dirty="0"/>
              <a:t>’ and ‘</a:t>
            </a:r>
            <a:r>
              <a:rPr lang="en-GB" sz="2800" dirty="0">
                <a:solidFill>
                  <a:schemeClr val="bg1"/>
                </a:solidFill>
              </a:rPr>
              <a:t>they</a:t>
            </a:r>
            <a:r>
              <a:rPr lang="en-GB" sz="2800" dirty="0"/>
              <a:t>’.</a:t>
            </a:r>
          </a:p>
        </p:txBody>
      </p:sp>
    </p:spTree>
    <p:extLst>
      <p:ext uri="{BB962C8B-B14F-4D97-AF65-F5344CB8AC3E}">
        <p14:creationId xmlns:p14="http://schemas.microsoft.com/office/powerpoint/2010/main" val="21082067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45" y="783550"/>
            <a:ext cx="9613861" cy="1080938"/>
          </a:xfrm>
        </p:spPr>
        <p:txBody>
          <a:bodyPr/>
          <a:lstStyle/>
          <a:p>
            <a:r>
              <a:rPr lang="en-GB" dirty="0"/>
              <a:t>Let’s Test Our Knowledge!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843" y="162418"/>
            <a:ext cx="1562684" cy="211187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864A9C7-DE9C-4B4E-9C17-C694E9D96413}"/>
              </a:ext>
            </a:extLst>
          </p:cNvPr>
          <p:cNvSpPr txBox="1"/>
          <p:nvPr/>
        </p:nvSpPr>
        <p:spPr>
          <a:xfrm>
            <a:off x="624545" y="2274288"/>
            <a:ext cx="73147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Can you work out if these sentences are in first, second or third person? </a:t>
            </a:r>
          </a:p>
        </p:txBody>
      </p:sp>
      <p:pic>
        <p:nvPicPr>
          <p:cNvPr id="1026" name="Picture 2" descr="🤔 - thinking face emoji | What does the thinking face emoji mean?">
            <a:extLst>
              <a:ext uri="{FF2B5EF4-FFF2-40B4-BE49-F238E27FC236}">
                <a16:creationId xmlns:a16="http://schemas.microsoft.com/office/drawing/2014/main" id="{30F0B5D0-4012-4AA0-AD55-36D8048DE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327" y="2833108"/>
            <a:ext cx="3530430" cy="353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151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45" y="783550"/>
            <a:ext cx="9613861" cy="1080938"/>
          </a:xfrm>
        </p:spPr>
        <p:txBody>
          <a:bodyPr/>
          <a:lstStyle/>
          <a:p>
            <a:r>
              <a:rPr lang="en-GB" dirty="0"/>
              <a:t>Let’s Test Our Knowledge!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843" y="162418"/>
            <a:ext cx="1562684" cy="211187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864A9C7-DE9C-4B4E-9C17-C694E9D96413}"/>
              </a:ext>
            </a:extLst>
          </p:cNvPr>
          <p:cNvSpPr txBox="1"/>
          <p:nvPr/>
        </p:nvSpPr>
        <p:spPr>
          <a:xfrm>
            <a:off x="386006" y="2105323"/>
            <a:ext cx="894683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You need to be careful when entering an ancient tomb, as there could be life-threatening booby traps!</a:t>
            </a:r>
          </a:p>
        </p:txBody>
      </p:sp>
      <p:pic>
        <p:nvPicPr>
          <p:cNvPr id="1026" name="Picture 2" descr="🤔 - thinking face emoji | What does the thinking face emoji mean?">
            <a:extLst>
              <a:ext uri="{FF2B5EF4-FFF2-40B4-BE49-F238E27FC236}">
                <a16:creationId xmlns:a16="http://schemas.microsoft.com/office/drawing/2014/main" id="{30F0B5D0-4012-4AA0-AD55-36D8048DE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570" y="2991175"/>
            <a:ext cx="3530430" cy="353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227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45" y="783550"/>
            <a:ext cx="9613861" cy="1080938"/>
          </a:xfrm>
        </p:spPr>
        <p:txBody>
          <a:bodyPr/>
          <a:lstStyle/>
          <a:p>
            <a:r>
              <a:rPr lang="en-GB" dirty="0"/>
              <a:t>Let’s Test Our Knowledge!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843" y="162418"/>
            <a:ext cx="1562684" cy="211187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864A9C7-DE9C-4B4E-9C17-C694E9D96413}"/>
              </a:ext>
            </a:extLst>
          </p:cNvPr>
          <p:cNvSpPr txBox="1"/>
          <p:nvPr/>
        </p:nvSpPr>
        <p:spPr>
          <a:xfrm>
            <a:off x="386006" y="2105323"/>
            <a:ext cx="894683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Howard Carter noticed two statues in the treasure chamber. He investigated further and discovered a magnificent hidden room. </a:t>
            </a:r>
          </a:p>
        </p:txBody>
      </p:sp>
      <p:pic>
        <p:nvPicPr>
          <p:cNvPr id="1026" name="Picture 2" descr="🤔 - thinking face emoji | What does the thinking face emoji mean?">
            <a:extLst>
              <a:ext uri="{FF2B5EF4-FFF2-40B4-BE49-F238E27FC236}">
                <a16:creationId xmlns:a16="http://schemas.microsoft.com/office/drawing/2014/main" id="{30F0B5D0-4012-4AA0-AD55-36D8048DE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570" y="2991175"/>
            <a:ext cx="3530430" cy="353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661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45" y="783550"/>
            <a:ext cx="9613861" cy="1080938"/>
          </a:xfrm>
        </p:spPr>
        <p:txBody>
          <a:bodyPr/>
          <a:lstStyle/>
          <a:p>
            <a:r>
              <a:rPr lang="en-GB" dirty="0"/>
              <a:t>Let’s Test Our Knowledge!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843" y="162418"/>
            <a:ext cx="1562684" cy="211187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864A9C7-DE9C-4B4E-9C17-C694E9D96413}"/>
              </a:ext>
            </a:extLst>
          </p:cNvPr>
          <p:cNvSpPr txBox="1"/>
          <p:nvPr/>
        </p:nvSpPr>
        <p:spPr>
          <a:xfrm>
            <a:off x="386006" y="2105323"/>
            <a:ext cx="89468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When I received the telegram, I knew I had to head straight to Egypt to join Howard Carter. </a:t>
            </a:r>
          </a:p>
        </p:txBody>
      </p:sp>
      <p:pic>
        <p:nvPicPr>
          <p:cNvPr id="1026" name="Picture 2" descr="🤔 - thinking face emoji | What does the thinking face emoji mean?">
            <a:extLst>
              <a:ext uri="{FF2B5EF4-FFF2-40B4-BE49-F238E27FC236}">
                <a16:creationId xmlns:a16="http://schemas.microsoft.com/office/drawing/2014/main" id="{30F0B5D0-4012-4AA0-AD55-36D8048DE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570" y="2991175"/>
            <a:ext cx="3530430" cy="353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785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45" y="783550"/>
            <a:ext cx="9613861" cy="1080938"/>
          </a:xfrm>
        </p:spPr>
        <p:txBody>
          <a:bodyPr/>
          <a:lstStyle/>
          <a:p>
            <a:r>
              <a:rPr lang="en-GB" dirty="0"/>
              <a:t>Your Turn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843" y="162418"/>
            <a:ext cx="1562684" cy="21118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6B6250-27A7-49BB-9B77-511B8408BD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8136" y="3562735"/>
            <a:ext cx="2850391" cy="313385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F39F4EC-4432-47BD-8296-9091596581CE}"/>
              </a:ext>
            </a:extLst>
          </p:cNvPr>
          <p:cNvSpPr txBox="1"/>
          <p:nvPr/>
        </p:nvSpPr>
        <p:spPr>
          <a:xfrm>
            <a:off x="242013" y="2038029"/>
            <a:ext cx="881253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Have a go at your sheet!</a:t>
            </a:r>
          </a:p>
          <a:p>
            <a:endParaRPr lang="en-GB" sz="3600" dirty="0"/>
          </a:p>
          <a:p>
            <a:r>
              <a:rPr lang="en-GB" sz="3600" dirty="0"/>
              <a:t>Remember to use your pronoun table to help you!</a:t>
            </a:r>
          </a:p>
          <a:p>
            <a:endParaRPr lang="en-GB" sz="3600" dirty="0"/>
          </a:p>
          <a:p>
            <a:r>
              <a:rPr lang="en-GB" sz="3600" dirty="0"/>
              <a:t>If you need help, please </a:t>
            </a:r>
            <a:r>
              <a:rPr lang="en-GB" sz="3600" dirty="0">
                <a:solidFill>
                  <a:schemeClr val="bg1"/>
                </a:solidFill>
              </a:rPr>
              <a:t>stay in your seat </a:t>
            </a:r>
            <a:r>
              <a:rPr lang="en-GB" sz="3600" dirty="0"/>
              <a:t>and put your hand up!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13415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45" y="783550"/>
            <a:ext cx="9613861" cy="1080938"/>
          </a:xfrm>
        </p:spPr>
        <p:txBody>
          <a:bodyPr/>
          <a:lstStyle/>
          <a:p>
            <a:r>
              <a:rPr lang="en-GB" dirty="0"/>
              <a:t>Plenary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8406" y="4476000"/>
            <a:ext cx="1562684" cy="2111870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E29925AB-4E24-4227-9616-3604804FCF40}"/>
              </a:ext>
            </a:extLst>
          </p:cNvPr>
          <p:cNvSpPr/>
          <p:nvPr/>
        </p:nvSpPr>
        <p:spPr>
          <a:xfrm>
            <a:off x="958571" y="1728730"/>
            <a:ext cx="9203635" cy="2747270"/>
          </a:xfrm>
          <a:prstGeom prst="wedgeRoundRectCallout">
            <a:avLst>
              <a:gd name="adj1" fmla="val 50441"/>
              <a:gd name="adj2" fmla="val 8493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I’ve written my sentence in </a:t>
            </a:r>
            <a:r>
              <a:rPr lang="en-GB" sz="2800" dirty="0">
                <a:solidFill>
                  <a:srgbClr val="FF0000"/>
                </a:solidFill>
              </a:rPr>
              <a:t>first person. 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“When Howard Carter lit his candle, he was flabbergasted as he could not believe the beauty of the wonderful treasures inside.” 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B42FBAD-B2E3-4CC1-BFEE-4C3DF008456C}"/>
              </a:ext>
            </a:extLst>
          </p:cNvPr>
          <p:cNvSpPr txBox="1">
            <a:spLocks/>
          </p:cNvSpPr>
          <p:nvPr/>
        </p:nvSpPr>
        <p:spPr>
          <a:xfrm>
            <a:off x="548345" y="5145912"/>
            <a:ext cx="9613861" cy="928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Is the pharaoh correct? Why or why not?</a:t>
            </a:r>
          </a:p>
        </p:txBody>
      </p:sp>
    </p:spTree>
    <p:extLst>
      <p:ext uri="{BB962C8B-B14F-4D97-AF65-F5344CB8AC3E}">
        <p14:creationId xmlns:p14="http://schemas.microsoft.com/office/powerpoint/2010/main" val="620517423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A40AD0C-0595-4361-9EB7-9E6C86BA57A6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0F45359-ED27-4153-AC7A-94702CDE7B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B8B1CC-6BAA-48CF-BA98-DE7AB2C7B3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1080</TotalTime>
  <Words>553</Words>
  <Application>Microsoft Office PowerPoint</Application>
  <PresentationFormat>Widescreen</PresentationFormat>
  <Paragraphs>71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Segoe UI</vt:lpstr>
      <vt:lpstr>Trebuchet MS</vt:lpstr>
      <vt:lpstr>Twinkl</vt:lpstr>
      <vt:lpstr>Berlin</vt:lpstr>
      <vt:lpstr>Monday 9th November 2020</vt:lpstr>
      <vt:lpstr>Think Pair Share!</vt:lpstr>
      <vt:lpstr>Who’s point of view are these snippets from? </vt:lpstr>
      <vt:lpstr>Point of View </vt:lpstr>
      <vt:lpstr>First Person </vt:lpstr>
      <vt:lpstr>Second Person </vt:lpstr>
      <vt:lpstr>Third Person </vt:lpstr>
      <vt:lpstr>Let’s Test Our Knowledge! </vt:lpstr>
      <vt:lpstr>Let’s Test Our Knowledge! </vt:lpstr>
      <vt:lpstr>Let’s Test Our Knowledge! </vt:lpstr>
      <vt:lpstr>Let’s Test Our Knowledge! </vt:lpstr>
      <vt:lpstr>Your Turn </vt:lpstr>
      <vt:lpstr>Plenary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10</cp:revision>
  <dcterms:created xsi:type="dcterms:W3CDTF">2020-10-21T13:22:16Z</dcterms:created>
  <dcterms:modified xsi:type="dcterms:W3CDTF">2020-11-08T11:06:27Z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