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78" r:id="rId6"/>
    <p:sldId id="279" r:id="rId7"/>
    <p:sldId id="280"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3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07/04/2021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8460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07213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GwNIAGBWPk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74401"/>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Friday 23</a:t>
            </a:r>
            <a:r>
              <a:rPr lang="en-GB" sz="6000" u="sng" baseline="30000" dirty="0">
                <a:solidFill>
                  <a:schemeClr val="tx1"/>
                </a:solidFill>
                <a:latin typeface="Twinkl Cursive Looped" panose="02000000000000000000" pitchFamily="2" charset="0"/>
              </a:rPr>
              <a:t>rd</a:t>
            </a:r>
            <a:r>
              <a:rPr lang="en-GB" sz="6000" u="sng" dirty="0">
                <a:solidFill>
                  <a:schemeClr val="tx1"/>
                </a:solidFill>
                <a:latin typeface="Twinkl Cursive Looped" panose="02000000000000000000" pitchFamily="2" charset="0"/>
              </a:rPr>
              <a:t> April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author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discuss what happened after the car crash.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F3399"/>
                </a:solidFill>
                <a:latin typeface="Twinkl Cursive Looped" panose="02000000000000000000" pitchFamily="2" charset="0"/>
              </a:rPr>
              <a:t>author</a:t>
            </a:r>
            <a:r>
              <a:rPr lang="en" sz="4400" dirty="0">
                <a:solidFill>
                  <a:srgbClr val="00B050"/>
                </a:solidFill>
                <a:latin typeface="Twinkl Cursive Looped" panose="02000000000000000000" pitchFamily="2" charset="0"/>
              </a:rPr>
              <a:t> </a:t>
            </a:r>
            <a:r>
              <a:rPr lang="en" sz="4400" dirty="0">
                <a:latin typeface="Twinkl Cursive Looped" panose="02000000000000000000" pitchFamily="2" charset="0"/>
              </a:rPr>
              <a:t>skills to write an alternative ending.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8" name="Picture 7">
            <a:extLst>
              <a:ext uri="{FF2B5EF4-FFF2-40B4-BE49-F238E27FC236}">
                <a16:creationId xmlns:a16="http://schemas.microsoft.com/office/drawing/2014/main" id="{D87FD1FC-2FDA-4C17-A974-C9298AF5D2A4}"/>
              </a:ext>
            </a:extLst>
          </p:cNvPr>
          <p:cNvPicPr>
            <a:picLocks noChangeAspect="1"/>
          </p:cNvPicPr>
          <p:nvPr/>
        </p:nvPicPr>
        <p:blipFill>
          <a:blip r:embed="rId3"/>
          <a:stretch>
            <a:fillRect/>
          </a:stretch>
        </p:blipFill>
        <p:spPr>
          <a:xfrm>
            <a:off x="9932565" y="266035"/>
            <a:ext cx="1922328" cy="26875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Challenge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765964" y="1120676"/>
            <a:ext cx="6743962" cy="4893647"/>
          </a:xfrm>
          <a:prstGeom prst="rect">
            <a:avLst/>
          </a:prstGeom>
          <a:noFill/>
        </p:spPr>
        <p:txBody>
          <a:bodyPr wrap="square">
            <a:spAutoFit/>
          </a:bodyPr>
          <a:lstStyle/>
          <a:p>
            <a:r>
              <a:rPr lang="en-GB" sz="4800" dirty="0">
                <a:solidFill>
                  <a:schemeClr val="tx1"/>
                </a:solidFill>
                <a:latin typeface="Twinkl Cursive Looped" panose="02000000000000000000" pitchFamily="2" charset="0"/>
                <a:hlinkClick r:id="rId3"/>
              </a:rPr>
              <a:t>https://www.youtube.com/watch?v=GwNIAGBWPkE</a:t>
            </a:r>
            <a:r>
              <a:rPr lang="en-GB" sz="4800" dirty="0">
                <a:solidFill>
                  <a:schemeClr val="tx1"/>
                </a:solidFill>
                <a:latin typeface="Twinkl Cursive Looped" panose="02000000000000000000" pitchFamily="2" charset="0"/>
              </a:rPr>
              <a:t> </a:t>
            </a:r>
          </a:p>
          <a:p>
            <a:endParaRPr lang="en-GB" sz="4800" dirty="0">
              <a:solidFill>
                <a:schemeClr val="tx1"/>
              </a:solidFill>
              <a:latin typeface="Twinkl Cursive Looped" panose="02000000000000000000" pitchFamily="2" charset="0"/>
            </a:endParaRPr>
          </a:p>
          <a:p>
            <a:r>
              <a:rPr lang="en-GB" sz="4000" dirty="0">
                <a:solidFill>
                  <a:schemeClr val="tx1"/>
                </a:solidFill>
                <a:latin typeface="Twinkl Cursive Looped" panose="02000000000000000000" pitchFamily="2" charset="0"/>
              </a:rPr>
              <a:t>Let’s work on our prediction skills by playing “What happens next?”</a:t>
            </a:r>
            <a:endParaRPr lang="en-GB" sz="4400" dirty="0">
              <a:solidFill>
                <a:schemeClr val="accent6"/>
              </a:solidFill>
              <a:latin typeface="Twinkl Cursive Looped" panose="02000000000000000000"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2081349" y="3921216"/>
            <a:ext cx="7491024"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endParaRPr lang="en-GB" sz="3600" b="0" i="0" dirty="0">
              <a:solidFill>
                <a:schemeClr val="tx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5438443" y="1566540"/>
            <a:ext cx="2172848"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spcAft>
                <a:spcPts val="1000"/>
              </a:spcAft>
            </a:pPr>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a:t>
            </a:r>
            <a:r>
              <a:rPr lang="en-US" sz="1800" dirty="0">
                <a:solidFill>
                  <a:srgbClr val="404040"/>
                </a:solidFill>
                <a:effectLst/>
                <a:latin typeface="Calibri" panose="020F0502020204030204" pitchFamily="34" charset="0"/>
                <a:ea typeface="Cambria" panose="02040503050406030204" pitchFamily="18" charset="0"/>
                <a:cs typeface="Times New Roman" panose="02020603050405020304" pitchFamily="18" charset="0"/>
              </a:rPr>
              <a:t> </a:t>
            </a:r>
            <a:r>
              <a:rPr lang="en-US" sz="2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127-132</a:t>
            </a:r>
            <a:endParaRPr lang="en-GB" sz="2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2800" dirty="0">
                <a:solidFill>
                  <a:schemeClr val="tx1"/>
                </a:solidFill>
                <a:effectLst/>
                <a:latin typeface="Twinkl Cursive Looped" panose="02000000000000000000" pitchFamily="2" charset="0"/>
                <a:ea typeface="Cambria" panose="02040503050406030204" pitchFamily="18" charset="0"/>
              </a:rPr>
              <a:t>“good and proper”</a:t>
            </a:r>
            <a:r>
              <a:rPr lang="en-GB" sz="4400" b="0" i="0" dirty="0">
                <a:solidFill>
                  <a:schemeClr val="tx1"/>
                </a:solidFill>
                <a:effectLst/>
                <a:latin typeface="Twinkl Cursive Looped" panose="02000000000000000000" pitchFamily="2" charset="0"/>
              </a:rPr>
              <a:t> </a:t>
            </a:r>
            <a:endParaRPr lang="en-GB" sz="13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4770537"/>
          </a:xfrm>
          <a:prstGeom prst="rect">
            <a:avLst/>
          </a:prstGeom>
          <a:noFill/>
        </p:spPr>
        <p:txBody>
          <a:bodyPr wrap="square">
            <a:spAutoFit/>
          </a:bodyPr>
          <a:lstStyle/>
          <a:p>
            <a:pPr algn="ctr" rtl="0" fontAlgn="base"/>
            <a:r>
              <a:rPr lang="en-GB" sz="4000" b="0" i="0" dirty="0">
                <a:solidFill>
                  <a:schemeClr val="tx1"/>
                </a:solidFill>
                <a:effectLst/>
                <a:latin typeface="Twinkl Cursive Looped" panose="02000000000000000000" pitchFamily="2" charset="0"/>
              </a:rPr>
              <a:t>We are going to write an alternative ending to this scene today! </a:t>
            </a:r>
            <a:endParaRPr lang="en-GB" sz="4000" dirty="0">
              <a:solidFill>
                <a:schemeClr val="tx1"/>
              </a:solidFill>
              <a:latin typeface="Twinkl Cursive Looped" panose="02000000000000000000" pitchFamily="2" charset="0"/>
            </a:endParaRPr>
          </a:p>
          <a:p>
            <a:pPr algn="ctr" rtl="0" fontAlgn="base"/>
            <a:endParaRPr lang="en-GB" sz="4000" b="0" i="0" dirty="0">
              <a:solidFill>
                <a:schemeClr val="tx1"/>
              </a:solidFill>
              <a:effectLst/>
              <a:latin typeface="Twinkl Cursive Looped" panose="02000000000000000000" pitchFamily="2" charset="0"/>
            </a:endParaRPr>
          </a:p>
          <a:p>
            <a:pPr algn="ctr" rtl="0" fontAlgn="base"/>
            <a:r>
              <a:rPr lang="en-US" sz="3600" dirty="0">
                <a:solidFill>
                  <a:schemeClr val="tx1"/>
                </a:solidFill>
                <a:effectLst/>
                <a:latin typeface="Twinkl Cursive Looped" panose="02000000000000000000" pitchFamily="2" charset="0"/>
                <a:ea typeface="Times New Roman" panose="02020603050405020304" pitchFamily="18" charset="0"/>
              </a:rPr>
              <a:t>What if they could not sew it back on? What if he could never smell again? </a:t>
            </a:r>
          </a:p>
          <a:p>
            <a:pPr algn="ctr" rtl="0" fontAlgn="base"/>
            <a:r>
              <a:rPr lang="en-US" sz="3600" b="0" i="0" dirty="0">
                <a:solidFill>
                  <a:schemeClr val="tx1"/>
                </a:solidFill>
                <a:latin typeface="Twinkl Cursive Looped" panose="02000000000000000000" pitchFamily="2" charset="0"/>
              </a:rPr>
              <a:t>Let’s mind map some </a:t>
            </a:r>
            <a:r>
              <a:rPr lang="en-US" sz="3600" dirty="0">
                <a:solidFill>
                  <a:schemeClr val="tx1"/>
                </a:solidFill>
                <a:latin typeface="Twinkl Cursive Looped" panose="02000000000000000000" pitchFamily="2" charset="0"/>
              </a:rPr>
              <a:t>ideas. </a:t>
            </a:r>
            <a:endParaRPr lang="en-GB" sz="66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71831" y="951172"/>
            <a:ext cx="6356559" cy="5940088"/>
          </a:xfrm>
          <a:prstGeom prst="rect">
            <a:avLst/>
          </a:prstGeom>
          <a:noFill/>
        </p:spPr>
        <p:txBody>
          <a:bodyPr wrap="square">
            <a:spAutoFit/>
          </a:bodyPr>
          <a:lstStyle/>
          <a:p>
            <a:pPr algn="l" rtl="0" fontAlgn="base">
              <a:buFont typeface="Arial" panose="020B0604020202020204" pitchFamily="34" charset="0"/>
              <a:buChar char="•"/>
            </a:pPr>
            <a:r>
              <a:rPr lang="en-GB" sz="3200" b="0" i="0" dirty="0">
                <a:solidFill>
                  <a:schemeClr val="accent6"/>
                </a:solidFill>
                <a:effectLst/>
                <a:latin typeface="Twinkl Cursive Looped" panose="02000000000000000000" pitchFamily="2" charset="0"/>
              </a:rPr>
              <a:t>Paddlers:  </a:t>
            </a:r>
          </a:p>
          <a:p>
            <a:pPr algn="l" rtl="0" fontAlgn="base"/>
            <a:r>
              <a:rPr lang="en-GB" sz="3200" b="0" i="0" dirty="0">
                <a:solidFill>
                  <a:schemeClr val="tx1"/>
                </a:solidFill>
                <a:effectLst/>
                <a:latin typeface="Twinkl Cursive Looped" panose="02000000000000000000" pitchFamily="2" charset="0"/>
              </a:rPr>
              <a:t>Work with the teacher to write an alternative ending.</a:t>
            </a:r>
          </a:p>
          <a:p>
            <a:pPr algn="l" rtl="0" fontAlgn="base"/>
            <a:r>
              <a:rPr lang="en-GB" sz="3200" b="0" i="0" dirty="0">
                <a:solidFill>
                  <a:schemeClr val="accent1"/>
                </a:solidFill>
                <a:effectLst/>
                <a:latin typeface="Twinkl Cursive Looped" panose="02000000000000000000" pitchFamily="2" charset="0"/>
              </a:rPr>
              <a:t>Snorkellers:  </a:t>
            </a:r>
          </a:p>
          <a:p>
            <a:pPr algn="l" rtl="0" fontAlgn="base"/>
            <a:r>
              <a:rPr lang="en-GB" sz="3200" dirty="0">
                <a:solidFill>
                  <a:schemeClr val="tx1"/>
                </a:solidFill>
                <a:latin typeface="Twinkl Cursive Looped" panose="02000000000000000000" pitchFamily="2" charset="0"/>
              </a:rPr>
              <a:t>Orally rehearse your ending before writing it down. Remember to use first person. </a:t>
            </a:r>
            <a:r>
              <a:rPr lang="en-GB" sz="3200" b="0" i="0" dirty="0">
                <a:solidFill>
                  <a:schemeClr val="tx1"/>
                </a:solidFill>
                <a:effectLst/>
                <a:latin typeface="Twinkl Cursive Looped" panose="02000000000000000000" pitchFamily="2" charset="0"/>
              </a:rPr>
              <a:t>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rgbClr val="00B050"/>
                </a:solidFill>
                <a:effectLst/>
                <a:latin typeface="Twinkl Cursive Looped" panose="02000000000000000000" pitchFamily="2" charset="0"/>
              </a:rPr>
              <a:t>Divers:  </a:t>
            </a:r>
          </a:p>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Write your alternative ending but  remember to think about the era of the story. </a:t>
            </a:r>
          </a:p>
          <a:p>
            <a:pPr algn="l" rtl="0" fontAlgn="base"/>
            <a:r>
              <a:rPr lang="en-GB" sz="2800" b="0" i="0" dirty="0">
                <a:solidFill>
                  <a:schemeClr val="tx1"/>
                </a:solidFill>
                <a:effectLst/>
                <a:latin typeface="Twinkl Cursive Looped" panose="02000000000000000000" pitchFamily="2" charset="0"/>
              </a:rPr>
              <a:t>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922595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1502084"/>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solidFill>
                  <a:schemeClr val="accent6"/>
                </a:solidFill>
                <a:latin typeface="Twinkl Cursive Looped" panose="02000000000000000000" pitchFamily="2" charset="0"/>
              </a:rPr>
              <a:t>Red Pen Challenge!</a:t>
            </a:r>
            <a:br>
              <a:rPr lang="en" u="sng" dirty="0">
                <a:solidFill>
                  <a:schemeClr val="accent6"/>
                </a:solidFill>
                <a:latin typeface="Twinkl Cursive Looped" panose="02000000000000000000" pitchFamily="2" charset="0"/>
              </a:rPr>
            </a:br>
            <a:br>
              <a:rPr lang="en" u="sng" dirty="0">
                <a:latin typeface="Twinkl Cursive Looped" panose="02000000000000000000" pitchFamily="2" charset="0"/>
              </a:rPr>
            </a:br>
            <a:r>
              <a:rPr lang="en" dirty="0">
                <a:latin typeface="Twinkl Cursive Looped" panose="02000000000000000000" pitchFamily="2" charset="0"/>
              </a:rPr>
              <a:t>The TA has selected three children’s work. Let’s hear them! </a:t>
            </a:r>
            <a:br>
              <a:rPr lang="en" dirty="0">
                <a:latin typeface="Twinkl Cursive Looped" panose="02000000000000000000" pitchFamily="2" charset="0"/>
              </a:rPr>
            </a:br>
            <a:br>
              <a:rPr lang="en" dirty="0">
                <a:latin typeface="Twinkl Cursive Looped" panose="02000000000000000000" pitchFamily="2" charset="0"/>
              </a:rPr>
            </a:br>
            <a:r>
              <a:rPr lang="en-US" sz="4000" dirty="0">
                <a:effectLst/>
                <a:latin typeface="Twinkl Cursive Looped" panose="02000000000000000000" pitchFamily="2" charset="0"/>
                <a:ea typeface="Times New Roman" panose="02020603050405020304" pitchFamily="18" charset="0"/>
              </a:rPr>
              <a:t>I enjoyed….. ‘s alternative ending because…..</a:t>
            </a:r>
            <a:br>
              <a:rPr lang="en" sz="8800"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2" name="Rectangle 2">
            <a:extLst>
              <a:ext uri="{FF2B5EF4-FFF2-40B4-BE49-F238E27FC236}">
                <a16:creationId xmlns:a16="http://schemas.microsoft.com/office/drawing/2014/main" id="{FB22EF40-A887-4113-99B7-CF479FC365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Picture 4">
            <a:extLst>
              <a:ext uri="{FF2B5EF4-FFF2-40B4-BE49-F238E27FC236}">
                <a16:creationId xmlns:a16="http://schemas.microsoft.com/office/drawing/2014/main" id="{77647AD0-A494-422B-9A20-E0A9FAAD78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10379715" y="942017"/>
            <a:ext cx="1873711" cy="20851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35707D31-9CA2-4A0F-B75A-4499C71711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745096" y="857153"/>
            <a:ext cx="1873711" cy="2085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873755"/>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12002</TotalTime>
  <Words>233</Words>
  <Application>Microsoft Office PowerPoint</Application>
  <PresentationFormat>Widescreen</PresentationFormat>
  <Paragraphs>32</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going to discuss what happened after the car crash.   We are going to use our author skills to write an alternative ending. </vt:lpstr>
      <vt:lpstr>PowerPoint Presentation</vt:lpstr>
      <vt:lpstr> Class Read  </vt:lpstr>
      <vt:lpstr> Our task   </vt:lpstr>
      <vt:lpstr> Our task   </vt:lpstr>
      <vt:lpstr> Red Pen Challenge!  The TA has selected three children’s work. Let’s hear them!   I enjoyed….. ‘s alternative ending because…..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38</cp:revision>
  <dcterms:created xsi:type="dcterms:W3CDTF">2021-03-01T17:41:49Z</dcterms:created>
  <dcterms:modified xsi:type="dcterms:W3CDTF">2021-04-07T15:58:27Z</dcterms:modified>
</cp:coreProperties>
</file>