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0" r:id="rId1"/>
  </p:sldMasterIdLst>
  <p:sldIdLst>
    <p:sldId id="256" r:id="rId2"/>
    <p:sldId id="258" r:id="rId3"/>
    <p:sldId id="259" r:id="rId4"/>
    <p:sldId id="260" r:id="rId5"/>
    <p:sldId id="261" r:id="rId6"/>
    <p:sldId id="262" r:id="rId7"/>
    <p:sldId id="263" r:id="rId8"/>
    <p:sldId id="264" r:id="rId9"/>
    <p:sldId id="265" r:id="rId10"/>
    <p:sldId id="267" r:id="rId11"/>
    <p:sldId id="268" r:id="rId12"/>
    <p:sldId id="269" r:id="rId13"/>
    <p:sldId id="266"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8EC3A58-36C0-475C-BA3F-B1DAAA08B151}" type="datetimeFigureOut">
              <a:rPr lang="en-GB" smtClean="0"/>
              <a:t>23/04/2021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7E0EDB-6E8C-4099-8155-702EDA0089FA}" type="slidenum">
              <a:rPr lang="en-GB" smtClean="0"/>
              <a:t>‹#›</a:t>
            </a:fld>
            <a:endParaRPr lang="en-GB"/>
          </a:p>
        </p:txBody>
      </p:sp>
    </p:spTree>
    <p:extLst>
      <p:ext uri="{BB962C8B-B14F-4D97-AF65-F5344CB8AC3E}">
        <p14:creationId xmlns:p14="http://schemas.microsoft.com/office/powerpoint/2010/main" val="1945532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8EC3A58-36C0-475C-BA3F-B1DAAA08B151}" type="datetimeFigureOut">
              <a:rPr lang="en-GB" smtClean="0"/>
              <a:t>23/04/2021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7E0EDB-6E8C-4099-8155-702EDA0089FA}" type="slidenum">
              <a:rPr lang="en-GB" smtClean="0"/>
              <a:t>‹#›</a:t>
            </a:fld>
            <a:endParaRPr lang="en-GB"/>
          </a:p>
        </p:txBody>
      </p:sp>
    </p:spTree>
    <p:extLst>
      <p:ext uri="{BB962C8B-B14F-4D97-AF65-F5344CB8AC3E}">
        <p14:creationId xmlns:p14="http://schemas.microsoft.com/office/powerpoint/2010/main" val="38412347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8EC3A58-36C0-475C-BA3F-B1DAAA08B151}" type="datetimeFigureOut">
              <a:rPr lang="en-GB" smtClean="0"/>
              <a:t>23/04/2021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7E0EDB-6E8C-4099-8155-702EDA0089FA}" type="slidenum">
              <a:rPr lang="en-GB" smtClean="0"/>
              <a:t>‹#›</a:t>
            </a:fld>
            <a:endParaRPr lang="en-GB"/>
          </a:p>
        </p:txBody>
      </p:sp>
    </p:spTree>
    <p:extLst>
      <p:ext uri="{BB962C8B-B14F-4D97-AF65-F5344CB8AC3E}">
        <p14:creationId xmlns:p14="http://schemas.microsoft.com/office/powerpoint/2010/main" val="19014287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8EC3A58-36C0-475C-BA3F-B1DAAA08B151}" type="datetimeFigureOut">
              <a:rPr lang="en-GB" smtClean="0"/>
              <a:t>23/04/2021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7E0EDB-6E8C-4099-8155-702EDA0089FA}" type="slidenum">
              <a:rPr lang="en-GB" smtClean="0"/>
              <a:t>‹#›</a:t>
            </a:fld>
            <a:endParaRPr lang="en-GB"/>
          </a:p>
        </p:txBody>
      </p:sp>
    </p:spTree>
    <p:extLst>
      <p:ext uri="{BB962C8B-B14F-4D97-AF65-F5344CB8AC3E}">
        <p14:creationId xmlns:p14="http://schemas.microsoft.com/office/powerpoint/2010/main" val="9838348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8EC3A58-36C0-475C-BA3F-B1DAAA08B151}" type="datetimeFigureOut">
              <a:rPr lang="en-GB" smtClean="0"/>
              <a:t>23/04/2021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07E0EDB-6E8C-4099-8155-702EDA0089FA}" type="slidenum">
              <a:rPr lang="en-GB" smtClean="0"/>
              <a:t>‹#›</a:t>
            </a:fld>
            <a:endParaRPr lang="en-GB"/>
          </a:p>
        </p:txBody>
      </p:sp>
    </p:spTree>
    <p:extLst>
      <p:ext uri="{BB962C8B-B14F-4D97-AF65-F5344CB8AC3E}">
        <p14:creationId xmlns:p14="http://schemas.microsoft.com/office/powerpoint/2010/main" val="12733557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38EC3A58-36C0-475C-BA3F-B1DAAA08B151}" type="datetimeFigureOut">
              <a:rPr lang="en-GB" smtClean="0"/>
              <a:t>23/04/2021</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407E0EDB-6E8C-4099-8155-702EDA0089FA}" type="slidenum">
              <a:rPr lang="en-GB" smtClean="0"/>
              <a:t>‹#›</a:t>
            </a:fld>
            <a:endParaRPr lang="en-GB"/>
          </a:p>
        </p:txBody>
      </p:sp>
    </p:spTree>
    <p:extLst>
      <p:ext uri="{BB962C8B-B14F-4D97-AF65-F5344CB8AC3E}">
        <p14:creationId xmlns:p14="http://schemas.microsoft.com/office/powerpoint/2010/main" val="14446055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EC3A58-36C0-475C-BA3F-B1DAAA08B151}" type="datetimeFigureOut">
              <a:rPr lang="en-GB" smtClean="0"/>
              <a:t>23/04/2021</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407E0EDB-6E8C-4099-8155-702EDA0089FA}" type="slidenum">
              <a:rPr lang="en-GB" smtClean="0"/>
              <a:t>‹#›</a:t>
            </a:fld>
            <a:endParaRPr lang="en-GB"/>
          </a:p>
        </p:txBody>
      </p:sp>
    </p:spTree>
    <p:extLst>
      <p:ext uri="{BB962C8B-B14F-4D97-AF65-F5344CB8AC3E}">
        <p14:creationId xmlns:p14="http://schemas.microsoft.com/office/powerpoint/2010/main" val="1060382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38EC3A58-36C0-475C-BA3F-B1DAAA08B151}" type="datetimeFigureOut">
              <a:rPr lang="en-GB" smtClean="0"/>
              <a:t>23/04/2021</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407E0EDB-6E8C-4099-8155-702EDA0089FA}" type="slidenum">
              <a:rPr lang="en-GB" smtClean="0"/>
              <a:t>‹#›</a:t>
            </a:fld>
            <a:endParaRPr lang="en-GB"/>
          </a:p>
        </p:txBody>
      </p:sp>
    </p:spTree>
    <p:extLst>
      <p:ext uri="{BB962C8B-B14F-4D97-AF65-F5344CB8AC3E}">
        <p14:creationId xmlns:p14="http://schemas.microsoft.com/office/powerpoint/2010/main" val="31555435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8EC3A58-36C0-475C-BA3F-B1DAAA08B151}" type="datetimeFigureOut">
              <a:rPr lang="en-GB" smtClean="0"/>
              <a:t>23/04/2021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7E0EDB-6E8C-4099-8155-702EDA0089FA}" type="slidenum">
              <a:rPr lang="en-GB" smtClean="0"/>
              <a:t>‹#›</a:t>
            </a:fld>
            <a:endParaRPr lang="en-GB"/>
          </a:p>
        </p:txBody>
      </p:sp>
    </p:spTree>
    <p:extLst>
      <p:ext uri="{BB962C8B-B14F-4D97-AF65-F5344CB8AC3E}">
        <p14:creationId xmlns:p14="http://schemas.microsoft.com/office/powerpoint/2010/main" val="39845137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8EC3A58-36C0-475C-BA3F-B1DAAA08B151}" type="datetimeFigureOut">
              <a:rPr lang="en-GB" smtClean="0"/>
              <a:t>23/04/2021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7E0EDB-6E8C-4099-8155-702EDA0089FA}" type="slidenum">
              <a:rPr lang="en-GB" smtClean="0"/>
              <a:t>‹#›</a:t>
            </a:fld>
            <a:endParaRPr lang="en-GB"/>
          </a:p>
        </p:txBody>
      </p:sp>
    </p:spTree>
    <p:extLst>
      <p:ext uri="{BB962C8B-B14F-4D97-AF65-F5344CB8AC3E}">
        <p14:creationId xmlns:p14="http://schemas.microsoft.com/office/powerpoint/2010/main" val="42203359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38EC3A58-36C0-475C-BA3F-B1DAAA08B151}" type="datetimeFigureOut">
              <a:rPr lang="en-GB" smtClean="0"/>
              <a:t>23/04/2021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7E0EDB-6E8C-4099-8155-702EDA0089FA}" type="slidenum">
              <a:rPr lang="en-GB" smtClean="0"/>
              <a:t>‹#›</a:t>
            </a:fld>
            <a:endParaRPr lang="en-GB"/>
          </a:p>
        </p:txBody>
      </p:sp>
    </p:spTree>
    <p:extLst>
      <p:ext uri="{BB962C8B-B14F-4D97-AF65-F5344CB8AC3E}">
        <p14:creationId xmlns:p14="http://schemas.microsoft.com/office/powerpoint/2010/main" val="26096376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38EC3A58-36C0-475C-BA3F-B1DAAA08B151}" type="datetimeFigureOut">
              <a:rPr lang="en-GB" smtClean="0"/>
              <a:t>23/04/2021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7E0EDB-6E8C-4099-8155-702EDA0089FA}" type="slidenum">
              <a:rPr lang="en-GB" smtClean="0"/>
              <a:t>‹#›</a:t>
            </a:fld>
            <a:endParaRPr lang="en-GB"/>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688702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8EC3A58-36C0-475C-BA3F-B1DAAA08B151}" type="datetimeFigureOut">
              <a:rPr lang="en-GB" smtClean="0"/>
              <a:t>23/04/2021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7E0EDB-6E8C-4099-8155-702EDA0089FA}" type="slidenum">
              <a:rPr lang="en-GB" smtClean="0"/>
              <a:t>‹#›</a:t>
            </a:fld>
            <a:endParaRPr lang="en-GB"/>
          </a:p>
        </p:txBody>
      </p:sp>
    </p:spTree>
    <p:extLst>
      <p:ext uri="{BB962C8B-B14F-4D97-AF65-F5344CB8AC3E}">
        <p14:creationId xmlns:p14="http://schemas.microsoft.com/office/powerpoint/2010/main" val="40954185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EC3A58-36C0-475C-BA3F-B1DAAA08B151}" type="datetimeFigureOut">
              <a:rPr lang="en-GB" smtClean="0"/>
              <a:t>23/04/2021</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7E0EDB-6E8C-4099-8155-702EDA0089FA}" type="slidenum">
              <a:rPr lang="en-GB" smtClean="0"/>
              <a:t>‹#›</a:t>
            </a:fld>
            <a:endParaRPr lang="en-GB"/>
          </a:p>
        </p:txBody>
      </p:sp>
    </p:spTree>
    <p:extLst>
      <p:ext uri="{BB962C8B-B14F-4D97-AF65-F5344CB8AC3E}">
        <p14:creationId xmlns:p14="http://schemas.microsoft.com/office/powerpoint/2010/main" val="2496077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EC3A58-36C0-475C-BA3F-B1DAAA08B151}" type="datetimeFigureOut">
              <a:rPr lang="en-GB" smtClean="0"/>
              <a:t>23/04/2021</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7E0EDB-6E8C-4099-8155-702EDA0089FA}" type="slidenum">
              <a:rPr lang="en-GB" smtClean="0"/>
              <a:t>‹#›</a:t>
            </a:fld>
            <a:endParaRPr lang="en-GB"/>
          </a:p>
        </p:txBody>
      </p:sp>
    </p:spTree>
    <p:extLst>
      <p:ext uri="{BB962C8B-B14F-4D97-AF65-F5344CB8AC3E}">
        <p14:creationId xmlns:p14="http://schemas.microsoft.com/office/powerpoint/2010/main" val="2830530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8EC3A58-36C0-475C-BA3F-B1DAAA08B151}" type="datetimeFigureOut">
              <a:rPr lang="en-GB" smtClean="0"/>
              <a:t>23/04/2021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7E0EDB-6E8C-4099-8155-702EDA0089FA}" type="slidenum">
              <a:rPr lang="en-GB" smtClean="0"/>
              <a:t>‹#›</a:t>
            </a:fld>
            <a:endParaRPr lang="en-GB"/>
          </a:p>
        </p:txBody>
      </p:sp>
    </p:spTree>
    <p:extLst>
      <p:ext uri="{BB962C8B-B14F-4D97-AF65-F5344CB8AC3E}">
        <p14:creationId xmlns:p14="http://schemas.microsoft.com/office/powerpoint/2010/main" val="36360268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8EC3A58-36C0-475C-BA3F-B1DAAA08B151}" type="datetimeFigureOut">
              <a:rPr lang="en-GB" smtClean="0"/>
              <a:t>23/04/2021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7E0EDB-6E8C-4099-8155-702EDA0089FA}" type="slidenum">
              <a:rPr lang="en-GB" smtClean="0"/>
              <a:t>‹#›</a:t>
            </a:fld>
            <a:endParaRPr lang="en-GB"/>
          </a:p>
        </p:txBody>
      </p:sp>
    </p:spTree>
    <p:extLst>
      <p:ext uri="{BB962C8B-B14F-4D97-AF65-F5344CB8AC3E}">
        <p14:creationId xmlns:p14="http://schemas.microsoft.com/office/powerpoint/2010/main" val="1065905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EC3A58-36C0-475C-BA3F-B1DAAA08B151}" type="datetimeFigureOut">
              <a:rPr lang="en-GB" smtClean="0"/>
              <a:t>23/04/2021</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407E0EDB-6E8C-4099-8155-702EDA0089FA}" type="slidenum">
              <a:rPr lang="en-GB" smtClean="0"/>
              <a:t>‹#›</a:t>
            </a:fld>
            <a:endParaRPr lang="en-GB"/>
          </a:p>
        </p:txBody>
      </p:sp>
    </p:spTree>
    <p:extLst>
      <p:ext uri="{BB962C8B-B14F-4D97-AF65-F5344CB8AC3E}">
        <p14:creationId xmlns:p14="http://schemas.microsoft.com/office/powerpoint/2010/main" val="4097814207"/>
      </p:ext>
    </p:extLst>
  </p:cSld>
  <p:clrMap bg1="dk1" tx1="lt1" bg2="dk2" tx2="lt2" accent1="accent1" accent2="accent2" accent3="accent3" accent4="accent4" accent5="accent5" accent6="accent6" hlink="hlink" folHlink="folHlink"/>
  <p:sldLayoutIdLst>
    <p:sldLayoutId id="2147483791" r:id="rId1"/>
    <p:sldLayoutId id="2147483792" r:id="rId2"/>
    <p:sldLayoutId id="2147483793" r:id="rId3"/>
    <p:sldLayoutId id="2147483794" r:id="rId4"/>
    <p:sldLayoutId id="2147483795" r:id="rId5"/>
    <p:sldLayoutId id="2147483796" r:id="rId6"/>
    <p:sldLayoutId id="2147483797" r:id="rId7"/>
    <p:sldLayoutId id="2147483798" r:id="rId8"/>
    <p:sldLayoutId id="2147483799" r:id="rId9"/>
    <p:sldLayoutId id="2147483800" r:id="rId10"/>
    <p:sldLayoutId id="2147483801" r:id="rId11"/>
    <p:sldLayoutId id="2147483802" r:id="rId12"/>
    <p:sldLayoutId id="2147483803" r:id="rId13"/>
    <p:sldLayoutId id="2147483804" r:id="rId14"/>
    <p:sldLayoutId id="2147483805" r:id="rId15"/>
    <p:sldLayoutId id="2147483806" r:id="rId16"/>
    <p:sldLayoutId id="214748380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www.switchedonkids.org.uk/what-is-electricity"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bbc.co.uk/bitesize/clips/z9t9mp3" TargetMode="Externa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s://www.bbc.co.uk/bitesize/clips/zh79wmn"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A5B4B3-B991-40C7-B90E-B335434A1FB9}"/>
              </a:ext>
            </a:extLst>
          </p:cNvPr>
          <p:cNvSpPr>
            <a:spLocks noGrp="1"/>
          </p:cNvSpPr>
          <p:nvPr>
            <p:ph type="ctrTitle"/>
          </p:nvPr>
        </p:nvSpPr>
        <p:spPr/>
        <p:txBody>
          <a:bodyPr/>
          <a:lstStyle/>
          <a:p>
            <a:r>
              <a:rPr lang="en-GB" sz="6000" dirty="0">
                <a:latin typeface="Comic Sans MS" panose="030F0702030302020204" pitchFamily="66" charset="0"/>
              </a:rPr>
              <a:t>Tuesday 20</a:t>
            </a:r>
            <a:r>
              <a:rPr lang="en-GB" sz="6000" baseline="30000" dirty="0">
                <a:latin typeface="Comic Sans MS" panose="030F0702030302020204" pitchFamily="66" charset="0"/>
              </a:rPr>
              <a:t>th</a:t>
            </a:r>
            <a:r>
              <a:rPr lang="en-GB" sz="6000" dirty="0">
                <a:latin typeface="Comic Sans MS" panose="030F0702030302020204" pitchFamily="66" charset="0"/>
              </a:rPr>
              <a:t> April 2021</a:t>
            </a:r>
          </a:p>
        </p:txBody>
      </p:sp>
      <p:sp>
        <p:nvSpPr>
          <p:cNvPr id="3" name="Subtitle 2">
            <a:extLst>
              <a:ext uri="{FF2B5EF4-FFF2-40B4-BE49-F238E27FC236}">
                <a16:creationId xmlns:a16="http://schemas.microsoft.com/office/drawing/2014/main" id="{5F4BBFCF-7908-4CD9-9321-D4ABFE5562FC}"/>
              </a:ext>
            </a:extLst>
          </p:cNvPr>
          <p:cNvSpPr>
            <a:spLocks noGrp="1"/>
          </p:cNvSpPr>
          <p:nvPr>
            <p:ph type="subTitle" idx="1"/>
          </p:nvPr>
        </p:nvSpPr>
        <p:spPr>
          <a:xfrm>
            <a:off x="1154955" y="4979490"/>
            <a:ext cx="8825658" cy="1490884"/>
          </a:xfrm>
        </p:spPr>
        <p:txBody>
          <a:bodyPr>
            <a:normAutofit/>
          </a:bodyPr>
          <a:lstStyle/>
          <a:p>
            <a:r>
              <a:rPr lang="en-GB" sz="2400" cap="none" dirty="0">
                <a:latin typeface="Comic Sans MS" panose="030F0702030302020204" pitchFamily="66" charset="0"/>
              </a:rPr>
              <a:t>LO: to understand electrical circuits</a:t>
            </a:r>
          </a:p>
          <a:p>
            <a:r>
              <a:rPr lang="en-GB" sz="2400" cap="none" dirty="0">
                <a:latin typeface="Comic Sans MS" panose="030F0702030302020204" pitchFamily="66" charset="0"/>
              </a:rPr>
              <a:t>C: Electricity </a:t>
            </a:r>
          </a:p>
        </p:txBody>
      </p:sp>
    </p:spTree>
    <p:extLst>
      <p:ext uri="{BB962C8B-B14F-4D97-AF65-F5344CB8AC3E}">
        <p14:creationId xmlns:p14="http://schemas.microsoft.com/office/powerpoint/2010/main" val="11313333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08655-7550-456F-8AD2-01442135D719}"/>
              </a:ext>
            </a:extLst>
          </p:cNvPr>
          <p:cNvSpPr>
            <a:spLocks noGrp="1"/>
          </p:cNvSpPr>
          <p:nvPr>
            <p:ph type="title"/>
          </p:nvPr>
        </p:nvSpPr>
        <p:spPr>
          <a:xfrm>
            <a:off x="646111" y="114788"/>
            <a:ext cx="9404723" cy="1400530"/>
          </a:xfrm>
        </p:spPr>
        <p:txBody>
          <a:bodyPr/>
          <a:lstStyle/>
          <a:p>
            <a:r>
              <a:rPr lang="en-GB" sz="4400" dirty="0">
                <a:latin typeface="Comic Sans MS" panose="030F0702030302020204" pitchFamily="66" charset="0"/>
              </a:rPr>
              <a:t>Can you explain what electricity is?</a:t>
            </a:r>
          </a:p>
        </p:txBody>
      </p:sp>
      <p:sp>
        <p:nvSpPr>
          <p:cNvPr id="3" name="Content Placeholder 2">
            <a:extLst>
              <a:ext uri="{FF2B5EF4-FFF2-40B4-BE49-F238E27FC236}">
                <a16:creationId xmlns:a16="http://schemas.microsoft.com/office/drawing/2014/main" id="{D4EDB3B5-900F-4756-8375-B7309FEC217B}"/>
              </a:ext>
            </a:extLst>
          </p:cNvPr>
          <p:cNvSpPr>
            <a:spLocks noGrp="1"/>
          </p:cNvSpPr>
          <p:nvPr>
            <p:ph idx="1"/>
          </p:nvPr>
        </p:nvSpPr>
        <p:spPr>
          <a:xfrm>
            <a:off x="1104293" y="1331259"/>
            <a:ext cx="8946541" cy="4195481"/>
          </a:xfrm>
        </p:spPr>
        <p:txBody>
          <a:bodyPr>
            <a:normAutofit/>
          </a:bodyPr>
          <a:lstStyle/>
          <a:p>
            <a:r>
              <a:rPr lang="en-GB" sz="2400" dirty="0">
                <a:latin typeface="Comic Sans MS" panose="030F0702030302020204" pitchFamily="66" charset="0"/>
              </a:rPr>
              <a:t>1. As many things as you can that need electricity to work.</a:t>
            </a:r>
          </a:p>
          <a:p>
            <a:r>
              <a:rPr lang="en-GB" sz="2400" dirty="0">
                <a:latin typeface="Comic Sans MS" panose="030F0702030302020204" pitchFamily="66" charset="0"/>
              </a:rPr>
              <a:t>2. As many sources of electricity (power) as you can.</a:t>
            </a:r>
          </a:p>
        </p:txBody>
      </p:sp>
      <p:pic>
        <p:nvPicPr>
          <p:cNvPr id="2052" name="Picture 4" descr="Electricity Display Banner (SB1802) - SparkleBox">
            <a:extLst>
              <a:ext uri="{FF2B5EF4-FFF2-40B4-BE49-F238E27FC236}">
                <a16:creationId xmlns:a16="http://schemas.microsoft.com/office/drawing/2014/main" id="{9CE01E72-AEFD-4018-9CF9-880E66F395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3037" y="4899463"/>
            <a:ext cx="9305925" cy="1952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23093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2333A-B17F-422F-868A-B5737B8FD379}"/>
              </a:ext>
            </a:extLst>
          </p:cNvPr>
          <p:cNvSpPr>
            <a:spLocks noGrp="1"/>
          </p:cNvSpPr>
          <p:nvPr>
            <p:ph type="title"/>
          </p:nvPr>
        </p:nvSpPr>
        <p:spPr/>
        <p:txBody>
          <a:bodyPr/>
          <a:lstStyle/>
          <a:p>
            <a:r>
              <a:rPr lang="en-GB" sz="2800" u="sng" dirty="0">
                <a:latin typeface="Comic Sans MS" panose="030F0702030302020204" pitchFamily="66" charset="0"/>
                <a:hlinkClick r:id="rId2"/>
              </a:rPr>
              <a:t>http://www.switchedonkids.org.uk/what-is-electricity</a:t>
            </a:r>
            <a:r>
              <a:rPr lang="en-GB" sz="2800" dirty="0">
                <a:latin typeface="Comic Sans MS" panose="030F0702030302020204" pitchFamily="66" charset="0"/>
              </a:rPr>
              <a:t> </a:t>
            </a:r>
          </a:p>
        </p:txBody>
      </p:sp>
      <p:sp>
        <p:nvSpPr>
          <p:cNvPr id="3" name="Content Placeholder 2">
            <a:extLst>
              <a:ext uri="{FF2B5EF4-FFF2-40B4-BE49-F238E27FC236}">
                <a16:creationId xmlns:a16="http://schemas.microsoft.com/office/drawing/2014/main" id="{456E9D69-2C7B-4994-AD13-B136ED8D618E}"/>
              </a:ext>
            </a:extLst>
          </p:cNvPr>
          <p:cNvSpPr>
            <a:spLocks noGrp="1"/>
          </p:cNvSpPr>
          <p:nvPr>
            <p:ph idx="1"/>
          </p:nvPr>
        </p:nvSpPr>
        <p:spPr>
          <a:xfrm>
            <a:off x="646111" y="1605657"/>
            <a:ext cx="8946541" cy="4195481"/>
          </a:xfrm>
        </p:spPr>
        <p:txBody>
          <a:bodyPr>
            <a:normAutofit/>
          </a:bodyPr>
          <a:lstStyle/>
          <a:p>
            <a:r>
              <a:rPr lang="en-GB" sz="2400" dirty="0">
                <a:latin typeface="Comic Sans MS" panose="030F0702030302020204" pitchFamily="66" charset="0"/>
              </a:rPr>
              <a:t>What fuels might be used in the power station?</a:t>
            </a:r>
          </a:p>
          <a:p>
            <a:endParaRPr lang="en-GB" sz="2400" dirty="0">
              <a:latin typeface="Comic Sans MS" panose="030F0702030302020204" pitchFamily="66" charset="0"/>
            </a:endParaRPr>
          </a:p>
          <a:p>
            <a:r>
              <a:rPr lang="en-GB" sz="2400" dirty="0">
                <a:latin typeface="Comic Sans MS" panose="030F0702030302020204" pitchFamily="66" charset="0"/>
              </a:rPr>
              <a:t>Choose a power source to see how electricity travels from where it is generated via a pylon and a substation to our homes. </a:t>
            </a:r>
          </a:p>
        </p:txBody>
      </p:sp>
      <p:pic>
        <p:nvPicPr>
          <p:cNvPr id="4" name="Picture 3">
            <a:extLst>
              <a:ext uri="{FF2B5EF4-FFF2-40B4-BE49-F238E27FC236}">
                <a16:creationId xmlns:a16="http://schemas.microsoft.com/office/drawing/2014/main" id="{5D5C915B-FB43-486B-95D2-59B691BB586E}"/>
              </a:ext>
            </a:extLst>
          </p:cNvPr>
          <p:cNvPicPr>
            <a:picLocks noChangeAspect="1"/>
          </p:cNvPicPr>
          <p:nvPr/>
        </p:nvPicPr>
        <p:blipFill rotWithShape="1">
          <a:blip r:embed="rId3"/>
          <a:srcRect l="12879" t="22899" r="16929" b="10000"/>
          <a:stretch/>
        </p:blipFill>
        <p:spPr>
          <a:xfrm>
            <a:off x="5903842" y="3476564"/>
            <a:ext cx="6288157" cy="3381436"/>
          </a:xfrm>
          <a:prstGeom prst="rect">
            <a:avLst/>
          </a:prstGeom>
        </p:spPr>
      </p:pic>
    </p:spTree>
    <p:extLst>
      <p:ext uri="{BB962C8B-B14F-4D97-AF65-F5344CB8AC3E}">
        <p14:creationId xmlns:p14="http://schemas.microsoft.com/office/powerpoint/2010/main" val="42648839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633FBB-4D9F-4425-9903-B06256C74970}"/>
              </a:ext>
            </a:extLst>
          </p:cNvPr>
          <p:cNvSpPr>
            <a:spLocks noGrp="1"/>
          </p:cNvSpPr>
          <p:nvPr>
            <p:ph type="title"/>
          </p:nvPr>
        </p:nvSpPr>
        <p:spPr/>
        <p:txBody>
          <a:bodyPr/>
          <a:lstStyle/>
          <a:p>
            <a:r>
              <a:rPr lang="en-GB" sz="3200" u="sng" dirty="0">
                <a:latin typeface="Comic Sans MS" panose="030F0702030302020204" pitchFamily="66" charset="0"/>
                <a:hlinkClick r:id="rId2"/>
              </a:rPr>
              <a:t>https://www.bbc.co.uk/bitesize/clips/z9t9mp3</a:t>
            </a:r>
            <a:r>
              <a:rPr lang="en-GB" sz="3200" dirty="0">
                <a:latin typeface="Comic Sans MS" panose="030F0702030302020204" pitchFamily="66" charset="0"/>
              </a:rPr>
              <a:t> </a:t>
            </a:r>
          </a:p>
        </p:txBody>
      </p:sp>
      <p:sp>
        <p:nvSpPr>
          <p:cNvPr id="3" name="Content Placeholder 2">
            <a:extLst>
              <a:ext uri="{FF2B5EF4-FFF2-40B4-BE49-F238E27FC236}">
                <a16:creationId xmlns:a16="http://schemas.microsoft.com/office/drawing/2014/main" id="{8FBD43FD-EB2C-4987-87F7-908AFB7F3B20}"/>
              </a:ext>
            </a:extLst>
          </p:cNvPr>
          <p:cNvSpPr>
            <a:spLocks noGrp="1"/>
          </p:cNvSpPr>
          <p:nvPr>
            <p:ph idx="1"/>
          </p:nvPr>
        </p:nvSpPr>
        <p:spPr/>
        <p:txBody>
          <a:bodyPr/>
          <a:lstStyle/>
          <a:p>
            <a:endParaRPr lang="en-GB"/>
          </a:p>
        </p:txBody>
      </p:sp>
      <p:pic>
        <p:nvPicPr>
          <p:cNvPr id="3076" name="Picture 4" descr="NIGER: CGGC finally launches Kandadji hydroelectric dam construction |  Afrik 21">
            <a:extLst>
              <a:ext uri="{FF2B5EF4-FFF2-40B4-BE49-F238E27FC236}">
                <a16:creationId xmlns:a16="http://schemas.microsoft.com/office/drawing/2014/main" id="{5223B587-26AF-4F6F-AF78-9E8EB00BA7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52983"/>
            <a:ext cx="7086600" cy="35433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Wind Power Could Blow Past Hydro's Capacity Factor by 2020 | Greentech Media">
            <a:extLst>
              <a:ext uri="{FF2B5EF4-FFF2-40B4-BE49-F238E27FC236}">
                <a16:creationId xmlns:a16="http://schemas.microsoft.com/office/drawing/2014/main" id="{DB4D0AA6-EAF0-42A9-B86C-927A7141A1D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30182" y="3210338"/>
            <a:ext cx="6261818" cy="36476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64180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E93A1F-01F6-4086-82E3-429731003DFF}"/>
              </a:ext>
            </a:extLst>
          </p:cNvPr>
          <p:cNvSpPr>
            <a:spLocks noGrp="1"/>
          </p:cNvSpPr>
          <p:nvPr>
            <p:ph type="title"/>
          </p:nvPr>
        </p:nvSpPr>
        <p:spPr/>
        <p:txBody>
          <a:bodyPr/>
          <a:lstStyle/>
          <a:p>
            <a:endParaRPr lang="en-GB" sz="4800" dirty="0">
              <a:latin typeface="Comic Sans MS" panose="030F0702030302020204" pitchFamily="66" charset="0"/>
            </a:endParaRPr>
          </a:p>
        </p:txBody>
      </p:sp>
      <p:pic>
        <p:nvPicPr>
          <p:cNvPr id="4" name="Picture 3">
            <a:extLst>
              <a:ext uri="{FF2B5EF4-FFF2-40B4-BE49-F238E27FC236}">
                <a16:creationId xmlns:a16="http://schemas.microsoft.com/office/drawing/2014/main" id="{513179D5-D61E-46B4-9107-EB4056677B19}"/>
              </a:ext>
            </a:extLst>
          </p:cNvPr>
          <p:cNvPicPr>
            <a:picLocks noChangeAspect="1"/>
          </p:cNvPicPr>
          <p:nvPr/>
        </p:nvPicPr>
        <p:blipFill rotWithShape="1">
          <a:blip r:embed="rId2"/>
          <a:srcRect l="29837" t="23333" r="27608" b="6601"/>
          <a:stretch/>
        </p:blipFill>
        <p:spPr>
          <a:xfrm>
            <a:off x="2393582" y="0"/>
            <a:ext cx="7404837" cy="6858000"/>
          </a:xfrm>
          <a:prstGeom prst="rect">
            <a:avLst/>
          </a:prstGeom>
        </p:spPr>
      </p:pic>
      <p:sp>
        <p:nvSpPr>
          <p:cNvPr id="6" name="Content Placeholder 5">
            <a:extLst>
              <a:ext uri="{FF2B5EF4-FFF2-40B4-BE49-F238E27FC236}">
                <a16:creationId xmlns:a16="http://schemas.microsoft.com/office/drawing/2014/main" id="{959A38EA-101D-4830-AACA-3E0AC779630C}"/>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4742452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A4107-AFC1-498F-9A7D-01E93C94EEED}"/>
              </a:ext>
            </a:extLst>
          </p:cNvPr>
          <p:cNvSpPr>
            <a:spLocks noGrp="1"/>
          </p:cNvSpPr>
          <p:nvPr>
            <p:ph type="title"/>
          </p:nvPr>
        </p:nvSpPr>
        <p:spPr>
          <a:xfrm>
            <a:off x="646111" y="249382"/>
            <a:ext cx="9404723" cy="1738444"/>
          </a:xfrm>
        </p:spPr>
        <p:txBody>
          <a:bodyPr/>
          <a:lstStyle/>
          <a:p>
            <a:r>
              <a:rPr lang="en-GB" sz="1800" dirty="0">
                <a:latin typeface="Comic Sans MS" panose="030F0702030302020204" pitchFamily="66" charset="0"/>
              </a:rPr>
              <a:t>We will be focusing on energy from batteries and mains electricity. </a:t>
            </a:r>
            <a:br>
              <a:rPr lang="en-GB" sz="1800" dirty="0">
                <a:latin typeface="Comic Sans MS" panose="030F0702030302020204" pitchFamily="66" charset="0"/>
              </a:rPr>
            </a:br>
            <a:r>
              <a:rPr lang="en-GB" sz="1800" dirty="0">
                <a:latin typeface="Comic Sans MS" panose="030F0702030302020204" pitchFamily="66" charset="0"/>
              </a:rPr>
              <a:t>Think of some appliances (found at home) that get their energy from mains electricity</a:t>
            </a:r>
            <a:br>
              <a:rPr lang="en-GB" sz="1800" dirty="0">
                <a:latin typeface="Comic Sans MS" panose="030F0702030302020204" pitchFamily="66" charset="0"/>
              </a:rPr>
            </a:br>
            <a:r>
              <a:rPr lang="en-GB" sz="1800" dirty="0">
                <a:latin typeface="Comic Sans MS" panose="030F0702030302020204" pitchFamily="66" charset="0"/>
              </a:rPr>
              <a:t>Can you think of any more?</a:t>
            </a:r>
            <a:br>
              <a:rPr lang="en-GB" sz="1800" dirty="0">
                <a:latin typeface="Comic Sans MS" panose="030F0702030302020204" pitchFamily="66" charset="0"/>
              </a:rPr>
            </a:br>
            <a:r>
              <a:rPr lang="en-GB" sz="1800" dirty="0">
                <a:latin typeface="Comic Sans MS" panose="030F0702030302020204" pitchFamily="66" charset="0"/>
              </a:rPr>
              <a:t>What about devices that run on battery power?</a:t>
            </a:r>
            <a:br>
              <a:rPr lang="en-GB" sz="1800" dirty="0">
                <a:latin typeface="Comic Sans MS" panose="030F0702030302020204" pitchFamily="66" charset="0"/>
              </a:rPr>
            </a:br>
            <a:endParaRPr lang="en-GB" sz="1800" dirty="0">
              <a:latin typeface="Comic Sans MS" panose="030F0702030302020204" pitchFamily="66" charset="0"/>
            </a:endParaRPr>
          </a:p>
        </p:txBody>
      </p:sp>
      <p:sp>
        <p:nvSpPr>
          <p:cNvPr id="4" name="Text Placeholder 3">
            <a:extLst>
              <a:ext uri="{FF2B5EF4-FFF2-40B4-BE49-F238E27FC236}">
                <a16:creationId xmlns:a16="http://schemas.microsoft.com/office/drawing/2014/main" id="{C9E454FB-5E9A-4764-A074-0CA73F215774}"/>
              </a:ext>
            </a:extLst>
          </p:cNvPr>
          <p:cNvSpPr>
            <a:spLocks noGrp="1"/>
          </p:cNvSpPr>
          <p:nvPr>
            <p:ph type="body" idx="1"/>
          </p:nvPr>
        </p:nvSpPr>
        <p:spPr/>
        <p:txBody>
          <a:bodyPr/>
          <a:lstStyle/>
          <a:p>
            <a:r>
              <a:rPr lang="en-GB" dirty="0">
                <a:latin typeface="Comic Sans MS" panose="030F0702030302020204" pitchFamily="66" charset="0"/>
              </a:rPr>
              <a:t>Batteries </a:t>
            </a:r>
          </a:p>
        </p:txBody>
      </p:sp>
      <p:sp>
        <p:nvSpPr>
          <p:cNvPr id="5" name="Content Placeholder 4">
            <a:extLst>
              <a:ext uri="{FF2B5EF4-FFF2-40B4-BE49-F238E27FC236}">
                <a16:creationId xmlns:a16="http://schemas.microsoft.com/office/drawing/2014/main" id="{B9D7E9A5-F51C-498A-A7ED-1C56AD221720}"/>
              </a:ext>
            </a:extLst>
          </p:cNvPr>
          <p:cNvSpPr>
            <a:spLocks noGrp="1"/>
          </p:cNvSpPr>
          <p:nvPr>
            <p:ph sz="half" idx="2"/>
          </p:nvPr>
        </p:nvSpPr>
        <p:spPr/>
        <p:txBody>
          <a:bodyPr/>
          <a:lstStyle/>
          <a:p>
            <a:endParaRPr lang="en-GB"/>
          </a:p>
        </p:txBody>
      </p:sp>
      <p:sp>
        <p:nvSpPr>
          <p:cNvPr id="6" name="Text Placeholder 5">
            <a:extLst>
              <a:ext uri="{FF2B5EF4-FFF2-40B4-BE49-F238E27FC236}">
                <a16:creationId xmlns:a16="http://schemas.microsoft.com/office/drawing/2014/main" id="{DCFAFF7A-D89F-45D5-9454-067D9B33F8B0}"/>
              </a:ext>
            </a:extLst>
          </p:cNvPr>
          <p:cNvSpPr>
            <a:spLocks noGrp="1"/>
          </p:cNvSpPr>
          <p:nvPr>
            <p:ph type="body" sz="quarter" idx="3"/>
          </p:nvPr>
        </p:nvSpPr>
        <p:spPr/>
        <p:txBody>
          <a:bodyPr/>
          <a:lstStyle/>
          <a:p>
            <a:r>
              <a:rPr lang="en-GB" dirty="0">
                <a:latin typeface="Comic Sans MS" panose="030F0702030302020204" pitchFamily="66" charset="0"/>
              </a:rPr>
              <a:t>Mains </a:t>
            </a:r>
          </a:p>
        </p:txBody>
      </p:sp>
      <p:sp>
        <p:nvSpPr>
          <p:cNvPr id="7" name="Content Placeholder 6">
            <a:extLst>
              <a:ext uri="{FF2B5EF4-FFF2-40B4-BE49-F238E27FC236}">
                <a16:creationId xmlns:a16="http://schemas.microsoft.com/office/drawing/2014/main" id="{B6EC564F-95C2-4460-8D07-1DE2675475DD}"/>
              </a:ext>
            </a:extLst>
          </p:cNvPr>
          <p:cNvSpPr>
            <a:spLocks noGrp="1"/>
          </p:cNvSpPr>
          <p:nvPr>
            <p:ph sz="quarter" idx="4"/>
          </p:nvPr>
        </p:nvSpPr>
        <p:spPr/>
        <p:txBody>
          <a:bodyPr/>
          <a:lstStyle/>
          <a:p>
            <a:endParaRPr lang="en-GB"/>
          </a:p>
        </p:txBody>
      </p:sp>
      <p:pic>
        <p:nvPicPr>
          <p:cNvPr id="8" name="Picture 2" descr="Duracell Plus Power Battery D">
            <a:extLst>
              <a:ext uri="{FF2B5EF4-FFF2-40B4-BE49-F238E27FC236}">
                <a16:creationId xmlns:a16="http://schemas.microsoft.com/office/drawing/2014/main" id="{B185EC5C-814E-404B-ADB8-A23BD1E7B320}"/>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0833"/>
          <a:stretch/>
        </p:blipFill>
        <p:spPr bwMode="auto">
          <a:xfrm>
            <a:off x="4251" y="4426634"/>
            <a:ext cx="1888434" cy="238539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What are mains? The electricity you find in your home and supplied to light  and power sockets.">
            <a:extLst>
              <a:ext uri="{FF2B5EF4-FFF2-40B4-BE49-F238E27FC236}">
                <a16:creationId xmlns:a16="http://schemas.microsoft.com/office/drawing/2014/main" id="{8FDC106B-1EF5-407D-B183-409F22314E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16008" y="4605580"/>
            <a:ext cx="3375991" cy="22524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04011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B80101D-D7C2-4F95-A03E-F68D910BE42C}"/>
              </a:ext>
            </a:extLst>
          </p:cNvPr>
          <p:cNvSpPr>
            <a:spLocks noGrp="1"/>
          </p:cNvSpPr>
          <p:nvPr>
            <p:ph type="title"/>
          </p:nvPr>
        </p:nvSpPr>
        <p:spPr/>
        <p:txBody>
          <a:bodyPr/>
          <a:lstStyle/>
          <a:p>
            <a:r>
              <a:rPr lang="en-GB" sz="4800" dirty="0">
                <a:latin typeface="Comic Sans MS" panose="030F0702030302020204" pitchFamily="66" charset="0"/>
              </a:rPr>
              <a:t>What is different about them?</a:t>
            </a:r>
          </a:p>
        </p:txBody>
      </p:sp>
      <p:sp>
        <p:nvSpPr>
          <p:cNvPr id="10" name="Content Placeholder 9">
            <a:extLst>
              <a:ext uri="{FF2B5EF4-FFF2-40B4-BE49-F238E27FC236}">
                <a16:creationId xmlns:a16="http://schemas.microsoft.com/office/drawing/2014/main" id="{78023821-E6DE-4A5A-984C-448491E76BD6}"/>
              </a:ext>
            </a:extLst>
          </p:cNvPr>
          <p:cNvSpPr>
            <a:spLocks noGrp="1"/>
          </p:cNvSpPr>
          <p:nvPr>
            <p:ph idx="1"/>
          </p:nvPr>
        </p:nvSpPr>
        <p:spPr/>
        <p:txBody>
          <a:bodyPr>
            <a:normAutofit/>
          </a:bodyPr>
          <a:lstStyle/>
          <a:p>
            <a:r>
              <a:rPr lang="en-GB" sz="2400" dirty="0">
                <a:latin typeface="Comic Sans MS" panose="030F0702030302020204" pitchFamily="66" charset="0"/>
              </a:rPr>
              <a:t>Battery powered objects are generally smaller, are portable and often need to be charged, whereas mains powered objects are generally larger, not portable and need to be plugged into a mains socket. </a:t>
            </a:r>
          </a:p>
        </p:txBody>
      </p:sp>
      <p:pic>
        <p:nvPicPr>
          <p:cNvPr id="4098" name="Picture 2" descr="Duracell Plus Power Battery D">
            <a:extLst>
              <a:ext uri="{FF2B5EF4-FFF2-40B4-BE49-F238E27FC236}">
                <a16:creationId xmlns:a16="http://schemas.microsoft.com/office/drawing/2014/main" id="{7CD8532C-71AC-4D9D-9934-96CC506A500D}"/>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0" y="3697358"/>
            <a:ext cx="3160642" cy="316064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What are mains? The electricity you find in your home and supplied to light  and power sockets.">
            <a:extLst>
              <a:ext uri="{FF2B5EF4-FFF2-40B4-BE49-F238E27FC236}">
                <a16:creationId xmlns:a16="http://schemas.microsoft.com/office/drawing/2014/main" id="{8EBEAACE-9A2E-4EC1-BE12-7EB91CE34A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4530" y="3677204"/>
            <a:ext cx="4767470" cy="3180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9403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4479E-47C7-4D0B-9BAC-18F69B67D5C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A43E371-ED70-456E-BEE0-F53E23E612A5}"/>
              </a:ext>
            </a:extLst>
          </p:cNvPr>
          <p:cNvSpPr>
            <a:spLocks noGrp="1"/>
          </p:cNvSpPr>
          <p:nvPr>
            <p:ph idx="1"/>
          </p:nvPr>
        </p:nvSpPr>
        <p:spPr/>
        <p:txBody>
          <a:bodyPr>
            <a:normAutofit/>
          </a:bodyPr>
          <a:lstStyle/>
          <a:p>
            <a:r>
              <a:rPr lang="en-GB" sz="2400" dirty="0">
                <a:latin typeface="Comic Sans MS" panose="030F0702030302020204" pitchFamily="66" charset="0"/>
              </a:rPr>
              <a:t>Batteries are powered by chemicals inside them reacting to produce a current.</a:t>
            </a:r>
          </a:p>
          <a:p>
            <a:r>
              <a:rPr lang="en-GB" sz="2400" dirty="0">
                <a:latin typeface="Comic Sans MS" panose="030F0702030302020204" pitchFamily="66" charset="0"/>
              </a:rPr>
              <a:t>Different batteries have different voltages –the higher the volts, the more power the battery has.</a:t>
            </a:r>
          </a:p>
          <a:p>
            <a:r>
              <a:rPr lang="en-GB" sz="2400" dirty="0">
                <a:latin typeface="Comic Sans MS" panose="030F0702030302020204" pitchFamily="66" charset="0"/>
              </a:rPr>
              <a:t>Voltage in batteries is much lower than in the mains and this makes them less dangerous, though it does not make the completely safe, so we still shouldn’t play around with them!</a:t>
            </a:r>
          </a:p>
        </p:txBody>
      </p:sp>
      <p:pic>
        <p:nvPicPr>
          <p:cNvPr id="5122" name="Picture 2" descr="old batteries, waste, disposal Stock Photo - Alamy">
            <a:extLst>
              <a:ext uri="{FF2B5EF4-FFF2-40B4-BE49-F238E27FC236}">
                <a16:creationId xmlns:a16="http://schemas.microsoft.com/office/drawing/2014/main" id="{FB38EF8F-4C01-4781-B40C-DF9F8536856C}"/>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r="6732" b="15533"/>
          <a:stretch/>
        </p:blipFill>
        <p:spPr bwMode="auto">
          <a:xfrm>
            <a:off x="8448260" y="4048232"/>
            <a:ext cx="3743739" cy="2780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66565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23BE82-95E8-4B34-8D56-A8E692234889}"/>
              </a:ext>
            </a:extLst>
          </p:cNvPr>
          <p:cNvSpPr>
            <a:spLocks noGrp="1"/>
          </p:cNvSpPr>
          <p:nvPr>
            <p:ph type="title"/>
          </p:nvPr>
        </p:nvSpPr>
        <p:spPr/>
        <p:txBody>
          <a:bodyPr/>
          <a:lstStyle/>
          <a:p>
            <a:r>
              <a:rPr lang="en-US" sz="3200" u="sng" dirty="0">
                <a:latin typeface="Comic Sans MS" panose="030F0702030302020204" pitchFamily="66" charset="0"/>
                <a:hlinkClick r:id="rId2"/>
              </a:rPr>
              <a:t>https://www.bbc.co.uk/bitesize/clips/zh79wmn</a:t>
            </a:r>
            <a:r>
              <a:rPr lang="en-US" sz="3200" dirty="0">
                <a:latin typeface="Comic Sans MS" panose="030F0702030302020204" pitchFamily="66" charset="0"/>
              </a:rPr>
              <a:t> </a:t>
            </a:r>
            <a:br>
              <a:rPr lang="en-GB" sz="3200" dirty="0">
                <a:latin typeface="Comic Sans MS" panose="030F0702030302020204" pitchFamily="66" charset="0"/>
              </a:rPr>
            </a:br>
            <a:endParaRPr lang="en-GB" sz="32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B2C23C75-4F42-43B4-960B-F7F19942112B}"/>
              </a:ext>
            </a:extLst>
          </p:cNvPr>
          <p:cNvSpPr>
            <a:spLocks noGrp="1"/>
          </p:cNvSpPr>
          <p:nvPr>
            <p:ph idx="1"/>
          </p:nvPr>
        </p:nvSpPr>
        <p:spPr/>
        <p:txBody>
          <a:bodyPr/>
          <a:lstStyle/>
          <a:p>
            <a:endParaRPr lang="en-GB"/>
          </a:p>
        </p:txBody>
      </p:sp>
      <p:pic>
        <p:nvPicPr>
          <p:cNvPr id="7170" name="Picture 2" descr="Take charge and recycle your batteries responsibly! - Armagh City,  Banbridge and Craigavon Borough Council">
            <a:extLst>
              <a:ext uri="{FF2B5EF4-FFF2-40B4-BE49-F238E27FC236}">
                <a16:creationId xmlns:a16="http://schemas.microsoft.com/office/drawing/2014/main" id="{ADD6FFC9-3C07-4C47-883C-664315FC30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39632" y="1757405"/>
            <a:ext cx="6912735" cy="47865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1652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3E6F-F54B-4817-A395-AAC213D3C64C}"/>
              </a:ext>
            </a:extLst>
          </p:cNvPr>
          <p:cNvSpPr>
            <a:spLocks noGrp="1"/>
          </p:cNvSpPr>
          <p:nvPr>
            <p:ph type="title"/>
          </p:nvPr>
        </p:nvSpPr>
        <p:spPr/>
        <p:txBody>
          <a:bodyPr/>
          <a:lstStyle/>
          <a:p>
            <a:r>
              <a:rPr lang="en-GB" sz="5400" dirty="0">
                <a:latin typeface="Comic Sans MS" panose="030F0702030302020204" pitchFamily="66" charset="0"/>
              </a:rPr>
              <a:t>Activity 1:</a:t>
            </a:r>
          </a:p>
        </p:txBody>
      </p:sp>
      <p:sp>
        <p:nvSpPr>
          <p:cNvPr id="3" name="Content Placeholder 2">
            <a:extLst>
              <a:ext uri="{FF2B5EF4-FFF2-40B4-BE49-F238E27FC236}">
                <a16:creationId xmlns:a16="http://schemas.microsoft.com/office/drawing/2014/main" id="{86F4F234-D2A3-443B-B42C-5174FED5C881}"/>
              </a:ext>
            </a:extLst>
          </p:cNvPr>
          <p:cNvSpPr>
            <a:spLocks noGrp="1"/>
          </p:cNvSpPr>
          <p:nvPr>
            <p:ph idx="1"/>
          </p:nvPr>
        </p:nvSpPr>
        <p:spPr>
          <a:xfrm>
            <a:off x="1103312" y="2052918"/>
            <a:ext cx="4194245" cy="4195481"/>
          </a:xfrm>
        </p:spPr>
        <p:txBody>
          <a:bodyPr>
            <a:normAutofit/>
          </a:bodyPr>
          <a:lstStyle/>
          <a:p>
            <a:r>
              <a:rPr lang="en-GB" sz="2400" dirty="0">
                <a:latin typeface="Comic Sans MS" panose="030F0702030302020204" pitchFamily="66" charset="0"/>
              </a:rPr>
              <a:t>Complete the cut and stick activity.</a:t>
            </a:r>
          </a:p>
          <a:p>
            <a:endParaRPr lang="en-GB" sz="2400" dirty="0">
              <a:latin typeface="Comic Sans MS" panose="030F0702030302020204" pitchFamily="66" charset="0"/>
            </a:endParaRPr>
          </a:p>
          <a:p>
            <a:r>
              <a:rPr lang="en-GB" sz="2400" b="1" dirty="0">
                <a:latin typeface="Comic Sans MS" panose="030F0702030302020204" pitchFamily="66" charset="0"/>
              </a:rPr>
              <a:t>Snorkelling and Diving: </a:t>
            </a:r>
            <a:r>
              <a:rPr lang="en-GB" sz="2400" dirty="0">
                <a:latin typeface="Comic Sans MS" panose="030F0702030302020204" pitchFamily="66" charset="0"/>
              </a:rPr>
              <a:t>write an explanation underneath each of the pictures to show your understanding of where electricity comes from.</a:t>
            </a:r>
          </a:p>
          <a:p>
            <a:endParaRPr lang="en-GB" sz="2400" b="1" dirty="0">
              <a:latin typeface="Comic Sans MS" panose="030F0702030302020204" pitchFamily="66" charset="0"/>
            </a:endParaRPr>
          </a:p>
        </p:txBody>
      </p:sp>
      <p:pic>
        <p:nvPicPr>
          <p:cNvPr id="4" name="Picture 3">
            <a:extLst>
              <a:ext uri="{FF2B5EF4-FFF2-40B4-BE49-F238E27FC236}">
                <a16:creationId xmlns:a16="http://schemas.microsoft.com/office/drawing/2014/main" id="{780B1639-2393-43DA-A8E3-11204E0707E7}"/>
              </a:ext>
            </a:extLst>
          </p:cNvPr>
          <p:cNvPicPr>
            <a:picLocks noChangeAspect="1"/>
          </p:cNvPicPr>
          <p:nvPr/>
        </p:nvPicPr>
        <p:blipFill rotWithShape="1">
          <a:blip r:embed="rId2"/>
          <a:srcRect l="29592" t="21883" r="31685" b="8889"/>
          <a:stretch/>
        </p:blipFill>
        <p:spPr>
          <a:xfrm>
            <a:off x="5396949" y="0"/>
            <a:ext cx="6795052" cy="6833199"/>
          </a:xfrm>
          <a:prstGeom prst="rect">
            <a:avLst/>
          </a:prstGeom>
        </p:spPr>
      </p:pic>
    </p:spTree>
    <p:extLst>
      <p:ext uri="{BB962C8B-B14F-4D97-AF65-F5344CB8AC3E}">
        <p14:creationId xmlns:p14="http://schemas.microsoft.com/office/powerpoint/2010/main" val="11103315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79C4D-CE15-40AC-844B-3D57A91165FF}"/>
              </a:ext>
            </a:extLst>
          </p:cNvPr>
          <p:cNvSpPr>
            <a:spLocks noGrp="1"/>
          </p:cNvSpPr>
          <p:nvPr>
            <p:ph type="title"/>
          </p:nvPr>
        </p:nvSpPr>
        <p:spPr/>
        <p:txBody>
          <a:bodyPr/>
          <a:lstStyle/>
          <a:p>
            <a:r>
              <a:rPr lang="en-GB" sz="5400" dirty="0">
                <a:latin typeface="Comic Sans MS" panose="030F0702030302020204" pitchFamily="66" charset="0"/>
              </a:rPr>
              <a:t>Activity 2</a:t>
            </a:r>
          </a:p>
        </p:txBody>
      </p:sp>
      <p:sp>
        <p:nvSpPr>
          <p:cNvPr id="3" name="Content Placeholder 2">
            <a:extLst>
              <a:ext uri="{FF2B5EF4-FFF2-40B4-BE49-F238E27FC236}">
                <a16:creationId xmlns:a16="http://schemas.microsoft.com/office/drawing/2014/main" id="{A4BBAF41-7756-474E-86D6-6665855F217A}"/>
              </a:ext>
            </a:extLst>
          </p:cNvPr>
          <p:cNvSpPr>
            <a:spLocks noGrp="1"/>
          </p:cNvSpPr>
          <p:nvPr>
            <p:ph idx="1"/>
          </p:nvPr>
        </p:nvSpPr>
        <p:spPr>
          <a:xfrm>
            <a:off x="1053617" y="2462036"/>
            <a:ext cx="9650827" cy="4195481"/>
          </a:xfrm>
        </p:spPr>
        <p:txBody>
          <a:bodyPr>
            <a:normAutofit fontScale="92500"/>
          </a:bodyPr>
          <a:lstStyle/>
          <a:p>
            <a:r>
              <a:rPr lang="en-GB" sz="2400" dirty="0">
                <a:latin typeface="Comic Sans MS" panose="030F0702030302020204" pitchFamily="66" charset="0"/>
              </a:rPr>
              <a:t>Using the appliance cards, complete the Mains or Battery? Activity.</a:t>
            </a:r>
          </a:p>
          <a:p>
            <a:r>
              <a:rPr lang="en-GB" sz="2400" b="1" dirty="0">
                <a:latin typeface="Comic Sans MS" panose="030F0702030302020204" pitchFamily="66" charset="0"/>
              </a:rPr>
              <a:t>Paddling: </a:t>
            </a:r>
            <a:r>
              <a:rPr lang="en-GB" sz="2400" dirty="0">
                <a:latin typeface="Comic Sans MS" panose="030F0702030302020204" pitchFamily="66" charset="0"/>
              </a:rPr>
              <a:t>complete the activity in a table; decide if each appliance uses mains or battery electricity.</a:t>
            </a:r>
          </a:p>
          <a:p>
            <a:r>
              <a:rPr lang="en-GB" sz="2400" b="1" dirty="0">
                <a:latin typeface="Comic Sans MS" panose="030F0702030302020204" pitchFamily="66" charset="0"/>
              </a:rPr>
              <a:t>Snorkelling: </a:t>
            </a:r>
            <a:r>
              <a:rPr lang="en-GB" sz="2400" dirty="0">
                <a:latin typeface="Comic Sans MS" panose="030F0702030302020204" pitchFamily="66" charset="0"/>
              </a:rPr>
              <a:t>complete the activity in a Venn diagram; decide if each appliance uses mains electricity, batter or both.</a:t>
            </a:r>
          </a:p>
          <a:p>
            <a:r>
              <a:rPr lang="en-GB" sz="2400" b="1" dirty="0">
                <a:latin typeface="Comic Sans MS" panose="030F0702030302020204" pitchFamily="66" charset="0"/>
              </a:rPr>
              <a:t>Diving: </a:t>
            </a:r>
            <a:r>
              <a:rPr lang="en-GB" sz="2400" dirty="0">
                <a:latin typeface="Comic Sans MS" panose="030F0702030302020204" pitchFamily="66" charset="0"/>
              </a:rPr>
              <a:t>complete the activity in a Venn diagram; decide if each appliance uses mains electricity, battery, both or neither.</a:t>
            </a:r>
          </a:p>
          <a:p>
            <a:endParaRPr lang="en-GB" sz="2400" dirty="0">
              <a:latin typeface="Comic Sans MS" panose="030F0702030302020204" pitchFamily="66" charset="0"/>
            </a:endParaRPr>
          </a:p>
          <a:p>
            <a:r>
              <a:rPr lang="en-GB" sz="2400" b="1" dirty="0">
                <a:latin typeface="Comic Sans MS" panose="030F0702030302020204" pitchFamily="66" charset="0"/>
              </a:rPr>
              <a:t>Extension: </a:t>
            </a:r>
            <a:r>
              <a:rPr lang="en-GB" sz="2400" dirty="0">
                <a:latin typeface="Comic Sans MS" panose="030F0702030302020204" pitchFamily="66" charset="0"/>
              </a:rPr>
              <a:t>can you give your own examples of appliances that fit into these categories?</a:t>
            </a:r>
            <a:endParaRPr lang="en-GB" sz="2400" b="1" dirty="0">
              <a:latin typeface="Comic Sans MS" panose="030F0702030302020204" pitchFamily="66" charset="0"/>
            </a:endParaRPr>
          </a:p>
          <a:p>
            <a:endParaRPr lang="en-GB" sz="2400" dirty="0">
              <a:latin typeface="Comic Sans MS" panose="030F0702030302020204" pitchFamily="66" charset="0"/>
            </a:endParaRPr>
          </a:p>
        </p:txBody>
      </p:sp>
      <p:pic>
        <p:nvPicPr>
          <p:cNvPr id="4" name="Picture 3">
            <a:extLst>
              <a:ext uri="{FF2B5EF4-FFF2-40B4-BE49-F238E27FC236}">
                <a16:creationId xmlns:a16="http://schemas.microsoft.com/office/drawing/2014/main" id="{12CC9AEE-E0D4-435B-A0BC-2E43C523E3A8}"/>
              </a:ext>
            </a:extLst>
          </p:cNvPr>
          <p:cNvPicPr>
            <a:picLocks noChangeAspect="1"/>
          </p:cNvPicPr>
          <p:nvPr/>
        </p:nvPicPr>
        <p:blipFill rotWithShape="1">
          <a:blip r:embed="rId2"/>
          <a:srcRect l="27962" t="32318" r="29973" b="14348"/>
          <a:stretch/>
        </p:blipFill>
        <p:spPr>
          <a:xfrm>
            <a:off x="8766313" y="0"/>
            <a:ext cx="3425687" cy="2443126"/>
          </a:xfrm>
          <a:prstGeom prst="rect">
            <a:avLst/>
          </a:prstGeom>
        </p:spPr>
      </p:pic>
    </p:spTree>
    <p:extLst>
      <p:ext uri="{BB962C8B-B14F-4D97-AF65-F5344CB8AC3E}">
        <p14:creationId xmlns:p14="http://schemas.microsoft.com/office/powerpoint/2010/main" val="22838489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D94135-BBB1-47EB-B90D-4A96BD60CCE5}"/>
              </a:ext>
            </a:extLst>
          </p:cNvPr>
          <p:cNvSpPr>
            <a:spLocks noGrp="1"/>
          </p:cNvSpPr>
          <p:nvPr>
            <p:ph type="title"/>
          </p:nvPr>
        </p:nvSpPr>
        <p:spPr/>
        <p:txBody>
          <a:bodyPr/>
          <a:lstStyle/>
          <a:p>
            <a:r>
              <a:rPr lang="en-GB" sz="5400" dirty="0">
                <a:latin typeface="Comic Sans MS" panose="030F0702030302020204" pitchFamily="66" charset="0"/>
              </a:rPr>
              <a:t>Red Pen</a:t>
            </a:r>
          </a:p>
        </p:txBody>
      </p:sp>
      <p:sp>
        <p:nvSpPr>
          <p:cNvPr id="3" name="Content Placeholder 2">
            <a:extLst>
              <a:ext uri="{FF2B5EF4-FFF2-40B4-BE49-F238E27FC236}">
                <a16:creationId xmlns:a16="http://schemas.microsoft.com/office/drawing/2014/main" id="{3D38FF26-17BC-4F0C-997C-D04904746A24}"/>
              </a:ext>
            </a:extLst>
          </p:cNvPr>
          <p:cNvSpPr>
            <a:spLocks noGrp="1"/>
          </p:cNvSpPr>
          <p:nvPr>
            <p:ph idx="1"/>
          </p:nvPr>
        </p:nvSpPr>
        <p:spPr/>
        <p:txBody>
          <a:bodyPr>
            <a:normAutofit/>
          </a:bodyPr>
          <a:lstStyle/>
          <a:p>
            <a:r>
              <a:rPr lang="en-GB" sz="2400" dirty="0">
                <a:latin typeface="Comic Sans MS" panose="030F0702030302020204" pitchFamily="66" charset="0"/>
              </a:rPr>
              <a:t>Amy says, </a:t>
            </a:r>
            <a:r>
              <a:rPr lang="en-GB" sz="2400" i="1" dirty="0">
                <a:latin typeface="Comic Sans MS" panose="030F0702030302020204" pitchFamily="66" charset="0"/>
              </a:rPr>
              <a:t>‘Electricity just comes out of plugs.’</a:t>
            </a:r>
          </a:p>
          <a:p>
            <a:r>
              <a:rPr lang="en-GB" sz="2400" dirty="0">
                <a:latin typeface="Comic Sans MS" panose="030F0702030302020204" pitchFamily="66" charset="0"/>
              </a:rPr>
              <a:t>Do you agree?</a:t>
            </a:r>
          </a:p>
          <a:p>
            <a:r>
              <a:rPr lang="en-GB" sz="2400" dirty="0">
                <a:latin typeface="Comic Sans MS" panose="030F0702030302020204" pitchFamily="66" charset="0"/>
              </a:rPr>
              <a:t>Explain your reasoning. </a:t>
            </a:r>
          </a:p>
        </p:txBody>
      </p:sp>
      <p:pic>
        <p:nvPicPr>
          <p:cNvPr id="4" name="Picture 4" descr="What are mains? The electricity you find in your home and supplied to light  and power sockets.">
            <a:extLst>
              <a:ext uri="{FF2B5EF4-FFF2-40B4-BE49-F238E27FC236}">
                <a16:creationId xmlns:a16="http://schemas.microsoft.com/office/drawing/2014/main" id="{4CED4A75-F24F-4080-A616-E8421D7E9B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24530" y="3677204"/>
            <a:ext cx="4767470" cy="3180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7140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BED17-0420-45CC-B73F-7313207CE909}"/>
              </a:ext>
            </a:extLst>
          </p:cNvPr>
          <p:cNvSpPr>
            <a:spLocks noGrp="1"/>
          </p:cNvSpPr>
          <p:nvPr>
            <p:ph type="title"/>
          </p:nvPr>
        </p:nvSpPr>
        <p:spPr/>
        <p:txBody>
          <a:bodyPr/>
          <a:lstStyle/>
          <a:p>
            <a:r>
              <a:rPr lang="en-GB" sz="5400" dirty="0">
                <a:latin typeface="Comic Sans MS" panose="030F0702030302020204" pitchFamily="66" charset="0"/>
              </a:rPr>
              <a:t>Plenary: </a:t>
            </a:r>
          </a:p>
        </p:txBody>
      </p:sp>
      <p:sp>
        <p:nvSpPr>
          <p:cNvPr id="3" name="Content Placeholder 2">
            <a:extLst>
              <a:ext uri="{FF2B5EF4-FFF2-40B4-BE49-F238E27FC236}">
                <a16:creationId xmlns:a16="http://schemas.microsoft.com/office/drawing/2014/main" id="{C8F84CD1-6AD6-4550-87D6-CD55F0F89F85}"/>
              </a:ext>
            </a:extLst>
          </p:cNvPr>
          <p:cNvSpPr>
            <a:spLocks noGrp="1"/>
          </p:cNvSpPr>
          <p:nvPr>
            <p:ph idx="1"/>
          </p:nvPr>
        </p:nvSpPr>
        <p:spPr/>
        <p:txBody>
          <a:bodyPr>
            <a:normAutofit/>
          </a:bodyPr>
          <a:lstStyle/>
          <a:p>
            <a:r>
              <a:rPr lang="en-GB" sz="2400" dirty="0">
                <a:latin typeface="Comic Sans MS" panose="030F0702030302020204" pitchFamily="66" charset="0"/>
              </a:rPr>
              <a:t>Remember: plugs on appliances at home must not be ‘played’ with.</a:t>
            </a:r>
          </a:p>
          <a:p>
            <a:r>
              <a:rPr lang="en-GB" sz="2400" dirty="0">
                <a:latin typeface="Comic Sans MS" panose="030F0702030302020204" pitchFamily="66" charset="0"/>
              </a:rPr>
              <a:t>Anything provided in our classroom is safe to play with!</a:t>
            </a:r>
          </a:p>
          <a:p>
            <a:endParaRPr lang="en-GB" sz="2400" dirty="0">
              <a:latin typeface="Comic Sans MS" panose="030F0702030302020204" pitchFamily="66" charset="0"/>
            </a:endParaRPr>
          </a:p>
          <a:p>
            <a:r>
              <a:rPr lang="en-GB" sz="2400" i="1" dirty="0">
                <a:latin typeface="Comic Sans MS" panose="030F0702030302020204" pitchFamily="66" charset="0"/>
              </a:rPr>
              <a:t>Electricity just comes out of plugs. </a:t>
            </a:r>
            <a:endParaRPr lang="en-GB" sz="2400" dirty="0">
              <a:latin typeface="Comic Sans MS" panose="030F0702030302020204" pitchFamily="66" charset="0"/>
            </a:endParaRPr>
          </a:p>
          <a:p>
            <a:endParaRPr lang="en-GB" sz="2400" dirty="0">
              <a:latin typeface="Comic Sans MS" panose="030F0702030302020204" pitchFamily="66" charset="0"/>
            </a:endParaRPr>
          </a:p>
        </p:txBody>
      </p:sp>
    </p:spTree>
    <p:extLst>
      <p:ext uri="{BB962C8B-B14F-4D97-AF65-F5344CB8AC3E}">
        <p14:creationId xmlns:p14="http://schemas.microsoft.com/office/powerpoint/2010/main" val="18395957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docProps/app.xml><?xml version="1.0" encoding="utf-8"?>
<Properties xmlns="http://schemas.openxmlformats.org/officeDocument/2006/extended-properties" xmlns:vt="http://schemas.openxmlformats.org/officeDocument/2006/docPropsVTypes">
  <Template>Ion</Template>
  <TotalTime>1568</TotalTime>
  <Words>466</Words>
  <Application>Microsoft Office PowerPoint</Application>
  <PresentationFormat>Widescreen</PresentationFormat>
  <Paragraphs>40</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Century Gothic</vt:lpstr>
      <vt:lpstr>Comic Sans MS</vt:lpstr>
      <vt:lpstr>Wingdings 3</vt:lpstr>
      <vt:lpstr>Ion</vt:lpstr>
      <vt:lpstr>Tuesday 20th April 2021</vt:lpstr>
      <vt:lpstr>Can you explain what electricity is?</vt:lpstr>
      <vt:lpstr>http://www.switchedonkids.org.uk/what-is-electricity </vt:lpstr>
      <vt:lpstr>https://www.bbc.co.uk/bitesize/clips/z9t9mp3 </vt:lpstr>
      <vt:lpstr>PowerPoint Presentation</vt:lpstr>
      <vt:lpstr>We will be focusing on energy from batteries and mains electricity.  Think of some appliances (found at home) that get their energy from mains electricity Can you think of any more? What about devices that run on battery power? </vt:lpstr>
      <vt:lpstr>What is different about them?</vt:lpstr>
      <vt:lpstr>PowerPoint Presentation</vt:lpstr>
      <vt:lpstr>https://www.bbc.co.uk/bitesize/clips/zh79wmn  </vt:lpstr>
      <vt:lpstr>Activity 1:</vt:lpstr>
      <vt:lpstr>Activity 2</vt:lpstr>
      <vt:lpstr>Red Pen</vt:lpstr>
      <vt:lpstr>Plenary: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Tuesday 20th April 2021</dc:title>
  <dc:creator>Emily Fenner</dc:creator>
  <cp:lastModifiedBy>Emily Fenner</cp:lastModifiedBy>
  <cp:revision>4</cp:revision>
  <dcterms:created xsi:type="dcterms:W3CDTF">2021-03-31T07:08:40Z</dcterms:created>
  <dcterms:modified xsi:type="dcterms:W3CDTF">2021-04-23T16:34:58Z</dcterms:modified>
</cp:coreProperties>
</file>