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sldIdLst>
    <p:sldId id="256" r:id="rId3"/>
    <p:sldId id="257" r:id="rId4"/>
    <p:sldId id="273" r:id="rId5"/>
    <p:sldId id="274" r:id="rId6"/>
    <p:sldId id="275" r:id="rId7"/>
    <p:sldId id="276" r:id="rId8"/>
    <p:sldId id="277" r:id="rId9"/>
    <p:sldId id="278" r:id="rId10"/>
    <p:sldId id="279" r:id="rId11"/>
    <p:sldId id="280" r:id="rId12"/>
    <p:sldId id="281" r:id="rId13"/>
    <p:sldId id="282" r:id="rId14"/>
    <p:sldId id="283" r:id="rId15"/>
    <p:sldId id="284" r:id="rId16"/>
    <p:sldId id="285" r:id="rId17"/>
    <p:sldId id="286" r:id="rId18"/>
    <p:sldId id="287" r:id="rId19"/>
    <p:sldId id="288" r:id="rId20"/>
    <p:sldId id="289" r:id="rId21"/>
    <p:sldId id="26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rgbClr val="262626"/>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AC4D88B0-D938-4FDD-B08C-B4BF01C2E92F}" type="datetimeFigureOut">
              <a:rPr lang="en-GB" smtClean="0"/>
              <a:t>16/09/2021</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D98AA0D9-3885-48DA-8F76-D8A8648C7F8D}" type="slidenum">
              <a:rPr lang="en-GB" smtClean="0"/>
              <a:t>‹#›</a:t>
            </a:fld>
            <a:endParaRPr lang="en-GB"/>
          </a:p>
        </p:txBody>
      </p:sp>
    </p:spTree>
    <p:extLst>
      <p:ext uri="{BB962C8B-B14F-4D97-AF65-F5344CB8AC3E}">
        <p14:creationId xmlns:p14="http://schemas.microsoft.com/office/powerpoint/2010/main" val="571438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C4D88B0-D938-4FDD-B08C-B4BF01C2E92F}" type="datetimeFigureOut">
              <a:rPr lang="en-GB" smtClean="0"/>
              <a:t>16/09/2021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8AA0D9-3885-48DA-8F76-D8A8648C7F8D}" type="slidenum">
              <a:rPr lang="en-GB" smtClean="0"/>
              <a:t>‹#›</a:t>
            </a:fld>
            <a:endParaRPr lang="en-GB"/>
          </a:p>
        </p:txBody>
      </p:sp>
    </p:spTree>
    <p:extLst>
      <p:ext uri="{BB962C8B-B14F-4D97-AF65-F5344CB8AC3E}">
        <p14:creationId xmlns:p14="http://schemas.microsoft.com/office/powerpoint/2010/main" val="16888203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C4D88B0-D938-4FDD-B08C-B4BF01C2E92F}" type="datetimeFigureOut">
              <a:rPr lang="en-GB" smtClean="0"/>
              <a:t>16/09/2021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8AA0D9-3885-48DA-8F76-D8A8648C7F8D}" type="slidenum">
              <a:rPr lang="en-GB" smtClean="0"/>
              <a:t>‹#›</a:t>
            </a:fld>
            <a:endParaRPr lang="en-GB"/>
          </a:p>
        </p:txBody>
      </p:sp>
    </p:spTree>
    <p:extLst>
      <p:ext uri="{BB962C8B-B14F-4D97-AF65-F5344CB8AC3E}">
        <p14:creationId xmlns:p14="http://schemas.microsoft.com/office/powerpoint/2010/main" val="3315411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C4D88B0-D938-4FDD-B08C-B4BF01C2E92F}" type="datetimeFigureOut">
              <a:rPr lang="en-GB" smtClean="0"/>
              <a:t>16/09/2021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8AA0D9-3885-48DA-8F76-D8A8648C7F8D}" type="slidenum">
              <a:rPr lang="en-GB" smtClean="0"/>
              <a:t>‹#›</a:t>
            </a:fld>
            <a:endParaRPr lang="en-GB"/>
          </a:p>
        </p:txBody>
      </p:sp>
    </p:spTree>
    <p:extLst>
      <p:ext uri="{BB962C8B-B14F-4D97-AF65-F5344CB8AC3E}">
        <p14:creationId xmlns:p14="http://schemas.microsoft.com/office/powerpoint/2010/main" val="2679029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C4D88B0-D938-4FDD-B08C-B4BF01C2E92F}" type="datetimeFigureOut">
              <a:rPr lang="en-GB" smtClean="0"/>
              <a:t>16/09/2021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98AA0D9-3885-48DA-8F76-D8A8648C7F8D}" type="slidenum">
              <a:rPr lang="en-GB" smtClean="0"/>
              <a:t>‹#›</a:t>
            </a:fld>
            <a:endParaRPr lang="en-GB"/>
          </a:p>
        </p:txBody>
      </p:sp>
    </p:spTree>
    <p:extLst>
      <p:ext uri="{BB962C8B-B14F-4D97-AF65-F5344CB8AC3E}">
        <p14:creationId xmlns:p14="http://schemas.microsoft.com/office/powerpoint/2010/main" val="1400963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C4D88B0-D938-4FDD-B08C-B4BF01C2E92F}" type="datetimeFigureOut">
              <a:rPr lang="en-GB" smtClean="0"/>
              <a:t>16/09/2021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98AA0D9-3885-48DA-8F76-D8A8648C7F8D}" type="slidenum">
              <a:rPr lang="en-GB" smtClean="0"/>
              <a:t>‹#›</a:t>
            </a:fld>
            <a:endParaRPr lang="en-GB"/>
          </a:p>
        </p:txBody>
      </p:sp>
    </p:spTree>
    <p:extLst>
      <p:ext uri="{BB962C8B-B14F-4D97-AF65-F5344CB8AC3E}">
        <p14:creationId xmlns:p14="http://schemas.microsoft.com/office/powerpoint/2010/main" val="266967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4D88B0-D938-4FDD-B08C-B4BF01C2E92F}" type="datetimeFigureOut">
              <a:rPr lang="en-GB" smtClean="0"/>
              <a:t>16/09/2021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98AA0D9-3885-48DA-8F76-D8A8648C7F8D}" type="slidenum">
              <a:rPr lang="en-GB" smtClean="0"/>
              <a:t>‹#›</a:t>
            </a:fld>
            <a:endParaRPr lang="en-GB"/>
          </a:p>
        </p:txBody>
      </p:sp>
    </p:spTree>
    <p:extLst>
      <p:ext uri="{BB962C8B-B14F-4D97-AF65-F5344CB8AC3E}">
        <p14:creationId xmlns:p14="http://schemas.microsoft.com/office/powerpoint/2010/main" val="3764405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smtClean="0"/>
              <a:t>Edit Master text styles</a:t>
            </a:r>
          </a:p>
        </p:txBody>
      </p:sp>
      <p:sp>
        <p:nvSpPr>
          <p:cNvPr id="5" name="Date Placeholder 4"/>
          <p:cNvSpPr>
            <a:spLocks noGrp="1"/>
          </p:cNvSpPr>
          <p:nvPr>
            <p:ph type="dt" sz="half" idx="10"/>
          </p:nvPr>
        </p:nvSpPr>
        <p:spPr/>
        <p:txBody>
          <a:bodyPr/>
          <a:lstStyle/>
          <a:p>
            <a:fld id="{AC4D88B0-D938-4FDD-B08C-B4BF01C2E92F}" type="datetimeFigureOut">
              <a:rPr lang="en-GB" smtClean="0"/>
              <a:t>16/09/2021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D98AA0D9-3885-48DA-8F76-D8A8648C7F8D}" type="slidenum">
              <a:rPr lang="en-GB" smtClean="0"/>
              <a:t>‹#›</a:t>
            </a:fld>
            <a:endParaRPr lang="en-GB"/>
          </a:p>
        </p:txBody>
      </p:sp>
    </p:spTree>
    <p:extLst>
      <p:ext uri="{BB962C8B-B14F-4D97-AF65-F5344CB8AC3E}">
        <p14:creationId xmlns:p14="http://schemas.microsoft.com/office/powerpoint/2010/main" val="3811744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20000"/>
              <a:lumOff val="8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AC4D88B0-D938-4FDD-B08C-B4BF01C2E92F}" type="datetimeFigureOut">
              <a:rPr lang="en-GB" smtClean="0"/>
              <a:t>16/09/2021</a:t>
            </a:fld>
            <a:endParaRPr lang="en-GB"/>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D98AA0D9-3885-48DA-8F76-D8A8648C7F8D}" type="slidenum">
              <a:rPr lang="en-GB" smtClean="0"/>
              <a:t>‹#›</a:t>
            </a:fld>
            <a:endParaRPr lang="en-GB"/>
          </a:p>
        </p:txBody>
      </p:sp>
    </p:spTree>
    <p:extLst>
      <p:ext uri="{BB962C8B-B14F-4D97-AF65-F5344CB8AC3E}">
        <p14:creationId xmlns:p14="http://schemas.microsoft.com/office/powerpoint/2010/main" val="172766220"/>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C4D88B0-D938-4FDD-B08C-B4BF01C2E92F}" type="datetimeFigureOut">
              <a:rPr lang="en-GB" smtClean="0"/>
              <a:t>16/09/2021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8AA0D9-3885-48DA-8F76-D8A8648C7F8D}" type="slidenum">
              <a:rPr lang="en-GB" smtClean="0"/>
              <a:t>‹#›</a:t>
            </a:fld>
            <a:endParaRPr lang="en-GB"/>
          </a:p>
        </p:txBody>
      </p:sp>
    </p:spTree>
    <p:extLst>
      <p:ext uri="{BB962C8B-B14F-4D97-AF65-F5344CB8AC3E}">
        <p14:creationId xmlns:p14="http://schemas.microsoft.com/office/powerpoint/2010/main" val="2929667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C4D88B0-D938-4FDD-B08C-B4BF01C2E92F}" type="datetimeFigureOut">
              <a:rPr lang="en-GB" smtClean="0"/>
              <a:t>16/09/2021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8AA0D9-3885-48DA-8F76-D8A8648C7F8D}" type="slidenum">
              <a:rPr lang="en-GB" smtClean="0"/>
              <a:t>‹#›</a:t>
            </a:fld>
            <a:endParaRPr lang="en-GB"/>
          </a:p>
        </p:txBody>
      </p:sp>
    </p:spTree>
    <p:extLst>
      <p:ext uri="{BB962C8B-B14F-4D97-AF65-F5344CB8AC3E}">
        <p14:creationId xmlns:p14="http://schemas.microsoft.com/office/powerpoint/2010/main" val="4114055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0952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63251" y="5734051"/>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68450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154167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670985" y="2930526"/>
            <a:ext cx="10850033"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670985" y="512764"/>
            <a:ext cx="10850033"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838200" y="30718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838200" y="7350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838200" y="3467100"/>
            <a:ext cx="105156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sz="1800" dirty="0">
                <a:latin typeface="Twinkl" pitchFamily="50" charset="0"/>
              </a:rPr>
              <a:t>Statement 1 Lorem ipsum </a:t>
            </a:r>
            <a:r>
              <a:rPr lang="en-GB" sz="1800" dirty="0" err="1">
                <a:latin typeface="Twinkl" pitchFamily="50" charset="0"/>
              </a:rPr>
              <a:t>dolor</a:t>
            </a:r>
            <a:r>
              <a:rPr lang="en-GB" sz="1800" dirty="0">
                <a:latin typeface="Twinkl" pitchFamily="50" charset="0"/>
              </a:rPr>
              <a:t> sit </a:t>
            </a:r>
            <a:r>
              <a:rPr lang="en-GB" sz="1800" dirty="0" err="1">
                <a:latin typeface="Twinkl" pitchFamily="50" charset="0"/>
              </a:rPr>
              <a:t>amet</a:t>
            </a:r>
            <a:r>
              <a:rPr lang="en-GB" sz="1800" dirty="0">
                <a:latin typeface="Twinkl" pitchFamily="50" charset="0"/>
              </a:rPr>
              <a:t>, </a:t>
            </a:r>
            <a:r>
              <a:rPr lang="en-GB" sz="1800" dirty="0" err="1">
                <a:latin typeface="Twinkl" pitchFamily="50" charset="0"/>
              </a:rPr>
              <a:t>consectetur</a:t>
            </a:r>
            <a:r>
              <a:rPr lang="en-GB" sz="1800" dirty="0">
                <a:latin typeface="Twinkl" pitchFamily="50" charset="0"/>
              </a:rPr>
              <a:t> </a:t>
            </a:r>
            <a:r>
              <a:rPr lang="en-GB" sz="1800" dirty="0" err="1">
                <a:latin typeface="Twinkl" pitchFamily="50" charset="0"/>
              </a:rPr>
              <a:t>adipiscing</a:t>
            </a:r>
            <a:r>
              <a:rPr lang="en-GB" sz="1800" dirty="0">
                <a:latin typeface="Twinkl" pitchFamily="50" charset="0"/>
              </a:rPr>
              <a:t> </a:t>
            </a:r>
            <a:r>
              <a:rPr lang="en-GB" sz="1800" dirty="0" err="1">
                <a:latin typeface="Twinkl" pitchFamily="50" charset="0"/>
              </a:rPr>
              <a:t>elit</a:t>
            </a:r>
            <a:r>
              <a:rPr lang="en-GB" sz="1800" dirty="0">
                <a:latin typeface="Twinkl" pitchFamily="50" charset="0"/>
              </a:rPr>
              <a:t>.</a:t>
            </a:r>
          </a:p>
          <a:p>
            <a:pPr fontAlgn="auto">
              <a:spcAft>
                <a:spcPts val="0"/>
              </a:spcAft>
              <a:defRPr/>
            </a:pPr>
            <a:r>
              <a:rPr lang="en-GB" sz="1800" dirty="0">
                <a:latin typeface="Twinkl" pitchFamily="50" charset="0"/>
              </a:rPr>
              <a:t>Statement 2</a:t>
            </a:r>
          </a:p>
          <a:p>
            <a:pPr lvl="1" fontAlgn="auto">
              <a:spcAft>
                <a:spcPts val="0"/>
              </a:spcAft>
              <a:defRPr/>
            </a:pPr>
            <a:r>
              <a:rPr lang="en-GB" sz="1600" dirty="0">
                <a:latin typeface="Twinkl" pitchFamily="50" charset="0"/>
              </a:rPr>
              <a:t>Sub statement</a:t>
            </a:r>
          </a:p>
        </p:txBody>
      </p:sp>
      <p:sp>
        <p:nvSpPr>
          <p:cNvPr id="11" name="Content Placeholder 15"/>
          <p:cNvSpPr>
            <a:spLocks noGrp="1"/>
          </p:cNvSpPr>
          <p:nvPr>
            <p:ph idx="1"/>
          </p:nvPr>
        </p:nvSpPr>
        <p:spPr>
          <a:xfrm>
            <a:off x="838200" y="1127760"/>
            <a:ext cx="105156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5592917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924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jpe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AC4D88B0-D938-4FDD-B08C-B4BF01C2E92F}" type="datetimeFigureOut">
              <a:rPr lang="en-GB" smtClean="0"/>
              <a:t>16/09/2021</a:t>
            </a:fld>
            <a:endParaRPr lang="en-GB"/>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GB"/>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D98AA0D9-3885-48DA-8F76-D8A8648C7F8D}" type="slidenum">
              <a:rPr lang="en-GB" smtClean="0"/>
              <a:t>‹#›</a:t>
            </a:fld>
            <a:endParaRPr lang="en-GB"/>
          </a:p>
        </p:txBody>
      </p:sp>
    </p:spTree>
    <p:extLst>
      <p:ext uri="{BB962C8B-B14F-4D97-AF65-F5344CB8AC3E}">
        <p14:creationId xmlns:p14="http://schemas.microsoft.com/office/powerpoint/2010/main" val="214110870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427846210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hyperlink" Target="https://www.youtube.com/watch?v=7c1Gbo-BvKo&amp;t=131s"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565" y="2576287"/>
            <a:ext cx="12448903" cy="2387600"/>
          </a:xfrm>
        </p:spPr>
        <p:txBody>
          <a:bodyPr>
            <a:noAutofit/>
          </a:bodyPr>
          <a:lstStyle/>
          <a:p>
            <a:r>
              <a:rPr lang="en-GB" sz="6000" u="sng" dirty="0" smtClean="0">
                <a:latin typeface="HfW cursive bold" panose="00000500000000000000" pitchFamily="2" charset="0"/>
              </a:rPr>
              <a:t>Wednes</a:t>
            </a:r>
            <a:r>
              <a:rPr lang="en-GB" sz="6000" u="sng" dirty="0" smtClean="0">
                <a:latin typeface="HfW cursive bold" panose="00000500000000000000" pitchFamily="2" charset="0"/>
              </a:rPr>
              <a:t>day </a:t>
            </a:r>
            <a:r>
              <a:rPr lang="en-GB" sz="6000" u="sng" dirty="0" smtClean="0">
                <a:latin typeface="HfW cursive bold" panose="00000500000000000000" pitchFamily="2" charset="0"/>
              </a:rPr>
              <a:t>22</a:t>
            </a:r>
            <a:r>
              <a:rPr lang="en-GB" sz="6000" u="sng" baseline="30000" dirty="0" smtClean="0">
                <a:latin typeface="HfW cursive bold" panose="00000500000000000000" pitchFamily="2" charset="0"/>
              </a:rPr>
              <a:t>nd</a:t>
            </a:r>
            <a:r>
              <a:rPr lang="en-GB" sz="6000" u="sng" dirty="0" smtClean="0">
                <a:latin typeface="HfW cursive bold" panose="00000500000000000000" pitchFamily="2" charset="0"/>
              </a:rPr>
              <a:t> </a:t>
            </a:r>
            <a:r>
              <a:rPr lang="en-GB" sz="6000" u="sng" dirty="0" smtClean="0">
                <a:latin typeface="HfW cursive bold" panose="00000500000000000000" pitchFamily="2" charset="0"/>
              </a:rPr>
              <a:t>September 2021</a:t>
            </a:r>
            <a:br>
              <a:rPr lang="en-GB" sz="6000" u="sng" dirty="0" smtClean="0">
                <a:latin typeface="HfW cursive bold" panose="00000500000000000000" pitchFamily="2" charset="0"/>
              </a:rPr>
            </a:br>
            <a:r>
              <a:rPr lang="en-GB" sz="6000" u="sng" dirty="0" smtClean="0">
                <a:latin typeface="HfW cursive bold" panose="00000500000000000000" pitchFamily="2" charset="0"/>
              </a:rPr>
              <a:t/>
            </a:r>
            <a:br>
              <a:rPr lang="en-GB" sz="6000" u="sng" dirty="0" smtClean="0">
                <a:latin typeface="HfW cursive bold" panose="00000500000000000000" pitchFamily="2" charset="0"/>
              </a:rPr>
            </a:br>
            <a:r>
              <a:rPr lang="en-GB" sz="6000" u="sng" dirty="0" smtClean="0">
                <a:latin typeface="HfW cursive bold" panose="00000500000000000000" pitchFamily="2" charset="0"/>
              </a:rPr>
              <a:t>LO</a:t>
            </a:r>
            <a:r>
              <a:rPr lang="en-GB" sz="6000" u="sng" dirty="0">
                <a:latin typeface="HfW cursive bold" panose="00000500000000000000" pitchFamily="2" charset="0"/>
              </a:rPr>
              <a:t>: To practice compound sentences. </a:t>
            </a:r>
            <a:r>
              <a:rPr lang="en-GB" sz="6000" u="sng" dirty="0" smtClean="0">
                <a:latin typeface="HfW cursive bold" panose="00000500000000000000" pitchFamily="2" charset="0"/>
              </a:rPr>
              <a:t/>
            </a:r>
            <a:br>
              <a:rPr lang="en-GB" sz="6000" u="sng" dirty="0" smtClean="0">
                <a:latin typeface="HfW cursive bold" panose="00000500000000000000" pitchFamily="2" charset="0"/>
              </a:rPr>
            </a:br>
            <a:r>
              <a:rPr lang="en-GB" sz="6000" u="sng" dirty="0" smtClean="0">
                <a:latin typeface="HfW cursive bold" panose="00000500000000000000" pitchFamily="2" charset="0"/>
              </a:rPr>
              <a:t/>
            </a:r>
            <a:br>
              <a:rPr lang="en-GB" sz="6000" u="sng" dirty="0" smtClean="0">
                <a:latin typeface="HfW cursive bold" panose="00000500000000000000" pitchFamily="2" charset="0"/>
              </a:rPr>
            </a:br>
            <a:r>
              <a:rPr lang="en-GB" sz="6000" u="sng" dirty="0" smtClean="0">
                <a:latin typeface="HfW cursive bold" panose="00000500000000000000" pitchFamily="2" charset="0"/>
              </a:rPr>
              <a:t>C: Finding Something Tale</a:t>
            </a:r>
          </a:p>
        </p:txBody>
      </p:sp>
      <p:pic>
        <p:nvPicPr>
          <p:cNvPr id="1027" name="Picture 3" descr="Safari Explorer Stock Illustrations – 2,169 Safari Explorer Stock  Illustrations, Vectors &amp;amp; Clipart - Dreamstime"/>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foregroundMark x1="55250" y1="11424" x2="81875" y2="93897"/>
                        <a14:foregroundMark x1="49750" y1="54304" x2="56250" y2="44757"/>
                        <a14:foregroundMark x1="90000" y1="50391" x2="93875" y2="31768"/>
                      </a14:backgroundRemoval>
                    </a14:imgEffect>
                  </a14:imgLayer>
                </a14:imgProps>
              </a:ext>
              <a:ext uri="{28A0092B-C50C-407E-A947-70E740481C1C}">
                <a14:useLocalDpi xmlns:a14="http://schemas.microsoft.com/office/drawing/2010/main" val="0"/>
              </a:ext>
            </a:extLst>
          </a:blip>
          <a:srcRect/>
          <a:stretch>
            <a:fillRect/>
          </a:stretch>
        </p:blipFill>
        <p:spPr bwMode="auto">
          <a:xfrm>
            <a:off x="9453302" y="4637314"/>
            <a:ext cx="2633014" cy="2103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5776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03029" y="3148148"/>
            <a:ext cx="4916882" cy="1071155"/>
          </a:xfrm>
        </p:spPr>
        <p:txBody>
          <a:bodyPr>
            <a:noAutofit/>
          </a:bodyPr>
          <a:lstStyle/>
          <a:p>
            <a:r>
              <a:rPr lang="en-GB" sz="6000" dirty="0" smtClean="0">
                <a:latin typeface="HfW cursive bold" panose="00000500000000000000" pitchFamily="2" charset="0"/>
              </a:rPr>
              <a:t>First, let’s </a:t>
            </a:r>
            <a:r>
              <a:rPr lang="en-GB" sz="6000" dirty="0" smtClean="0">
                <a:latin typeface="HfW cursive bold" panose="00000500000000000000" pitchFamily="2" charset="0"/>
              </a:rPr>
              <a:t>watch a video!</a:t>
            </a:r>
            <a:endParaRPr lang="en-GB" sz="6000" dirty="0" smtClean="0">
              <a:latin typeface="HfW cursive bold" panose="00000500000000000000" pitchFamily="2" charset="0"/>
            </a:endParaRPr>
          </a:p>
        </p:txBody>
      </p:sp>
      <p:pic>
        <p:nvPicPr>
          <p:cNvPr id="1027" name="Picture 3" descr="Safari Explorer Stock Illustrations – 2,169 Safari Explorer Stock  Illustrations, Vectors &amp;amp; Clipart - Dreamstime"/>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55250" y1="11424" x2="81875" y2="93897"/>
                        <a14:foregroundMark x1="49750" y1="54304" x2="56250" y2="44757"/>
                        <a14:foregroundMark x1="90000" y1="50391" x2="93875" y2="31768"/>
                      </a14:backgroundRemoval>
                    </a14:imgEffect>
                  </a14:imgLayer>
                </a14:imgProps>
              </a:ext>
              <a:ext uri="{28A0092B-C50C-407E-A947-70E740481C1C}">
                <a14:useLocalDpi xmlns:a14="http://schemas.microsoft.com/office/drawing/2010/main" val="0"/>
              </a:ext>
            </a:extLst>
          </a:blip>
          <a:srcRect/>
          <a:stretch>
            <a:fillRect/>
          </a:stretch>
        </p:blipFill>
        <p:spPr bwMode="auto">
          <a:xfrm>
            <a:off x="7903029" y="3971109"/>
            <a:ext cx="3614261" cy="288689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314599" y="2382185"/>
            <a:ext cx="5617820" cy="369332"/>
          </a:xfrm>
          <a:prstGeom prst="rect">
            <a:avLst/>
          </a:prstGeom>
        </p:spPr>
        <p:txBody>
          <a:bodyPr wrap="none">
            <a:spAutoFit/>
          </a:bodyPr>
          <a:lstStyle/>
          <a:p>
            <a:r>
              <a:rPr lang="en-GB" dirty="0">
                <a:hlinkClick r:id="rId4"/>
              </a:rPr>
              <a:t>https://</a:t>
            </a:r>
            <a:r>
              <a:rPr lang="en-GB" dirty="0" smtClean="0">
                <a:hlinkClick r:id="rId4"/>
              </a:rPr>
              <a:t>www.youtube.com/watch?v=7c1Gbo-BvKo&amp;t=131s</a:t>
            </a:r>
            <a:r>
              <a:rPr lang="en-GB" dirty="0" smtClean="0"/>
              <a:t> </a:t>
            </a:r>
            <a:endParaRPr lang="en-GB" dirty="0"/>
          </a:p>
        </p:txBody>
      </p:sp>
    </p:spTree>
    <p:extLst>
      <p:ext uri="{BB962C8B-B14F-4D97-AF65-F5344CB8AC3E}">
        <p14:creationId xmlns:p14="http://schemas.microsoft.com/office/powerpoint/2010/main" val="3025293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1981201" y="479426"/>
            <a:ext cx="8220075" cy="993775"/>
          </a:xfrm>
        </p:spPr>
        <p:txBody>
          <a:bodyPr/>
          <a:lstStyle/>
          <a:p>
            <a:pPr eaLnBrk="1" hangingPunct="1"/>
            <a:r>
              <a:rPr lang="en-GB" altLang="en-US" sz="3600"/>
              <a:t>Getting Started</a:t>
            </a:r>
          </a:p>
        </p:txBody>
      </p:sp>
      <p:sp>
        <p:nvSpPr>
          <p:cNvPr id="6" name="Rectangle 4">
            <a:extLst/>
          </p:cNvPr>
          <p:cNvSpPr>
            <a:spLocks noChangeArrowheads="1"/>
          </p:cNvSpPr>
          <p:nvPr/>
        </p:nvSpPr>
        <p:spPr bwMode="auto">
          <a:xfrm>
            <a:off x="2279650" y="1514475"/>
            <a:ext cx="7632700" cy="514350"/>
          </a:xfrm>
          <a:prstGeom prst="rect">
            <a:avLst/>
          </a:prstGeom>
          <a:solidFill>
            <a:schemeClr val="accent6">
              <a:lumMod val="20000"/>
              <a:lumOff val="80000"/>
              <a:alpha val="45882"/>
            </a:schemeClr>
          </a:solidFill>
          <a:ln>
            <a:noFill/>
          </a:ln>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algn="ctr" defTabSz="914400">
              <a:lnSpc>
                <a:spcPct val="100000"/>
              </a:lnSpc>
              <a:spcBef>
                <a:spcPct val="0"/>
              </a:spcBef>
              <a:buNone/>
              <a:defRPr/>
            </a:pPr>
            <a:r>
              <a:rPr lang="en-GB" altLang="en-US" sz="2400" dirty="0"/>
              <a:t>What is a simple sentence?</a:t>
            </a:r>
          </a:p>
        </p:txBody>
      </p:sp>
      <p:sp>
        <p:nvSpPr>
          <p:cNvPr id="7" name="Rectangle 6"/>
          <p:cNvSpPr>
            <a:spLocks/>
          </p:cNvSpPr>
          <p:nvPr/>
        </p:nvSpPr>
        <p:spPr bwMode="auto">
          <a:xfrm>
            <a:off x="2279650" y="2236789"/>
            <a:ext cx="7632700" cy="801687"/>
          </a:xfrm>
          <a:prstGeom prst="rect">
            <a:avLst/>
          </a:prstGeom>
          <a:noFill/>
          <a:ln w="19050">
            <a:solidFill>
              <a:srgbClr val="87BD31"/>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a:t>A simple sentence is a group of words that expresses one complete thought. Every simple sentence must contain a </a:t>
            </a:r>
            <a:r>
              <a:rPr lang="en-GB" altLang="en-US" b="1"/>
              <a:t>subject</a:t>
            </a:r>
            <a:r>
              <a:rPr lang="en-GB" altLang="en-US"/>
              <a:t> and a </a:t>
            </a:r>
            <a:r>
              <a:rPr lang="en-GB" altLang="en-US" b="1"/>
              <a:t>verb</a:t>
            </a:r>
            <a:r>
              <a:rPr lang="en-GB" altLang="en-US"/>
              <a:t>. </a:t>
            </a:r>
            <a:endParaRPr lang="en-GB" altLang="en-US" sz="2000"/>
          </a:p>
        </p:txBody>
      </p:sp>
      <p:sp>
        <p:nvSpPr>
          <p:cNvPr id="8" name="Rectangle 7">
            <a:extLst/>
          </p:cNvPr>
          <p:cNvSpPr>
            <a:spLocks noChangeArrowheads="1"/>
          </p:cNvSpPr>
          <p:nvPr/>
        </p:nvSpPr>
        <p:spPr bwMode="auto">
          <a:xfrm>
            <a:off x="2279650" y="3271839"/>
            <a:ext cx="7632700" cy="833663"/>
          </a:xfrm>
          <a:prstGeom prst="rect">
            <a:avLst/>
          </a:prstGeom>
          <a:solidFill>
            <a:schemeClr val="accent6">
              <a:lumMod val="20000"/>
              <a:lumOff val="80000"/>
              <a:alpha val="45882"/>
            </a:schemeClr>
          </a:solidFill>
          <a:ln>
            <a:noFill/>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algn="ctr" defTabSz="914400">
              <a:lnSpc>
                <a:spcPct val="100000"/>
              </a:lnSpc>
              <a:spcBef>
                <a:spcPct val="0"/>
              </a:spcBef>
              <a:buNone/>
              <a:defRPr/>
            </a:pPr>
            <a:r>
              <a:rPr lang="en-GB" altLang="en-US" sz="2000" dirty="0"/>
              <a:t>Can you spot the subjects and the verbs in this simple sentences?</a:t>
            </a:r>
          </a:p>
        </p:txBody>
      </p:sp>
      <p:sp>
        <p:nvSpPr>
          <p:cNvPr id="9" name="Rectangle 8"/>
          <p:cNvSpPr>
            <a:spLocks noChangeArrowheads="1"/>
          </p:cNvSpPr>
          <p:nvPr/>
        </p:nvSpPr>
        <p:spPr bwMode="auto">
          <a:xfrm>
            <a:off x="2287588" y="4408489"/>
            <a:ext cx="76327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a:t>Ewan likes ice cream.</a:t>
            </a:r>
          </a:p>
        </p:txBody>
      </p:sp>
      <p:sp>
        <p:nvSpPr>
          <p:cNvPr id="10" name="Rectangle 9"/>
          <p:cNvSpPr>
            <a:spLocks noChangeArrowheads="1"/>
          </p:cNvSpPr>
          <p:nvPr/>
        </p:nvSpPr>
        <p:spPr bwMode="auto">
          <a:xfrm>
            <a:off x="2271714" y="4543425"/>
            <a:ext cx="1774825" cy="514350"/>
          </a:xfrm>
          <a:prstGeom prst="rect">
            <a:avLst/>
          </a:prstGeom>
          <a:solidFill>
            <a:srgbClr val="0078C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400" b="1">
                <a:solidFill>
                  <a:prstClr val="white"/>
                </a:solidFill>
              </a:rPr>
              <a:t>subject</a:t>
            </a:r>
          </a:p>
        </p:txBody>
      </p:sp>
      <p:sp>
        <p:nvSpPr>
          <p:cNvPr id="11" name="Rectangle 10"/>
          <p:cNvSpPr>
            <a:spLocks noChangeArrowheads="1"/>
          </p:cNvSpPr>
          <p:nvPr/>
        </p:nvSpPr>
        <p:spPr bwMode="auto">
          <a:xfrm>
            <a:off x="8072439" y="4543425"/>
            <a:ext cx="1773237" cy="514350"/>
          </a:xfrm>
          <a:prstGeom prst="rect">
            <a:avLst/>
          </a:prstGeom>
          <a:solidFill>
            <a:srgbClr val="00954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400" b="1">
                <a:solidFill>
                  <a:prstClr val="white"/>
                </a:solidFill>
              </a:rPr>
              <a:t>verb</a:t>
            </a:r>
          </a:p>
        </p:txBody>
      </p:sp>
      <p:sp>
        <p:nvSpPr>
          <p:cNvPr id="12" name="Rectangle 11"/>
          <p:cNvSpPr>
            <a:spLocks noChangeArrowheads="1"/>
          </p:cNvSpPr>
          <p:nvPr/>
        </p:nvSpPr>
        <p:spPr bwMode="auto">
          <a:xfrm>
            <a:off x="2287588" y="5418139"/>
            <a:ext cx="76327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a:t>Shamil likes yoghurt.</a:t>
            </a:r>
          </a:p>
        </p:txBody>
      </p:sp>
      <p:sp>
        <p:nvSpPr>
          <p:cNvPr id="13" name="Rectangle 12"/>
          <p:cNvSpPr>
            <a:spLocks noChangeArrowheads="1"/>
          </p:cNvSpPr>
          <p:nvPr/>
        </p:nvSpPr>
        <p:spPr bwMode="auto">
          <a:xfrm>
            <a:off x="8072439" y="5502275"/>
            <a:ext cx="1773237" cy="514350"/>
          </a:xfrm>
          <a:prstGeom prst="rect">
            <a:avLst/>
          </a:prstGeom>
          <a:solidFill>
            <a:srgbClr val="00954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400" b="1">
                <a:solidFill>
                  <a:prstClr val="white"/>
                </a:solidFill>
              </a:rPr>
              <a:t>verb</a:t>
            </a:r>
          </a:p>
        </p:txBody>
      </p:sp>
      <p:sp>
        <p:nvSpPr>
          <p:cNvPr id="14" name="Rectangle 13"/>
          <p:cNvSpPr>
            <a:spLocks noChangeArrowheads="1"/>
          </p:cNvSpPr>
          <p:nvPr/>
        </p:nvSpPr>
        <p:spPr bwMode="auto">
          <a:xfrm>
            <a:off x="2287589" y="5486400"/>
            <a:ext cx="1774825" cy="514350"/>
          </a:xfrm>
          <a:prstGeom prst="rect">
            <a:avLst/>
          </a:prstGeom>
          <a:solidFill>
            <a:srgbClr val="0078C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400" b="1">
                <a:solidFill>
                  <a:prstClr val="white"/>
                </a:solidFill>
              </a:rPr>
              <a:t>subject</a:t>
            </a:r>
          </a:p>
        </p:txBody>
      </p:sp>
      <p:pic>
        <p:nvPicPr>
          <p:cNvPr id="10252" name="Picture 15"/>
          <p:cNvPicPr>
            <a:picLocks noChangeAspect="1"/>
          </p:cNvPicPr>
          <p:nvPr/>
        </p:nvPicPr>
        <p:blipFill>
          <a:blip r:embed="rId2">
            <a:extLst>
              <a:ext uri="{28A0092B-C50C-407E-A947-70E740481C1C}">
                <a14:useLocalDpi xmlns:a14="http://schemas.microsoft.com/office/drawing/2010/main" val="0"/>
              </a:ext>
            </a:extLst>
          </a:blip>
          <a:srcRect b="27383"/>
          <a:stretch>
            <a:fillRect/>
          </a:stretch>
        </p:blipFill>
        <p:spPr bwMode="auto">
          <a:xfrm>
            <a:off x="2271714" y="666751"/>
            <a:ext cx="1417637"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 name="Group 15"/>
          <p:cNvGrpSpPr>
            <a:grpSpLocks/>
          </p:cNvGrpSpPr>
          <p:nvPr/>
        </p:nvGrpSpPr>
        <p:grpSpPr bwMode="auto">
          <a:xfrm>
            <a:off x="4391025" y="4967289"/>
            <a:ext cx="1169988" cy="1017587"/>
            <a:chOff x="2850292" y="4967416"/>
            <a:chExt cx="1169773" cy="1016858"/>
          </a:xfrm>
        </p:grpSpPr>
        <p:cxnSp>
          <p:nvCxnSpPr>
            <p:cNvPr id="3" name="Straight Connector 2"/>
            <p:cNvCxnSpPr/>
            <p:nvPr/>
          </p:nvCxnSpPr>
          <p:spPr>
            <a:xfrm>
              <a:off x="2875687" y="4967416"/>
              <a:ext cx="888837" cy="0"/>
            </a:xfrm>
            <a:prstGeom prst="line">
              <a:avLst/>
            </a:prstGeom>
            <a:ln w="57150">
              <a:solidFill>
                <a:srgbClr val="0078C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850292" y="5984274"/>
              <a:ext cx="1169773" cy="0"/>
            </a:xfrm>
            <a:prstGeom prst="line">
              <a:avLst/>
            </a:prstGeom>
            <a:ln w="57150">
              <a:solidFill>
                <a:srgbClr val="0078C2"/>
              </a:solidFill>
            </a:ln>
          </p:spPr>
          <p:style>
            <a:lnRef idx="1">
              <a:schemeClr val="accent1"/>
            </a:lnRef>
            <a:fillRef idx="0">
              <a:schemeClr val="accent1"/>
            </a:fillRef>
            <a:effectRef idx="0">
              <a:schemeClr val="accent1"/>
            </a:effectRef>
            <a:fontRef idx="minor">
              <a:schemeClr val="tx1"/>
            </a:fontRef>
          </p:style>
        </p:cxnSp>
      </p:grpSp>
      <p:cxnSp>
        <p:nvCxnSpPr>
          <p:cNvPr id="17" name="Straight Connector 16"/>
          <p:cNvCxnSpPr/>
          <p:nvPr/>
        </p:nvCxnSpPr>
        <p:spPr>
          <a:xfrm>
            <a:off x="5380039" y="4967288"/>
            <a:ext cx="731837" cy="0"/>
          </a:xfrm>
          <a:prstGeom prst="line">
            <a:avLst/>
          </a:prstGeom>
          <a:ln w="57150">
            <a:solidFill>
              <a:srgbClr val="00954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626101" y="5984875"/>
            <a:ext cx="733425" cy="0"/>
          </a:xfrm>
          <a:prstGeom prst="line">
            <a:avLst/>
          </a:prstGeom>
          <a:ln w="57150">
            <a:solidFill>
              <a:srgbClr val="00954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67087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22" presetClass="entr" presetSubtype="4" fill="hold" nodeType="withEffect">
                                  <p:stCondLst>
                                    <p:cond delay="0"/>
                                  </p:stCondLst>
                                  <p:childTnLst>
                                    <p:set>
                                      <p:cBhvr>
                                        <p:cTn id="19" dur="1" fill="hold">
                                          <p:stCondLst>
                                            <p:cond delay="0"/>
                                          </p:stCondLst>
                                        </p:cTn>
                                        <p:tgtEl>
                                          <p:spTgt spid="10252"/>
                                        </p:tgtEl>
                                        <p:attrNameLst>
                                          <p:attrName>style.visibility</p:attrName>
                                        </p:attrNameLst>
                                      </p:cBhvr>
                                      <p:to>
                                        <p:strVal val="visible"/>
                                      </p:to>
                                    </p:set>
                                    <p:animEffect transition="in" filter="wipe(down)">
                                      <p:cBhvr>
                                        <p:cTn id="20" dur="500"/>
                                        <p:tgtEl>
                                          <p:spTgt spid="10252"/>
                                        </p:tgtEl>
                                      </p:cBhvr>
                                    </p:animEffect>
                                  </p:childTnLst>
                                </p:cTn>
                              </p:par>
                            </p:childTnLst>
                          </p:cTn>
                        </p:par>
                        <p:par>
                          <p:cTn id="21" fill="hold" nodeType="afterGroup">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par>
                          <p:cTn id="25" fill="hold" nodeType="afterGroup">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par>
                          <p:cTn id="34" fill="hold" nodeType="afterGroup">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par>
                          <p:cTn id="38" fill="hold" nodeType="afterGroup">
                            <p:stCondLst>
                              <p:cond delay="10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8" fill="hold" nodeType="click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ipe(left)">
                                      <p:cBhvr>
                                        <p:cTn id="46" dur="500"/>
                                        <p:tgtEl>
                                          <p:spTgt spid="16"/>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8" fill="hold" nodeType="click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left)">
                                      <p:cBhvr>
                                        <p:cTn id="51" dur="500"/>
                                        <p:tgtEl>
                                          <p:spTgt spid="17"/>
                                        </p:tgtEl>
                                      </p:cBhvr>
                                    </p:animEffect>
                                  </p:childTnLst>
                                </p:cTn>
                              </p:par>
                              <p:par>
                                <p:cTn id="52" presetID="22" presetClass="entr" presetSubtype="8"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left)">
                                      <p:cBhvr>
                                        <p:cTn id="5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animBg="1"/>
      <p:bldP spid="11" grpId="0" animBg="1"/>
      <p:bldP spid="12" grpId="0"/>
      <p:bldP spid="13"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1981201" y="479426"/>
            <a:ext cx="8220075" cy="993775"/>
          </a:xfrm>
        </p:spPr>
        <p:txBody>
          <a:bodyPr/>
          <a:lstStyle/>
          <a:p>
            <a:pPr eaLnBrk="1" hangingPunct="1"/>
            <a:r>
              <a:rPr lang="en-GB" altLang="en-US" sz="3600"/>
              <a:t>Getting Started</a:t>
            </a:r>
          </a:p>
        </p:txBody>
      </p:sp>
      <p:sp>
        <p:nvSpPr>
          <p:cNvPr id="11267" name="Rectangle 4"/>
          <p:cNvSpPr>
            <a:spLocks noChangeArrowheads="1"/>
          </p:cNvSpPr>
          <p:nvPr/>
        </p:nvSpPr>
        <p:spPr bwMode="auto">
          <a:xfrm>
            <a:off x="2279650" y="1350964"/>
            <a:ext cx="7632700"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t>Both of these simple sentences make sense on their own.</a:t>
            </a:r>
          </a:p>
        </p:txBody>
      </p:sp>
      <p:pic>
        <p:nvPicPr>
          <p:cNvPr id="11268" name="Picture 1"/>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2146301" y="2166939"/>
            <a:ext cx="3008313" cy="153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3"/>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6886576" y="2211389"/>
            <a:ext cx="3325813" cy="147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Box 6"/>
          <p:cNvSpPr txBox="1">
            <a:spLocks noChangeArrowheads="1"/>
          </p:cNvSpPr>
          <p:nvPr/>
        </p:nvSpPr>
        <p:spPr bwMode="auto">
          <a:xfrm>
            <a:off x="2347914" y="2533651"/>
            <a:ext cx="20859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400"/>
              <a:t>Ewan likes </a:t>
            </a:r>
            <a:br>
              <a:rPr lang="en-GB" altLang="en-US" sz="2400"/>
            </a:br>
            <a:r>
              <a:rPr lang="en-GB" altLang="en-US" sz="2400"/>
              <a:t>ice cream.</a:t>
            </a:r>
          </a:p>
        </p:txBody>
      </p:sp>
      <p:sp>
        <p:nvSpPr>
          <p:cNvPr id="11271" name="TextBox 18"/>
          <p:cNvSpPr txBox="1">
            <a:spLocks noChangeArrowheads="1"/>
          </p:cNvSpPr>
          <p:nvPr/>
        </p:nvSpPr>
        <p:spPr bwMode="auto">
          <a:xfrm>
            <a:off x="7826376" y="2566988"/>
            <a:ext cx="20859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defTabSz="914400" fontAlgn="base">
              <a:lnSpc>
                <a:spcPct val="100000"/>
              </a:lnSpc>
              <a:spcBef>
                <a:spcPct val="0"/>
              </a:spcBef>
              <a:spcAft>
                <a:spcPct val="0"/>
              </a:spcAft>
              <a:buNone/>
            </a:pPr>
            <a:r>
              <a:rPr lang="en-GB" altLang="en-US" sz="2400">
                <a:solidFill>
                  <a:prstClr val="white"/>
                </a:solidFill>
              </a:rPr>
              <a:t>Shamil likes yoghurt.</a:t>
            </a:r>
          </a:p>
        </p:txBody>
      </p:sp>
      <p:grpSp>
        <p:nvGrpSpPr>
          <p:cNvPr id="20" name="Group 19"/>
          <p:cNvGrpSpPr>
            <a:grpSpLocks/>
          </p:cNvGrpSpPr>
          <p:nvPr/>
        </p:nvGrpSpPr>
        <p:grpSpPr bwMode="auto">
          <a:xfrm>
            <a:off x="4429126" y="2192339"/>
            <a:ext cx="3324225" cy="1481137"/>
            <a:chOff x="2904673" y="1936059"/>
            <a:chExt cx="3325124" cy="1480371"/>
          </a:xfrm>
        </p:grpSpPr>
        <p:pic>
          <p:nvPicPr>
            <p:cNvPr id="11275" name="Picture 2"/>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6" name="TextBox 19"/>
            <p:cNvSpPr txBox="1">
              <a:spLocks noChangeArrowheads="1"/>
            </p:cNvSpPr>
            <p:nvPr/>
          </p:nvSpPr>
          <p:spPr bwMode="auto">
            <a:xfrm>
              <a:off x="3529213" y="2445411"/>
              <a:ext cx="2085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400"/>
                <a:t>and</a:t>
              </a:r>
            </a:p>
          </p:txBody>
        </p:sp>
      </p:grpSp>
      <p:sp>
        <p:nvSpPr>
          <p:cNvPr id="24" name="Rectangle 23">
            <a:extLst/>
          </p:cNvPr>
          <p:cNvSpPr>
            <a:spLocks noChangeArrowheads="1"/>
          </p:cNvSpPr>
          <p:nvPr/>
        </p:nvSpPr>
        <p:spPr bwMode="auto">
          <a:xfrm>
            <a:off x="2274888" y="4148139"/>
            <a:ext cx="7632700" cy="884237"/>
          </a:xfrm>
          <a:prstGeom prst="rect">
            <a:avLst/>
          </a:prstGeom>
          <a:solidFill>
            <a:schemeClr val="accent6">
              <a:lumMod val="20000"/>
              <a:lumOff val="80000"/>
              <a:alpha val="45882"/>
            </a:schemeClr>
          </a:solidFill>
          <a:ln>
            <a:noFill/>
          </a:ln>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algn="ctr" defTabSz="914400">
              <a:lnSpc>
                <a:spcPct val="100000"/>
              </a:lnSpc>
              <a:spcBef>
                <a:spcPct val="0"/>
              </a:spcBef>
              <a:buNone/>
              <a:defRPr/>
            </a:pPr>
            <a:r>
              <a:rPr lang="en-GB" altLang="en-US" sz="2400" dirty="0"/>
              <a:t>When we link them together with a conjunction, they form a compound sentence.</a:t>
            </a:r>
          </a:p>
        </p:txBody>
      </p:sp>
      <p:pic>
        <p:nvPicPr>
          <p:cNvPr id="11274" name="Picture 1"/>
          <p:cNvPicPr>
            <a:picLocks noChangeAspect="1"/>
          </p:cNvPicPr>
          <p:nvPr/>
        </p:nvPicPr>
        <p:blipFill>
          <a:blip r:embed="rId5">
            <a:extLst>
              <a:ext uri="{28A0092B-C50C-407E-A947-70E740481C1C}">
                <a14:useLocalDpi xmlns:a14="http://schemas.microsoft.com/office/drawing/2010/main" val="0"/>
              </a:ext>
            </a:extLst>
          </a:blip>
          <a:srcRect b="23601"/>
          <a:stretch>
            <a:fillRect/>
          </a:stretch>
        </p:blipFill>
        <p:spPr bwMode="auto">
          <a:xfrm>
            <a:off x="7826375" y="4225926"/>
            <a:ext cx="2230438" cy="218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72182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nodeType="afterGroup">
                            <p:stCondLst>
                              <p:cond delay="500"/>
                            </p:stCondLst>
                            <p:childTnLst>
                              <p:par>
                                <p:cTn id="9" presetID="10" presetClass="entr" presetSubtype="0" fill="hold" nodeType="afterEffect">
                                  <p:stCondLst>
                                    <p:cond delay="50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1981201" y="479426"/>
            <a:ext cx="8220075" cy="993775"/>
          </a:xfrm>
        </p:spPr>
        <p:txBody>
          <a:bodyPr/>
          <a:lstStyle/>
          <a:p>
            <a:pPr eaLnBrk="1" hangingPunct="1"/>
            <a:r>
              <a:rPr lang="en-GB" altLang="en-US" sz="3600"/>
              <a:t>Getting Started</a:t>
            </a:r>
          </a:p>
        </p:txBody>
      </p:sp>
      <p:sp>
        <p:nvSpPr>
          <p:cNvPr id="12291" name="Rectangle 4"/>
          <p:cNvSpPr>
            <a:spLocks noChangeArrowheads="1"/>
          </p:cNvSpPr>
          <p:nvPr/>
        </p:nvSpPr>
        <p:spPr bwMode="auto">
          <a:xfrm>
            <a:off x="2279650" y="1350964"/>
            <a:ext cx="7632700"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t>There are seven conjunctions that we could use:</a:t>
            </a:r>
          </a:p>
        </p:txBody>
      </p:sp>
      <p:grpSp>
        <p:nvGrpSpPr>
          <p:cNvPr id="13" name="Group 12"/>
          <p:cNvGrpSpPr>
            <a:grpSpLocks/>
          </p:cNvGrpSpPr>
          <p:nvPr/>
        </p:nvGrpSpPr>
        <p:grpSpPr bwMode="auto">
          <a:xfrm>
            <a:off x="2146301" y="3040063"/>
            <a:ext cx="3008313" cy="1530350"/>
            <a:chOff x="622372" y="2167718"/>
            <a:chExt cx="3008861" cy="1530647"/>
          </a:xfrm>
        </p:grpSpPr>
        <p:pic>
          <p:nvPicPr>
            <p:cNvPr id="12307" name="Picture 1"/>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8" name="TextBox 6"/>
            <p:cNvSpPr txBox="1">
              <a:spLocks noChangeArrowheads="1"/>
            </p:cNvSpPr>
            <p:nvPr/>
          </p:nvSpPr>
          <p:spPr bwMode="auto">
            <a:xfrm>
              <a:off x="823864" y="2532905"/>
              <a:ext cx="2085573" cy="83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400"/>
                <a:t>Ewan likes </a:t>
              </a:r>
              <a:br>
                <a:rPr lang="en-GB" altLang="en-US" sz="2400"/>
              </a:br>
              <a:r>
                <a:rPr lang="en-GB" altLang="en-US" sz="2400"/>
                <a:t>ice cream.</a:t>
              </a:r>
            </a:p>
          </p:txBody>
        </p:sp>
      </p:grpSp>
      <p:grpSp>
        <p:nvGrpSpPr>
          <p:cNvPr id="26" name="Group 25"/>
          <p:cNvGrpSpPr>
            <a:grpSpLocks/>
          </p:cNvGrpSpPr>
          <p:nvPr/>
        </p:nvGrpSpPr>
        <p:grpSpPr bwMode="auto">
          <a:xfrm>
            <a:off x="6886576" y="3082925"/>
            <a:ext cx="3325813" cy="1474788"/>
            <a:chOff x="5363132" y="2211012"/>
            <a:chExt cx="3325123" cy="1474784"/>
          </a:xfrm>
        </p:grpSpPr>
        <p:pic>
          <p:nvPicPr>
            <p:cNvPr id="12305" name="Picture 3"/>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6" name="TextBox 18"/>
            <p:cNvSpPr txBox="1">
              <a:spLocks noChangeArrowheads="1"/>
            </p:cNvSpPr>
            <p:nvPr/>
          </p:nvSpPr>
          <p:spPr bwMode="auto">
            <a:xfrm>
              <a:off x="6302777" y="2566785"/>
              <a:ext cx="20855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defTabSz="914400" fontAlgn="base">
                <a:lnSpc>
                  <a:spcPct val="100000"/>
                </a:lnSpc>
                <a:spcBef>
                  <a:spcPct val="0"/>
                </a:spcBef>
                <a:spcAft>
                  <a:spcPct val="0"/>
                </a:spcAft>
                <a:buNone/>
              </a:pPr>
              <a:r>
                <a:rPr lang="en-GB" altLang="en-US" sz="2400">
                  <a:solidFill>
                    <a:prstClr val="white"/>
                  </a:solidFill>
                </a:rPr>
                <a:t>Shamil likes yoghurt.</a:t>
              </a:r>
            </a:p>
          </p:txBody>
        </p:sp>
      </p:grpSp>
      <p:grpSp>
        <p:nvGrpSpPr>
          <p:cNvPr id="29" name="Group 28"/>
          <p:cNvGrpSpPr>
            <a:grpSpLocks/>
          </p:cNvGrpSpPr>
          <p:nvPr/>
        </p:nvGrpSpPr>
        <p:grpSpPr bwMode="auto">
          <a:xfrm>
            <a:off x="4429126" y="3063875"/>
            <a:ext cx="3324225" cy="1481138"/>
            <a:chOff x="2904673" y="1936059"/>
            <a:chExt cx="3325124" cy="1480371"/>
          </a:xfrm>
        </p:grpSpPr>
        <p:pic>
          <p:nvPicPr>
            <p:cNvPr id="12303" name="Picture 2"/>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4" name="TextBox 19"/>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6000">
                  <a:solidFill>
                    <a:prstClr val="white"/>
                  </a:solidFill>
                </a:rPr>
                <a:t>?</a:t>
              </a:r>
            </a:p>
          </p:txBody>
        </p:sp>
      </p:grpSp>
      <p:sp>
        <p:nvSpPr>
          <p:cNvPr id="32" name="Rectangle 31">
            <a:extLst/>
          </p:cNvPr>
          <p:cNvSpPr>
            <a:spLocks noChangeArrowheads="1"/>
          </p:cNvSpPr>
          <p:nvPr/>
        </p:nvSpPr>
        <p:spPr bwMode="auto">
          <a:xfrm>
            <a:off x="2274888" y="4897438"/>
            <a:ext cx="7632700" cy="957262"/>
          </a:xfrm>
          <a:prstGeom prst="rect">
            <a:avLst/>
          </a:prstGeom>
          <a:solidFill>
            <a:schemeClr val="accent6">
              <a:lumMod val="20000"/>
              <a:lumOff val="80000"/>
              <a:alpha val="45882"/>
            </a:schemeClr>
          </a:solidFill>
          <a:ln>
            <a:noFill/>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algn="ctr" defTabSz="914400">
              <a:lnSpc>
                <a:spcPct val="100000"/>
              </a:lnSpc>
              <a:spcBef>
                <a:spcPct val="0"/>
              </a:spcBef>
              <a:buNone/>
              <a:defRPr/>
            </a:pPr>
            <a:r>
              <a:rPr lang="en-GB" altLang="en-US" sz="2400" dirty="0"/>
              <a:t>Which co-ordinating conjunctions could we use to link these two sentences?</a:t>
            </a:r>
          </a:p>
        </p:txBody>
      </p:sp>
      <p:sp>
        <p:nvSpPr>
          <p:cNvPr id="33" name="Rectangle 32"/>
          <p:cNvSpPr>
            <a:spLocks noChangeArrowheads="1"/>
          </p:cNvSpPr>
          <p:nvPr/>
        </p:nvSpPr>
        <p:spPr bwMode="auto">
          <a:xfrm>
            <a:off x="3529014" y="2219326"/>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srgbClr val="BE0928"/>
                </a:solidFill>
              </a:rPr>
              <a:t>for</a:t>
            </a:r>
          </a:p>
        </p:txBody>
      </p:sp>
      <p:sp>
        <p:nvSpPr>
          <p:cNvPr id="34" name="Rectangle 33"/>
          <p:cNvSpPr>
            <a:spLocks noChangeArrowheads="1"/>
          </p:cNvSpPr>
          <p:nvPr/>
        </p:nvSpPr>
        <p:spPr bwMode="auto">
          <a:xfrm>
            <a:off x="4262439" y="2219326"/>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srgbClr val="F08213"/>
                </a:solidFill>
              </a:rPr>
              <a:t>and</a:t>
            </a:r>
          </a:p>
        </p:txBody>
      </p:sp>
      <p:sp>
        <p:nvSpPr>
          <p:cNvPr id="35" name="Rectangle 34"/>
          <p:cNvSpPr>
            <a:spLocks noChangeArrowheads="1"/>
          </p:cNvSpPr>
          <p:nvPr/>
        </p:nvSpPr>
        <p:spPr bwMode="auto">
          <a:xfrm>
            <a:off x="4994276" y="2219326"/>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srgbClr val="FAB001"/>
                </a:solidFill>
              </a:rPr>
              <a:t>nor</a:t>
            </a:r>
          </a:p>
        </p:txBody>
      </p:sp>
      <p:sp>
        <p:nvSpPr>
          <p:cNvPr id="36" name="Rectangle 35"/>
          <p:cNvSpPr>
            <a:spLocks noChangeArrowheads="1"/>
          </p:cNvSpPr>
          <p:nvPr/>
        </p:nvSpPr>
        <p:spPr bwMode="auto">
          <a:xfrm>
            <a:off x="5727701" y="2219326"/>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srgbClr val="87BE2F"/>
                </a:solidFill>
              </a:rPr>
              <a:t>but</a:t>
            </a:r>
          </a:p>
        </p:txBody>
      </p:sp>
      <p:sp>
        <p:nvSpPr>
          <p:cNvPr id="37" name="Rectangle 36"/>
          <p:cNvSpPr>
            <a:spLocks noChangeArrowheads="1"/>
          </p:cNvSpPr>
          <p:nvPr/>
        </p:nvSpPr>
        <p:spPr bwMode="auto">
          <a:xfrm>
            <a:off x="6461126" y="2219326"/>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srgbClr val="00A7E6"/>
                </a:solidFill>
              </a:rPr>
              <a:t>or</a:t>
            </a:r>
          </a:p>
        </p:txBody>
      </p:sp>
      <p:sp>
        <p:nvSpPr>
          <p:cNvPr id="38" name="Rectangle 37"/>
          <p:cNvSpPr>
            <a:spLocks noChangeArrowheads="1"/>
          </p:cNvSpPr>
          <p:nvPr/>
        </p:nvSpPr>
        <p:spPr bwMode="auto">
          <a:xfrm>
            <a:off x="7192964" y="2219326"/>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srgbClr val="653B8F"/>
                </a:solidFill>
              </a:rPr>
              <a:t>yet</a:t>
            </a:r>
          </a:p>
        </p:txBody>
      </p:sp>
      <p:sp>
        <p:nvSpPr>
          <p:cNvPr id="39" name="Rectangle 38"/>
          <p:cNvSpPr>
            <a:spLocks noChangeArrowheads="1"/>
          </p:cNvSpPr>
          <p:nvPr/>
        </p:nvSpPr>
        <p:spPr bwMode="auto">
          <a:xfrm>
            <a:off x="7926389" y="2219326"/>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srgbClr val="8D358B"/>
                </a:solidFill>
              </a:rPr>
              <a:t>so</a:t>
            </a:r>
          </a:p>
        </p:txBody>
      </p:sp>
    </p:spTree>
    <p:extLst>
      <p:ext uri="{BB962C8B-B14F-4D97-AF65-F5344CB8AC3E}">
        <p14:creationId xmlns:p14="http://schemas.microsoft.com/office/powerpoint/2010/main" val="33465365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
                                        <p:tgtEl>
                                          <p:spTgt spid="35"/>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childTnLst>
                                </p:cTn>
                              </p:par>
                            </p:childTnLst>
                          </p:cTn>
                        </p:par>
                        <p:par>
                          <p:cTn id="24" fill="hold" nodeType="afterGroup">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childTnLst>
                          </p:cTn>
                        </p:par>
                        <p:par>
                          <p:cTn id="28" fill="hold" nodeType="afterGroup">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fade">
                                      <p:cBhvr>
                                        <p:cTn id="31" dur="500"/>
                                        <p:tgtEl>
                                          <p:spTgt spid="39"/>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par>
                                <p:cTn id="40" presetID="10" presetClass="entr" presetSubtype="0" fill="hold"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par>
                          <p:cTn id="43" fill="hold" nodeType="afterGroup">
                            <p:stCondLst>
                              <p:cond delay="500"/>
                            </p:stCondLst>
                            <p:childTnLst>
                              <p:par>
                                <p:cTn id="44" presetID="10" presetClass="entr" presetSubtype="0"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1981201" y="479426"/>
            <a:ext cx="8220075" cy="993775"/>
          </a:xfrm>
        </p:spPr>
        <p:txBody>
          <a:bodyPr/>
          <a:lstStyle/>
          <a:p>
            <a:pPr eaLnBrk="1" hangingPunct="1"/>
            <a:r>
              <a:rPr lang="en-GB" altLang="en-US" sz="3600"/>
              <a:t>Next Steps</a:t>
            </a:r>
          </a:p>
        </p:txBody>
      </p:sp>
      <p:grpSp>
        <p:nvGrpSpPr>
          <p:cNvPr id="13315" name="Group 5"/>
          <p:cNvGrpSpPr>
            <a:grpSpLocks/>
          </p:cNvGrpSpPr>
          <p:nvPr/>
        </p:nvGrpSpPr>
        <p:grpSpPr bwMode="auto">
          <a:xfrm>
            <a:off x="2146301" y="2297113"/>
            <a:ext cx="3008313" cy="1530350"/>
            <a:chOff x="622372" y="2167718"/>
            <a:chExt cx="3008861" cy="1530647"/>
          </a:xfrm>
        </p:grpSpPr>
        <p:pic>
          <p:nvPicPr>
            <p:cNvPr id="13330" name="Picture 1"/>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31" name="TextBox 6"/>
            <p:cNvSpPr txBox="1">
              <a:spLocks noChangeArrowheads="1"/>
            </p:cNvSpPr>
            <p:nvPr/>
          </p:nvSpPr>
          <p:spPr bwMode="auto">
            <a:xfrm>
              <a:off x="823864" y="2532905"/>
              <a:ext cx="20855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400"/>
                <a:t>It was time for maths.</a:t>
              </a:r>
            </a:p>
          </p:txBody>
        </p:sp>
      </p:grpSp>
      <p:grpSp>
        <p:nvGrpSpPr>
          <p:cNvPr id="13316" name="Group 7"/>
          <p:cNvGrpSpPr>
            <a:grpSpLocks/>
          </p:cNvGrpSpPr>
          <p:nvPr/>
        </p:nvGrpSpPr>
        <p:grpSpPr bwMode="auto">
          <a:xfrm>
            <a:off x="6886576" y="2339975"/>
            <a:ext cx="3325813" cy="1474788"/>
            <a:chOff x="5363132" y="2211012"/>
            <a:chExt cx="3325123" cy="1474784"/>
          </a:xfrm>
        </p:grpSpPr>
        <p:pic>
          <p:nvPicPr>
            <p:cNvPr id="13328" name="Picture 3"/>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9" name="TextBox 18"/>
            <p:cNvSpPr txBox="1">
              <a:spLocks noChangeArrowheads="1"/>
            </p:cNvSpPr>
            <p:nvPr/>
          </p:nvSpPr>
          <p:spPr bwMode="auto">
            <a:xfrm>
              <a:off x="6302777" y="2566785"/>
              <a:ext cx="20855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defTabSz="914400" fontAlgn="base">
                <a:lnSpc>
                  <a:spcPct val="100000"/>
                </a:lnSpc>
                <a:spcBef>
                  <a:spcPct val="0"/>
                </a:spcBef>
                <a:spcAft>
                  <a:spcPct val="0"/>
                </a:spcAft>
                <a:buNone/>
              </a:pPr>
              <a:r>
                <a:rPr lang="en-GB" altLang="en-US" sz="2400">
                  <a:solidFill>
                    <a:prstClr val="white"/>
                  </a:solidFill>
                </a:rPr>
                <a:t>My pencil broke.</a:t>
              </a:r>
            </a:p>
          </p:txBody>
        </p:sp>
      </p:grpSp>
      <p:grpSp>
        <p:nvGrpSpPr>
          <p:cNvPr id="13317" name="Group 10"/>
          <p:cNvGrpSpPr>
            <a:grpSpLocks/>
          </p:cNvGrpSpPr>
          <p:nvPr/>
        </p:nvGrpSpPr>
        <p:grpSpPr bwMode="auto">
          <a:xfrm>
            <a:off x="4429126" y="2322513"/>
            <a:ext cx="3324225" cy="1479550"/>
            <a:chOff x="2904673" y="1936059"/>
            <a:chExt cx="3325124" cy="1480371"/>
          </a:xfrm>
        </p:grpSpPr>
        <p:pic>
          <p:nvPicPr>
            <p:cNvPr id="13326" name="Picture 2"/>
            <p:cNvPicPr>
              <a:picLocks noChangeAspect="1"/>
            </p:cNvPicPr>
            <p:nvPr/>
          </p:nvPicPr>
          <p:blipFill>
            <a:blip r:embed="rId4" cstate="print">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7" name="TextBox 19"/>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6000">
                  <a:solidFill>
                    <a:prstClr val="white"/>
                  </a:solidFill>
                </a:rPr>
                <a:t>?</a:t>
              </a:r>
            </a:p>
          </p:txBody>
        </p:sp>
      </p:grpSp>
      <p:sp>
        <p:nvSpPr>
          <p:cNvPr id="46" name="Rectangle 45">
            <a:extLst/>
          </p:cNvPr>
          <p:cNvSpPr>
            <a:spLocks noChangeArrowheads="1"/>
          </p:cNvSpPr>
          <p:nvPr/>
        </p:nvSpPr>
        <p:spPr bwMode="auto">
          <a:xfrm>
            <a:off x="2274888" y="4160839"/>
            <a:ext cx="7632700" cy="835025"/>
          </a:xfrm>
          <a:prstGeom prst="rect">
            <a:avLst/>
          </a:prstGeom>
          <a:solidFill>
            <a:schemeClr val="accent6">
              <a:lumMod val="20000"/>
              <a:lumOff val="80000"/>
              <a:alpha val="45882"/>
            </a:schemeClr>
          </a:solidFill>
          <a:ln>
            <a:noFill/>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algn="ctr" defTabSz="914400">
              <a:lnSpc>
                <a:spcPct val="100000"/>
              </a:lnSpc>
              <a:spcBef>
                <a:spcPct val="0"/>
              </a:spcBef>
              <a:buNone/>
              <a:defRPr/>
            </a:pPr>
            <a:r>
              <a:rPr lang="en-GB" altLang="en-US" sz="2000" dirty="0"/>
              <a:t>Which conjunctions could be used to link these two simple sentences to create a compound sentence? </a:t>
            </a:r>
          </a:p>
        </p:txBody>
      </p:sp>
      <p:sp>
        <p:nvSpPr>
          <p:cNvPr id="13319" name="Rectangle 13"/>
          <p:cNvSpPr>
            <a:spLocks noChangeArrowheads="1"/>
          </p:cNvSpPr>
          <p:nvPr/>
        </p:nvSpPr>
        <p:spPr bwMode="auto">
          <a:xfrm>
            <a:off x="3022601" y="1403351"/>
            <a:ext cx="733425" cy="576263"/>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for</a:t>
            </a:r>
          </a:p>
        </p:txBody>
      </p:sp>
      <p:sp>
        <p:nvSpPr>
          <p:cNvPr id="13320" name="Rectangle 15"/>
          <p:cNvSpPr>
            <a:spLocks noChangeArrowheads="1"/>
          </p:cNvSpPr>
          <p:nvPr/>
        </p:nvSpPr>
        <p:spPr bwMode="auto">
          <a:xfrm>
            <a:off x="3925889" y="1403351"/>
            <a:ext cx="733425" cy="576263"/>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and</a:t>
            </a:r>
          </a:p>
        </p:txBody>
      </p:sp>
      <p:sp>
        <p:nvSpPr>
          <p:cNvPr id="13321" name="Rectangle 16"/>
          <p:cNvSpPr>
            <a:spLocks noChangeArrowheads="1"/>
          </p:cNvSpPr>
          <p:nvPr/>
        </p:nvSpPr>
        <p:spPr bwMode="auto">
          <a:xfrm>
            <a:off x="4830764" y="1412876"/>
            <a:ext cx="731837" cy="576263"/>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nor</a:t>
            </a:r>
          </a:p>
        </p:txBody>
      </p:sp>
      <p:sp>
        <p:nvSpPr>
          <p:cNvPr id="13322" name="Rectangle 17"/>
          <p:cNvSpPr>
            <a:spLocks noChangeArrowheads="1"/>
          </p:cNvSpPr>
          <p:nvPr/>
        </p:nvSpPr>
        <p:spPr bwMode="auto">
          <a:xfrm>
            <a:off x="5734051" y="1403351"/>
            <a:ext cx="733425" cy="576263"/>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but</a:t>
            </a:r>
          </a:p>
        </p:txBody>
      </p:sp>
      <p:sp>
        <p:nvSpPr>
          <p:cNvPr id="13323" name="Rectangle 21"/>
          <p:cNvSpPr>
            <a:spLocks noChangeArrowheads="1"/>
          </p:cNvSpPr>
          <p:nvPr/>
        </p:nvSpPr>
        <p:spPr bwMode="auto">
          <a:xfrm>
            <a:off x="6637339" y="1403351"/>
            <a:ext cx="733425" cy="576263"/>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or</a:t>
            </a:r>
          </a:p>
        </p:txBody>
      </p:sp>
      <p:sp>
        <p:nvSpPr>
          <p:cNvPr id="13324" name="Rectangle 23"/>
          <p:cNvSpPr>
            <a:spLocks noChangeArrowheads="1"/>
          </p:cNvSpPr>
          <p:nvPr/>
        </p:nvSpPr>
        <p:spPr bwMode="auto">
          <a:xfrm>
            <a:off x="7542214" y="1403351"/>
            <a:ext cx="733425" cy="576263"/>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yet</a:t>
            </a:r>
          </a:p>
        </p:txBody>
      </p:sp>
      <p:sp>
        <p:nvSpPr>
          <p:cNvPr id="13325" name="Rectangle 24"/>
          <p:cNvSpPr>
            <a:spLocks noChangeArrowheads="1"/>
          </p:cNvSpPr>
          <p:nvPr/>
        </p:nvSpPr>
        <p:spPr bwMode="auto">
          <a:xfrm>
            <a:off x="8445501" y="1403351"/>
            <a:ext cx="733425" cy="576263"/>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so</a:t>
            </a:r>
          </a:p>
        </p:txBody>
      </p:sp>
    </p:spTree>
    <p:extLst>
      <p:ext uri="{BB962C8B-B14F-4D97-AF65-F5344CB8AC3E}">
        <p14:creationId xmlns:p14="http://schemas.microsoft.com/office/powerpoint/2010/main" val="12696813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1981201" y="479426"/>
            <a:ext cx="8220075" cy="993775"/>
          </a:xfrm>
        </p:spPr>
        <p:txBody>
          <a:bodyPr/>
          <a:lstStyle/>
          <a:p>
            <a:pPr eaLnBrk="1" hangingPunct="1"/>
            <a:r>
              <a:rPr lang="en-GB" altLang="en-US" sz="3600"/>
              <a:t>Next Steps</a:t>
            </a:r>
          </a:p>
        </p:txBody>
      </p:sp>
      <p:grpSp>
        <p:nvGrpSpPr>
          <p:cNvPr id="14339" name="Group 5"/>
          <p:cNvGrpSpPr>
            <a:grpSpLocks/>
          </p:cNvGrpSpPr>
          <p:nvPr/>
        </p:nvGrpSpPr>
        <p:grpSpPr bwMode="auto">
          <a:xfrm>
            <a:off x="2146301" y="2297113"/>
            <a:ext cx="3008313" cy="1530350"/>
            <a:chOff x="622372" y="2167718"/>
            <a:chExt cx="3008861" cy="1530647"/>
          </a:xfrm>
        </p:grpSpPr>
        <p:pic>
          <p:nvPicPr>
            <p:cNvPr id="14355" name="Picture 1"/>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6" name="TextBox 6"/>
            <p:cNvSpPr txBox="1">
              <a:spLocks noChangeArrowheads="1"/>
            </p:cNvSpPr>
            <p:nvPr/>
          </p:nvSpPr>
          <p:spPr bwMode="auto">
            <a:xfrm>
              <a:off x="822824" y="2347844"/>
              <a:ext cx="2085573" cy="83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400"/>
                <a:t>Millie had lots of friends.</a:t>
              </a:r>
            </a:p>
          </p:txBody>
        </p:sp>
      </p:grpSp>
      <p:grpSp>
        <p:nvGrpSpPr>
          <p:cNvPr id="14340" name="Group 7"/>
          <p:cNvGrpSpPr>
            <a:grpSpLocks/>
          </p:cNvGrpSpPr>
          <p:nvPr/>
        </p:nvGrpSpPr>
        <p:grpSpPr bwMode="auto">
          <a:xfrm>
            <a:off x="6886576" y="2339975"/>
            <a:ext cx="3325813" cy="1474788"/>
            <a:chOff x="5363132" y="2211012"/>
            <a:chExt cx="3325123" cy="1474784"/>
          </a:xfrm>
        </p:grpSpPr>
        <p:pic>
          <p:nvPicPr>
            <p:cNvPr id="14353" name="Picture 3"/>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4" name="TextBox 18"/>
            <p:cNvSpPr txBox="1">
              <a:spLocks noChangeArrowheads="1"/>
            </p:cNvSpPr>
            <p:nvPr/>
          </p:nvSpPr>
          <p:spPr bwMode="auto">
            <a:xfrm>
              <a:off x="6302777" y="2566785"/>
              <a:ext cx="20855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defTabSz="914400" fontAlgn="base">
                <a:lnSpc>
                  <a:spcPct val="100000"/>
                </a:lnSpc>
                <a:spcBef>
                  <a:spcPct val="0"/>
                </a:spcBef>
                <a:spcAft>
                  <a:spcPct val="0"/>
                </a:spcAft>
                <a:buNone/>
              </a:pPr>
              <a:r>
                <a:rPr lang="en-GB" altLang="en-US" sz="2400">
                  <a:solidFill>
                    <a:prstClr val="white"/>
                  </a:solidFill>
                </a:rPr>
                <a:t>He was a friendly boy.</a:t>
              </a:r>
            </a:p>
          </p:txBody>
        </p:sp>
      </p:grpSp>
      <p:grpSp>
        <p:nvGrpSpPr>
          <p:cNvPr id="14341" name="Group 10"/>
          <p:cNvGrpSpPr>
            <a:grpSpLocks/>
          </p:cNvGrpSpPr>
          <p:nvPr/>
        </p:nvGrpSpPr>
        <p:grpSpPr bwMode="auto">
          <a:xfrm>
            <a:off x="4429126" y="2322513"/>
            <a:ext cx="3324225" cy="1479550"/>
            <a:chOff x="2904673" y="1936059"/>
            <a:chExt cx="3325124" cy="1480371"/>
          </a:xfrm>
        </p:grpSpPr>
        <p:pic>
          <p:nvPicPr>
            <p:cNvPr id="14351" name="Picture 2"/>
            <p:cNvPicPr>
              <a:picLocks noChangeAspect="1"/>
            </p:cNvPicPr>
            <p:nvPr/>
          </p:nvPicPr>
          <p:blipFill>
            <a:blip r:embed="rId4" cstate="print">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2" name="TextBox 19"/>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6000">
                  <a:solidFill>
                    <a:prstClr val="white"/>
                  </a:solidFill>
                </a:rPr>
                <a:t>?</a:t>
              </a:r>
            </a:p>
          </p:txBody>
        </p:sp>
      </p:grpSp>
      <p:sp>
        <p:nvSpPr>
          <p:cNvPr id="33" name="Rectangle 22">
            <a:extLst/>
          </p:cNvPr>
          <p:cNvSpPr>
            <a:spLocks noChangeArrowheads="1"/>
          </p:cNvSpPr>
          <p:nvPr/>
        </p:nvSpPr>
        <p:spPr bwMode="auto">
          <a:xfrm>
            <a:off x="2274889" y="4170364"/>
            <a:ext cx="3978275" cy="1455737"/>
          </a:xfrm>
          <a:prstGeom prst="rect">
            <a:avLst/>
          </a:prstGeom>
          <a:solidFill>
            <a:schemeClr val="accent6">
              <a:lumMod val="20000"/>
              <a:lumOff val="80000"/>
              <a:alpha val="45882"/>
            </a:schemeClr>
          </a:solidFill>
          <a:ln>
            <a:noFill/>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algn="ctr" defTabSz="914400">
              <a:lnSpc>
                <a:spcPct val="100000"/>
              </a:lnSpc>
              <a:spcBef>
                <a:spcPct val="0"/>
              </a:spcBef>
              <a:buNone/>
              <a:defRPr/>
            </a:pPr>
            <a:r>
              <a:rPr lang="en-GB" altLang="en-US" sz="2000" dirty="0"/>
              <a:t>Which co-ordinating conjunctions could be used to link these two sentences to create a compound sentence? </a:t>
            </a:r>
          </a:p>
        </p:txBody>
      </p:sp>
      <p:sp>
        <p:nvSpPr>
          <p:cNvPr id="14343" name="Rectangle 13"/>
          <p:cNvSpPr>
            <a:spLocks noChangeArrowheads="1"/>
          </p:cNvSpPr>
          <p:nvPr/>
        </p:nvSpPr>
        <p:spPr bwMode="auto">
          <a:xfrm>
            <a:off x="3022601" y="1403351"/>
            <a:ext cx="733425" cy="576263"/>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for</a:t>
            </a:r>
          </a:p>
        </p:txBody>
      </p:sp>
      <p:sp>
        <p:nvSpPr>
          <p:cNvPr id="14344" name="Rectangle 15"/>
          <p:cNvSpPr>
            <a:spLocks noChangeArrowheads="1"/>
          </p:cNvSpPr>
          <p:nvPr/>
        </p:nvSpPr>
        <p:spPr bwMode="auto">
          <a:xfrm>
            <a:off x="3925889" y="1403351"/>
            <a:ext cx="733425" cy="576263"/>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and</a:t>
            </a:r>
          </a:p>
        </p:txBody>
      </p:sp>
      <p:sp>
        <p:nvSpPr>
          <p:cNvPr id="14345" name="Rectangle 16"/>
          <p:cNvSpPr>
            <a:spLocks noChangeArrowheads="1"/>
          </p:cNvSpPr>
          <p:nvPr/>
        </p:nvSpPr>
        <p:spPr bwMode="auto">
          <a:xfrm>
            <a:off x="4830764" y="1412876"/>
            <a:ext cx="731837" cy="576263"/>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nor</a:t>
            </a:r>
          </a:p>
        </p:txBody>
      </p:sp>
      <p:sp>
        <p:nvSpPr>
          <p:cNvPr id="14346" name="Rectangle 17"/>
          <p:cNvSpPr>
            <a:spLocks noChangeArrowheads="1"/>
          </p:cNvSpPr>
          <p:nvPr/>
        </p:nvSpPr>
        <p:spPr bwMode="auto">
          <a:xfrm>
            <a:off x="5734051" y="1403351"/>
            <a:ext cx="733425" cy="576263"/>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but</a:t>
            </a:r>
          </a:p>
        </p:txBody>
      </p:sp>
      <p:sp>
        <p:nvSpPr>
          <p:cNvPr id="14347" name="Rectangle 21"/>
          <p:cNvSpPr>
            <a:spLocks noChangeArrowheads="1"/>
          </p:cNvSpPr>
          <p:nvPr/>
        </p:nvSpPr>
        <p:spPr bwMode="auto">
          <a:xfrm>
            <a:off x="6637339" y="1403351"/>
            <a:ext cx="733425" cy="576263"/>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or</a:t>
            </a:r>
          </a:p>
        </p:txBody>
      </p:sp>
      <p:sp>
        <p:nvSpPr>
          <p:cNvPr id="14348" name="Rectangle 23"/>
          <p:cNvSpPr>
            <a:spLocks noChangeArrowheads="1"/>
          </p:cNvSpPr>
          <p:nvPr/>
        </p:nvSpPr>
        <p:spPr bwMode="auto">
          <a:xfrm>
            <a:off x="7542214" y="1403351"/>
            <a:ext cx="733425" cy="576263"/>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yet</a:t>
            </a:r>
          </a:p>
        </p:txBody>
      </p:sp>
      <p:sp>
        <p:nvSpPr>
          <p:cNvPr id="14349" name="Rectangle 24"/>
          <p:cNvSpPr>
            <a:spLocks noChangeArrowheads="1"/>
          </p:cNvSpPr>
          <p:nvPr/>
        </p:nvSpPr>
        <p:spPr bwMode="auto">
          <a:xfrm>
            <a:off x="8445501" y="1403351"/>
            <a:ext cx="733425" cy="576263"/>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so</a:t>
            </a:r>
          </a:p>
        </p:txBody>
      </p:sp>
      <p:pic>
        <p:nvPicPr>
          <p:cNvPr id="14350"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65900" y="4046538"/>
            <a:ext cx="3238500" cy="236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50719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p:cNvSpPr>
          <p:nvPr>
            <p:ph type="title"/>
          </p:nvPr>
        </p:nvSpPr>
        <p:spPr>
          <a:xfrm>
            <a:off x="1981201" y="479426"/>
            <a:ext cx="8220075" cy="993775"/>
          </a:xfrm>
        </p:spPr>
        <p:txBody>
          <a:bodyPr/>
          <a:lstStyle/>
          <a:p>
            <a:pPr eaLnBrk="1" hangingPunct="1"/>
            <a:r>
              <a:rPr lang="en-GB" altLang="en-US" sz="3600"/>
              <a:t>Next Steps</a:t>
            </a:r>
          </a:p>
        </p:txBody>
      </p:sp>
      <p:grpSp>
        <p:nvGrpSpPr>
          <p:cNvPr id="15363" name="Group 5"/>
          <p:cNvGrpSpPr>
            <a:grpSpLocks/>
          </p:cNvGrpSpPr>
          <p:nvPr/>
        </p:nvGrpSpPr>
        <p:grpSpPr bwMode="auto">
          <a:xfrm>
            <a:off x="2146301" y="2297113"/>
            <a:ext cx="3008313" cy="1530350"/>
            <a:chOff x="622372" y="2167718"/>
            <a:chExt cx="3008861" cy="1530647"/>
          </a:xfrm>
        </p:grpSpPr>
        <p:pic>
          <p:nvPicPr>
            <p:cNvPr id="15379" name="Picture 1"/>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0" name="TextBox 6"/>
            <p:cNvSpPr txBox="1">
              <a:spLocks noChangeArrowheads="1"/>
            </p:cNvSpPr>
            <p:nvPr/>
          </p:nvSpPr>
          <p:spPr bwMode="auto">
            <a:xfrm>
              <a:off x="823864" y="2332875"/>
              <a:ext cx="2085573" cy="110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200"/>
                <a:t>Sally practised her spelling words.</a:t>
              </a:r>
            </a:p>
          </p:txBody>
        </p:sp>
      </p:grpSp>
      <p:grpSp>
        <p:nvGrpSpPr>
          <p:cNvPr id="15364" name="Group 7"/>
          <p:cNvGrpSpPr>
            <a:grpSpLocks/>
          </p:cNvGrpSpPr>
          <p:nvPr/>
        </p:nvGrpSpPr>
        <p:grpSpPr bwMode="auto">
          <a:xfrm>
            <a:off x="6886576" y="2339975"/>
            <a:ext cx="3325813" cy="1474788"/>
            <a:chOff x="5363132" y="2211012"/>
            <a:chExt cx="3325123" cy="1474784"/>
          </a:xfrm>
        </p:grpSpPr>
        <p:pic>
          <p:nvPicPr>
            <p:cNvPr id="15377" name="Picture 3"/>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8" name="TextBox 18"/>
            <p:cNvSpPr txBox="1">
              <a:spLocks noChangeArrowheads="1"/>
            </p:cNvSpPr>
            <p:nvPr/>
          </p:nvSpPr>
          <p:spPr bwMode="auto">
            <a:xfrm>
              <a:off x="6310265" y="2348237"/>
              <a:ext cx="20780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defTabSz="914400" fontAlgn="base">
                <a:lnSpc>
                  <a:spcPct val="100000"/>
                </a:lnSpc>
                <a:spcBef>
                  <a:spcPct val="0"/>
                </a:spcBef>
                <a:spcAft>
                  <a:spcPct val="0"/>
                </a:spcAft>
                <a:buNone/>
              </a:pPr>
              <a:r>
                <a:rPr lang="en-GB" altLang="en-US" sz="2400">
                  <a:solidFill>
                    <a:prstClr val="white"/>
                  </a:solidFill>
                </a:rPr>
                <a:t>She got full marks in </a:t>
              </a:r>
              <a:br>
                <a:rPr lang="en-GB" altLang="en-US" sz="2400">
                  <a:solidFill>
                    <a:prstClr val="white"/>
                  </a:solidFill>
                </a:rPr>
              </a:br>
              <a:r>
                <a:rPr lang="en-GB" altLang="en-US" sz="2400">
                  <a:solidFill>
                    <a:prstClr val="white"/>
                  </a:solidFill>
                </a:rPr>
                <a:t>the test.</a:t>
              </a:r>
            </a:p>
          </p:txBody>
        </p:sp>
      </p:grpSp>
      <p:grpSp>
        <p:nvGrpSpPr>
          <p:cNvPr id="15365" name="Group 10"/>
          <p:cNvGrpSpPr>
            <a:grpSpLocks/>
          </p:cNvGrpSpPr>
          <p:nvPr/>
        </p:nvGrpSpPr>
        <p:grpSpPr bwMode="auto">
          <a:xfrm>
            <a:off x="4429126" y="2322513"/>
            <a:ext cx="3324225" cy="1479550"/>
            <a:chOff x="2904673" y="1936059"/>
            <a:chExt cx="3325124" cy="1480371"/>
          </a:xfrm>
        </p:grpSpPr>
        <p:pic>
          <p:nvPicPr>
            <p:cNvPr id="15375" name="Picture 2"/>
            <p:cNvPicPr>
              <a:picLocks noChangeAspect="1"/>
            </p:cNvPicPr>
            <p:nvPr/>
          </p:nvPicPr>
          <p:blipFill>
            <a:blip r:embed="rId4" cstate="print">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TextBox 19"/>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6000">
                  <a:solidFill>
                    <a:prstClr val="white"/>
                  </a:solidFill>
                </a:rPr>
                <a:t>?</a:t>
              </a:r>
            </a:p>
          </p:txBody>
        </p:sp>
      </p:grpSp>
      <p:sp>
        <p:nvSpPr>
          <p:cNvPr id="46" name="Rectangle 22">
            <a:extLst/>
          </p:cNvPr>
          <p:cNvSpPr>
            <a:spLocks noChangeArrowheads="1"/>
          </p:cNvSpPr>
          <p:nvPr/>
        </p:nvSpPr>
        <p:spPr bwMode="auto">
          <a:xfrm>
            <a:off x="4429126" y="4179889"/>
            <a:ext cx="5478463" cy="1141439"/>
          </a:xfrm>
          <a:prstGeom prst="rect">
            <a:avLst/>
          </a:prstGeom>
          <a:solidFill>
            <a:schemeClr val="accent6">
              <a:lumMod val="20000"/>
              <a:lumOff val="80000"/>
              <a:alpha val="45882"/>
            </a:schemeClr>
          </a:solidFill>
          <a:ln>
            <a:noFill/>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algn="ctr" defTabSz="914400">
              <a:lnSpc>
                <a:spcPct val="100000"/>
              </a:lnSpc>
              <a:spcBef>
                <a:spcPct val="0"/>
              </a:spcBef>
              <a:buNone/>
              <a:defRPr/>
            </a:pPr>
            <a:r>
              <a:rPr lang="en-GB" altLang="en-US" sz="2000" dirty="0"/>
              <a:t>Which conjunctions could we use to link these two sentences to create a compound sentence? </a:t>
            </a:r>
          </a:p>
        </p:txBody>
      </p:sp>
      <p:sp>
        <p:nvSpPr>
          <p:cNvPr id="15367" name="Rectangle 13"/>
          <p:cNvSpPr>
            <a:spLocks noChangeArrowheads="1"/>
          </p:cNvSpPr>
          <p:nvPr/>
        </p:nvSpPr>
        <p:spPr bwMode="auto">
          <a:xfrm>
            <a:off x="3022601" y="1403351"/>
            <a:ext cx="733425" cy="576263"/>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for</a:t>
            </a:r>
          </a:p>
        </p:txBody>
      </p:sp>
      <p:sp>
        <p:nvSpPr>
          <p:cNvPr id="15368" name="Rectangle 15"/>
          <p:cNvSpPr>
            <a:spLocks noChangeArrowheads="1"/>
          </p:cNvSpPr>
          <p:nvPr/>
        </p:nvSpPr>
        <p:spPr bwMode="auto">
          <a:xfrm>
            <a:off x="3925889" y="1403351"/>
            <a:ext cx="733425" cy="576263"/>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and</a:t>
            </a:r>
          </a:p>
        </p:txBody>
      </p:sp>
      <p:sp>
        <p:nvSpPr>
          <p:cNvPr id="15369" name="Rectangle 16"/>
          <p:cNvSpPr>
            <a:spLocks noChangeArrowheads="1"/>
          </p:cNvSpPr>
          <p:nvPr/>
        </p:nvSpPr>
        <p:spPr bwMode="auto">
          <a:xfrm>
            <a:off x="4830764" y="1412876"/>
            <a:ext cx="731837" cy="576263"/>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nor</a:t>
            </a:r>
          </a:p>
        </p:txBody>
      </p:sp>
      <p:sp>
        <p:nvSpPr>
          <p:cNvPr id="15370" name="Rectangle 17"/>
          <p:cNvSpPr>
            <a:spLocks noChangeArrowheads="1"/>
          </p:cNvSpPr>
          <p:nvPr/>
        </p:nvSpPr>
        <p:spPr bwMode="auto">
          <a:xfrm>
            <a:off x="5734051" y="1403351"/>
            <a:ext cx="733425" cy="576263"/>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but</a:t>
            </a:r>
          </a:p>
        </p:txBody>
      </p:sp>
      <p:sp>
        <p:nvSpPr>
          <p:cNvPr id="15371" name="Rectangle 21"/>
          <p:cNvSpPr>
            <a:spLocks noChangeArrowheads="1"/>
          </p:cNvSpPr>
          <p:nvPr/>
        </p:nvSpPr>
        <p:spPr bwMode="auto">
          <a:xfrm>
            <a:off x="6637339" y="1403351"/>
            <a:ext cx="733425" cy="576263"/>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or</a:t>
            </a:r>
          </a:p>
        </p:txBody>
      </p:sp>
      <p:sp>
        <p:nvSpPr>
          <p:cNvPr id="15372" name="Rectangle 23"/>
          <p:cNvSpPr>
            <a:spLocks noChangeArrowheads="1"/>
          </p:cNvSpPr>
          <p:nvPr/>
        </p:nvSpPr>
        <p:spPr bwMode="auto">
          <a:xfrm>
            <a:off x="7542214" y="1403351"/>
            <a:ext cx="733425" cy="576263"/>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yet</a:t>
            </a:r>
          </a:p>
        </p:txBody>
      </p:sp>
      <p:sp>
        <p:nvSpPr>
          <p:cNvPr id="15373" name="Rectangle 24"/>
          <p:cNvSpPr>
            <a:spLocks noChangeArrowheads="1"/>
          </p:cNvSpPr>
          <p:nvPr/>
        </p:nvSpPr>
        <p:spPr bwMode="auto">
          <a:xfrm>
            <a:off x="8445501" y="1403351"/>
            <a:ext cx="733425" cy="576263"/>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so</a:t>
            </a:r>
          </a:p>
        </p:txBody>
      </p:sp>
      <p:pic>
        <p:nvPicPr>
          <p:cNvPr id="15374"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84400" y="4179889"/>
            <a:ext cx="2159000"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75825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1981201" y="479426"/>
            <a:ext cx="8220075" cy="993775"/>
          </a:xfrm>
        </p:spPr>
        <p:txBody>
          <a:bodyPr/>
          <a:lstStyle/>
          <a:p>
            <a:pPr eaLnBrk="1" hangingPunct="1"/>
            <a:r>
              <a:rPr lang="en-GB" altLang="en-US" sz="3600"/>
              <a:t>Next Steps</a:t>
            </a:r>
          </a:p>
        </p:txBody>
      </p:sp>
      <p:grpSp>
        <p:nvGrpSpPr>
          <p:cNvPr id="16387" name="Group 5"/>
          <p:cNvGrpSpPr>
            <a:grpSpLocks/>
          </p:cNvGrpSpPr>
          <p:nvPr/>
        </p:nvGrpSpPr>
        <p:grpSpPr bwMode="auto">
          <a:xfrm>
            <a:off x="2146301" y="2297113"/>
            <a:ext cx="3008313" cy="1530350"/>
            <a:chOff x="622372" y="2167718"/>
            <a:chExt cx="3008861" cy="1530647"/>
          </a:xfrm>
        </p:grpSpPr>
        <p:pic>
          <p:nvPicPr>
            <p:cNvPr id="16403" name="Picture 1"/>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04" name="TextBox 6"/>
            <p:cNvSpPr txBox="1">
              <a:spLocks noChangeArrowheads="1"/>
            </p:cNvSpPr>
            <p:nvPr/>
          </p:nvSpPr>
          <p:spPr bwMode="auto">
            <a:xfrm>
              <a:off x="823864" y="2440187"/>
              <a:ext cx="2181886" cy="101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000"/>
                <a:t>You can choose chocolate ice cream.</a:t>
              </a:r>
            </a:p>
          </p:txBody>
        </p:sp>
      </p:grpSp>
      <p:grpSp>
        <p:nvGrpSpPr>
          <p:cNvPr id="16388" name="Group 7"/>
          <p:cNvGrpSpPr>
            <a:grpSpLocks/>
          </p:cNvGrpSpPr>
          <p:nvPr/>
        </p:nvGrpSpPr>
        <p:grpSpPr bwMode="auto">
          <a:xfrm>
            <a:off x="6886576" y="2339975"/>
            <a:ext cx="3325813" cy="1474788"/>
            <a:chOff x="5363132" y="2211012"/>
            <a:chExt cx="3325123" cy="1474784"/>
          </a:xfrm>
        </p:grpSpPr>
        <p:pic>
          <p:nvPicPr>
            <p:cNvPr id="16401" name="Picture 3"/>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02" name="TextBox 18"/>
            <p:cNvSpPr txBox="1">
              <a:spLocks noChangeArrowheads="1"/>
            </p:cNvSpPr>
            <p:nvPr/>
          </p:nvSpPr>
          <p:spPr bwMode="auto">
            <a:xfrm>
              <a:off x="6310265" y="2440571"/>
              <a:ext cx="20780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defTabSz="914400" fontAlgn="base">
                <a:lnSpc>
                  <a:spcPct val="100000"/>
                </a:lnSpc>
                <a:spcBef>
                  <a:spcPct val="0"/>
                </a:spcBef>
                <a:spcAft>
                  <a:spcPct val="0"/>
                </a:spcAft>
                <a:buNone/>
              </a:pPr>
              <a:r>
                <a:rPr lang="en-GB" altLang="en-US" sz="2000">
                  <a:solidFill>
                    <a:prstClr val="white"/>
                  </a:solidFill>
                </a:rPr>
                <a:t>You can choose strawberry </a:t>
              </a:r>
              <a:br>
                <a:rPr lang="en-GB" altLang="en-US" sz="2000">
                  <a:solidFill>
                    <a:prstClr val="white"/>
                  </a:solidFill>
                </a:rPr>
              </a:br>
              <a:r>
                <a:rPr lang="en-GB" altLang="en-US" sz="2000">
                  <a:solidFill>
                    <a:prstClr val="white"/>
                  </a:solidFill>
                </a:rPr>
                <a:t>ice cream.</a:t>
              </a:r>
            </a:p>
          </p:txBody>
        </p:sp>
      </p:grpSp>
      <p:grpSp>
        <p:nvGrpSpPr>
          <p:cNvPr id="16389" name="Group 10"/>
          <p:cNvGrpSpPr>
            <a:grpSpLocks/>
          </p:cNvGrpSpPr>
          <p:nvPr/>
        </p:nvGrpSpPr>
        <p:grpSpPr bwMode="auto">
          <a:xfrm>
            <a:off x="4429126" y="2322513"/>
            <a:ext cx="3324225" cy="1479550"/>
            <a:chOff x="2904673" y="1936059"/>
            <a:chExt cx="3325124" cy="1480371"/>
          </a:xfrm>
        </p:grpSpPr>
        <p:pic>
          <p:nvPicPr>
            <p:cNvPr id="16399" name="Picture 2"/>
            <p:cNvPicPr>
              <a:picLocks noChangeAspect="1"/>
            </p:cNvPicPr>
            <p:nvPr/>
          </p:nvPicPr>
          <p:blipFill>
            <a:blip r:embed="rId4" cstate="print">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00" name="TextBox 19"/>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6000">
                  <a:solidFill>
                    <a:prstClr val="white"/>
                  </a:solidFill>
                </a:rPr>
                <a:t>?</a:t>
              </a:r>
            </a:p>
          </p:txBody>
        </p:sp>
      </p:grpSp>
      <p:sp>
        <p:nvSpPr>
          <p:cNvPr id="33" name="Rectangle 22">
            <a:extLst/>
          </p:cNvPr>
          <p:cNvSpPr>
            <a:spLocks noChangeArrowheads="1"/>
          </p:cNvSpPr>
          <p:nvPr/>
        </p:nvSpPr>
        <p:spPr bwMode="auto">
          <a:xfrm>
            <a:off x="2274888" y="4179888"/>
            <a:ext cx="4743450" cy="1141412"/>
          </a:xfrm>
          <a:prstGeom prst="rect">
            <a:avLst/>
          </a:prstGeom>
          <a:solidFill>
            <a:schemeClr val="accent6">
              <a:lumMod val="20000"/>
              <a:lumOff val="80000"/>
              <a:alpha val="45882"/>
            </a:schemeClr>
          </a:solidFill>
          <a:ln>
            <a:noFill/>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algn="ctr" defTabSz="914400">
              <a:lnSpc>
                <a:spcPct val="100000"/>
              </a:lnSpc>
              <a:spcBef>
                <a:spcPct val="0"/>
              </a:spcBef>
              <a:buNone/>
              <a:defRPr/>
            </a:pPr>
            <a:r>
              <a:rPr lang="en-GB" altLang="en-US" sz="2000" dirty="0"/>
              <a:t>Which conjunctions could we use to link these two sentences to create a compound sentence? </a:t>
            </a:r>
          </a:p>
        </p:txBody>
      </p:sp>
      <p:sp>
        <p:nvSpPr>
          <p:cNvPr id="16391" name="Rectangle 13"/>
          <p:cNvSpPr>
            <a:spLocks noChangeArrowheads="1"/>
          </p:cNvSpPr>
          <p:nvPr/>
        </p:nvSpPr>
        <p:spPr bwMode="auto">
          <a:xfrm>
            <a:off x="3022601" y="1403351"/>
            <a:ext cx="733425" cy="576263"/>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for</a:t>
            </a:r>
          </a:p>
        </p:txBody>
      </p:sp>
      <p:sp>
        <p:nvSpPr>
          <p:cNvPr id="16392" name="Rectangle 15"/>
          <p:cNvSpPr>
            <a:spLocks noChangeArrowheads="1"/>
          </p:cNvSpPr>
          <p:nvPr/>
        </p:nvSpPr>
        <p:spPr bwMode="auto">
          <a:xfrm>
            <a:off x="3925889" y="1403351"/>
            <a:ext cx="733425" cy="576263"/>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and</a:t>
            </a:r>
          </a:p>
        </p:txBody>
      </p:sp>
      <p:sp>
        <p:nvSpPr>
          <p:cNvPr id="16393" name="Rectangle 16"/>
          <p:cNvSpPr>
            <a:spLocks noChangeArrowheads="1"/>
          </p:cNvSpPr>
          <p:nvPr/>
        </p:nvSpPr>
        <p:spPr bwMode="auto">
          <a:xfrm>
            <a:off x="4830764" y="1412876"/>
            <a:ext cx="731837" cy="576263"/>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nor</a:t>
            </a:r>
          </a:p>
        </p:txBody>
      </p:sp>
      <p:sp>
        <p:nvSpPr>
          <p:cNvPr id="16394" name="Rectangle 17"/>
          <p:cNvSpPr>
            <a:spLocks noChangeArrowheads="1"/>
          </p:cNvSpPr>
          <p:nvPr/>
        </p:nvSpPr>
        <p:spPr bwMode="auto">
          <a:xfrm>
            <a:off x="5734051" y="1403351"/>
            <a:ext cx="733425" cy="576263"/>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but</a:t>
            </a:r>
          </a:p>
        </p:txBody>
      </p:sp>
      <p:sp>
        <p:nvSpPr>
          <p:cNvPr id="16395" name="Rectangle 21"/>
          <p:cNvSpPr>
            <a:spLocks noChangeArrowheads="1"/>
          </p:cNvSpPr>
          <p:nvPr/>
        </p:nvSpPr>
        <p:spPr bwMode="auto">
          <a:xfrm>
            <a:off x="6637339" y="1403351"/>
            <a:ext cx="733425" cy="576263"/>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or</a:t>
            </a:r>
          </a:p>
        </p:txBody>
      </p:sp>
      <p:sp>
        <p:nvSpPr>
          <p:cNvPr id="16396" name="Rectangle 23"/>
          <p:cNvSpPr>
            <a:spLocks noChangeArrowheads="1"/>
          </p:cNvSpPr>
          <p:nvPr/>
        </p:nvSpPr>
        <p:spPr bwMode="auto">
          <a:xfrm>
            <a:off x="7542214" y="1403351"/>
            <a:ext cx="733425" cy="576263"/>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yet</a:t>
            </a:r>
          </a:p>
        </p:txBody>
      </p:sp>
      <p:sp>
        <p:nvSpPr>
          <p:cNvPr id="16397" name="Rectangle 24"/>
          <p:cNvSpPr>
            <a:spLocks noChangeArrowheads="1"/>
          </p:cNvSpPr>
          <p:nvPr/>
        </p:nvSpPr>
        <p:spPr bwMode="auto">
          <a:xfrm>
            <a:off x="8445501" y="1403351"/>
            <a:ext cx="733425" cy="576263"/>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so</a:t>
            </a:r>
          </a:p>
        </p:txBody>
      </p:sp>
      <p:pic>
        <p:nvPicPr>
          <p:cNvPr id="16398"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370763" y="4175125"/>
            <a:ext cx="2546350" cy="197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9379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a:spLocks noGrp="1"/>
          </p:cNvSpPr>
          <p:nvPr>
            <p:ph type="title"/>
          </p:nvPr>
        </p:nvSpPr>
        <p:spPr>
          <a:xfrm>
            <a:off x="1981201" y="479426"/>
            <a:ext cx="8220075" cy="993775"/>
          </a:xfrm>
        </p:spPr>
        <p:txBody>
          <a:bodyPr/>
          <a:lstStyle/>
          <a:p>
            <a:pPr eaLnBrk="1" hangingPunct="1"/>
            <a:r>
              <a:rPr lang="en-GB" altLang="en-US" sz="3600"/>
              <a:t>Next Steps</a:t>
            </a:r>
          </a:p>
        </p:txBody>
      </p:sp>
      <p:grpSp>
        <p:nvGrpSpPr>
          <p:cNvPr id="17411" name="Group 5"/>
          <p:cNvGrpSpPr>
            <a:grpSpLocks/>
          </p:cNvGrpSpPr>
          <p:nvPr/>
        </p:nvGrpSpPr>
        <p:grpSpPr bwMode="auto">
          <a:xfrm>
            <a:off x="2146301" y="2297113"/>
            <a:ext cx="3008313" cy="1530350"/>
            <a:chOff x="622372" y="2167718"/>
            <a:chExt cx="3008861" cy="1530647"/>
          </a:xfrm>
        </p:grpSpPr>
        <p:pic>
          <p:nvPicPr>
            <p:cNvPr id="17426" name="Picture 1"/>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7" name="TextBox 6"/>
            <p:cNvSpPr txBox="1">
              <a:spLocks noChangeArrowheads="1"/>
            </p:cNvSpPr>
            <p:nvPr/>
          </p:nvSpPr>
          <p:spPr bwMode="auto">
            <a:xfrm>
              <a:off x="823864" y="2532903"/>
              <a:ext cx="20855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400"/>
                <a:t>You can go swimming</a:t>
              </a:r>
              <a:r>
                <a:rPr lang="en-GB" altLang="en-US" sz="2000"/>
                <a:t>.</a:t>
              </a:r>
            </a:p>
          </p:txBody>
        </p:sp>
      </p:grpSp>
      <p:pic>
        <p:nvPicPr>
          <p:cNvPr id="17412" name="Picture 3"/>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6886576" y="2330450"/>
            <a:ext cx="3325813" cy="147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413" name="Group 10"/>
          <p:cNvGrpSpPr>
            <a:grpSpLocks/>
          </p:cNvGrpSpPr>
          <p:nvPr/>
        </p:nvGrpSpPr>
        <p:grpSpPr bwMode="auto">
          <a:xfrm>
            <a:off x="4429126" y="2322513"/>
            <a:ext cx="3324225" cy="1479550"/>
            <a:chOff x="2904673" y="1936059"/>
            <a:chExt cx="3325124" cy="1480371"/>
          </a:xfrm>
        </p:grpSpPr>
        <p:pic>
          <p:nvPicPr>
            <p:cNvPr id="17424" name="Picture 2"/>
            <p:cNvPicPr>
              <a:picLocks noChangeAspect="1"/>
            </p:cNvPicPr>
            <p:nvPr/>
          </p:nvPicPr>
          <p:blipFill>
            <a:blip r:embed="rId4" cstate="print">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5" name="TextBox 19"/>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6000">
                  <a:solidFill>
                    <a:prstClr val="white"/>
                  </a:solidFill>
                </a:rPr>
                <a:t>?</a:t>
              </a:r>
            </a:p>
          </p:txBody>
        </p:sp>
      </p:grpSp>
      <p:sp>
        <p:nvSpPr>
          <p:cNvPr id="44" name="Rectangle 22">
            <a:extLst/>
          </p:cNvPr>
          <p:cNvSpPr>
            <a:spLocks noChangeArrowheads="1"/>
          </p:cNvSpPr>
          <p:nvPr/>
        </p:nvSpPr>
        <p:spPr bwMode="auto">
          <a:xfrm>
            <a:off x="2274888" y="4178301"/>
            <a:ext cx="7632700" cy="835025"/>
          </a:xfrm>
          <a:prstGeom prst="rect">
            <a:avLst/>
          </a:prstGeom>
          <a:solidFill>
            <a:schemeClr val="accent6">
              <a:lumMod val="20000"/>
              <a:lumOff val="80000"/>
              <a:alpha val="45882"/>
            </a:schemeClr>
          </a:solidFill>
          <a:ln>
            <a:noFill/>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algn="ctr" defTabSz="914400">
              <a:lnSpc>
                <a:spcPct val="100000"/>
              </a:lnSpc>
              <a:spcBef>
                <a:spcPct val="0"/>
              </a:spcBef>
              <a:buNone/>
              <a:defRPr/>
            </a:pPr>
            <a:r>
              <a:rPr lang="en-GB" altLang="en-US" sz="2000" dirty="0"/>
              <a:t>Which conjunctions could we use to link these two sentences to create a compound sentence? </a:t>
            </a:r>
          </a:p>
        </p:txBody>
      </p:sp>
      <p:sp>
        <p:nvSpPr>
          <p:cNvPr id="17415" name="Rectangle 13"/>
          <p:cNvSpPr>
            <a:spLocks noChangeArrowheads="1"/>
          </p:cNvSpPr>
          <p:nvPr/>
        </p:nvSpPr>
        <p:spPr bwMode="auto">
          <a:xfrm>
            <a:off x="3022601" y="1403351"/>
            <a:ext cx="733425" cy="576263"/>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for</a:t>
            </a:r>
          </a:p>
        </p:txBody>
      </p:sp>
      <p:sp>
        <p:nvSpPr>
          <p:cNvPr id="17416" name="Rectangle 15"/>
          <p:cNvSpPr>
            <a:spLocks noChangeArrowheads="1"/>
          </p:cNvSpPr>
          <p:nvPr/>
        </p:nvSpPr>
        <p:spPr bwMode="auto">
          <a:xfrm>
            <a:off x="3925889" y="1403351"/>
            <a:ext cx="733425" cy="576263"/>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and</a:t>
            </a:r>
          </a:p>
        </p:txBody>
      </p:sp>
      <p:sp>
        <p:nvSpPr>
          <p:cNvPr id="17417" name="Rectangle 16"/>
          <p:cNvSpPr>
            <a:spLocks noChangeArrowheads="1"/>
          </p:cNvSpPr>
          <p:nvPr/>
        </p:nvSpPr>
        <p:spPr bwMode="auto">
          <a:xfrm>
            <a:off x="4830764" y="1412876"/>
            <a:ext cx="731837" cy="576263"/>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nor</a:t>
            </a:r>
          </a:p>
        </p:txBody>
      </p:sp>
      <p:sp>
        <p:nvSpPr>
          <p:cNvPr id="17418" name="Rectangle 17"/>
          <p:cNvSpPr>
            <a:spLocks noChangeArrowheads="1"/>
          </p:cNvSpPr>
          <p:nvPr/>
        </p:nvSpPr>
        <p:spPr bwMode="auto">
          <a:xfrm>
            <a:off x="5734051" y="1403351"/>
            <a:ext cx="733425" cy="576263"/>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but</a:t>
            </a:r>
          </a:p>
        </p:txBody>
      </p:sp>
      <p:sp>
        <p:nvSpPr>
          <p:cNvPr id="17419" name="Rectangle 21"/>
          <p:cNvSpPr>
            <a:spLocks noChangeArrowheads="1"/>
          </p:cNvSpPr>
          <p:nvPr/>
        </p:nvSpPr>
        <p:spPr bwMode="auto">
          <a:xfrm>
            <a:off x="6637339" y="1403351"/>
            <a:ext cx="733425" cy="576263"/>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or</a:t>
            </a:r>
          </a:p>
        </p:txBody>
      </p:sp>
      <p:sp>
        <p:nvSpPr>
          <p:cNvPr id="17420" name="Rectangle 23"/>
          <p:cNvSpPr>
            <a:spLocks noChangeArrowheads="1"/>
          </p:cNvSpPr>
          <p:nvPr/>
        </p:nvSpPr>
        <p:spPr bwMode="auto">
          <a:xfrm>
            <a:off x="7542214" y="1403351"/>
            <a:ext cx="733425" cy="576263"/>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yet</a:t>
            </a:r>
          </a:p>
        </p:txBody>
      </p:sp>
      <p:sp>
        <p:nvSpPr>
          <p:cNvPr id="17421" name="Rectangle 24"/>
          <p:cNvSpPr>
            <a:spLocks noChangeArrowheads="1"/>
          </p:cNvSpPr>
          <p:nvPr/>
        </p:nvSpPr>
        <p:spPr bwMode="auto">
          <a:xfrm>
            <a:off x="8445501" y="1403351"/>
            <a:ext cx="733425" cy="576263"/>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so</a:t>
            </a:r>
          </a:p>
        </p:txBody>
      </p:sp>
      <p:sp>
        <p:nvSpPr>
          <p:cNvPr id="17422" name="TextBox 27"/>
          <p:cNvSpPr txBox="1">
            <a:spLocks noChangeArrowheads="1"/>
          </p:cNvSpPr>
          <p:nvPr/>
        </p:nvSpPr>
        <p:spPr bwMode="auto">
          <a:xfrm>
            <a:off x="7743826" y="2478088"/>
            <a:ext cx="21637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defTabSz="914400" fontAlgn="base">
              <a:lnSpc>
                <a:spcPct val="100000"/>
              </a:lnSpc>
              <a:spcBef>
                <a:spcPct val="0"/>
              </a:spcBef>
              <a:spcAft>
                <a:spcPct val="0"/>
              </a:spcAft>
              <a:buNone/>
            </a:pPr>
            <a:r>
              <a:rPr lang="en-GB" altLang="en-US" sz="2400">
                <a:solidFill>
                  <a:prstClr val="white"/>
                </a:solidFill>
              </a:rPr>
              <a:t>You can’t jump in the pool.</a:t>
            </a:r>
          </a:p>
        </p:txBody>
      </p:sp>
      <p:pic>
        <p:nvPicPr>
          <p:cNvPr id="17423"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49775" y="5002214"/>
            <a:ext cx="2820988"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34370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1981201" y="479426"/>
            <a:ext cx="8220075" cy="993775"/>
          </a:xfrm>
        </p:spPr>
        <p:txBody>
          <a:bodyPr/>
          <a:lstStyle/>
          <a:p>
            <a:pPr eaLnBrk="1" hangingPunct="1"/>
            <a:r>
              <a:rPr lang="en-GB" altLang="en-US" sz="3600"/>
              <a:t>Next Steps</a:t>
            </a:r>
          </a:p>
        </p:txBody>
      </p:sp>
      <p:grpSp>
        <p:nvGrpSpPr>
          <p:cNvPr id="18435" name="Group 5"/>
          <p:cNvGrpSpPr>
            <a:grpSpLocks/>
          </p:cNvGrpSpPr>
          <p:nvPr/>
        </p:nvGrpSpPr>
        <p:grpSpPr bwMode="auto">
          <a:xfrm>
            <a:off x="2146301" y="2297113"/>
            <a:ext cx="3008313" cy="1530350"/>
            <a:chOff x="622372" y="2167718"/>
            <a:chExt cx="3008861" cy="1530647"/>
          </a:xfrm>
        </p:grpSpPr>
        <p:pic>
          <p:nvPicPr>
            <p:cNvPr id="18450" name="Picture 1"/>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1" name="TextBox 6"/>
            <p:cNvSpPr txBox="1">
              <a:spLocks noChangeArrowheads="1"/>
            </p:cNvSpPr>
            <p:nvPr/>
          </p:nvSpPr>
          <p:spPr bwMode="auto">
            <a:xfrm>
              <a:off x="823864" y="2532903"/>
              <a:ext cx="231166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400"/>
                <a:t>Ryan didn’t want to be late.</a:t>
              </a:r>
              <a:endParaRPr lang="en-GB" altLang="en-US" sz="2000"/>
            </a:p>
          </p:txBody>
        </p:sp>
      </p:grpSp>
      <p:pic>
        <p:nvPicPr>
          <p:cNvPr id="18436" name="Picture 3"/>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6886576" y="2330450"/>
            <a:ext cx="3325813" cy="147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437" name="Group 10"/>
          <p:cNvGrpSpPr>
            <a:grpSpLocks/>
          </p:cNvGrpSpPr>
          <p:nvPr/>
        </p:nvGrpSpPr>
        <p:grpSpPr bwMode="auto">
          <a:xfrm>
            <a:off x="4429126" y="2322513"/>
            <a:ext cx="3324225" cy="1479550"/>
            <a:chOff x="2904673" y="1936059"/>
            <a:chExt cx="3325124" cy="1480371"/>
          </a:xfrm>
        </p:grpSpPr>
        <p:pic>
          <p:nvPicPr>
            <p:cNvPr id="18448" name="Picture 2"/>
            <p:cNvPicPr>
              <a:picLocks noChangeAspect="1"/>
            </p:cNvPicPr>
            <p:nvPr/>
          </p:nvPicPr>
          <p:blipFill>
            <a:blip r:embed="rId4" cstate="print">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9" name="TextBox 19"/>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6000">
                  <a:solidFill>
                    <a:prstClr val="white"/>
                  </a:solidFill>
                </a:rPr>
                <a:t>?</a:t>
              </a:r>
            </a:p>
          </p:txBody>
        </p:sp>
      </p:grpSp>
      <p:sp>
        <p:nvSpPr>
          <p:cNvPr id="30" name="Rectangle 22">
            <a:extLst/>
          </p:cNvPr>
          <p:cNvSpPr>
            <a:spLocks noChangeArrowheads="1"/>
          </p:cNvSpPr>
          <p:nvPr/>
        </p:nvSpPr>
        <p:spPr bwMode="auto">
          <a:xfrm>
            <a:off x="2274889" y="4175126"/>
            <a:ext cx="5913437" cy="835025"/>
          </a:xfrm>
          <a:prstGeom prst="rect">
            <a:avLst/>
          </a:prstGeom>
          <a:solidFill>
            <a:schemeClr val="accent6">
              <a:lumMod val="20000"/>
              <a:lumOff val="80000"/>
              <a:alpha val="45882"/>
            </a:schemeClr>
          </a:solidFill>
          <a:ln>
            <a:noFill/>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algn="ctr" defTabSz="914400">
              <a:lnSpc>
                <a:spcPct val="100000"/>
              </a:lnSpc>
              <a:spcBef>
                <a:spcPct val="0"/>
              </a:spcBef>
              <a:buNone/>
              <a:defRPr/>
            </a:pPr>
            <a:r>
              <a:rPr lang="en-GB" altLang="en-US" sz="2000" dirty="0"/>
              <a:t>Which conjunctions could we use to link these two sentences to create a compound sentence? </a:t>
            </a:r>
          </a:p>
        </p:txBody>
      </p:sp>
      <p:sp>
        <p:nvSpPr>
          <p:cNvPr id="18439" name="Rectangle 13"/>
          <p:cNvSpPr>
            <a:spLocks noChangeArrowheads="1"/>
          </p:cNvSpPr>
          <p:nvPr/>
        </p:nvSpPr>
        <p:spPr bwMode="auto">
          <a:xfrm>
            <a:off x="3022601" y="1403351"/>
            <a:ext cx="733425" cy="576263"/>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for</a:t>
            </a:r>
          </a:p>
        </p:txBody>
      </p:sp>
      <p:sp>
        <p:nvSpPr>
          <p:cNvPr id="18440" name="Rectangle 15"/>
          <p:cNvSpPr>
            <a:spLocks noChangeArrowheads="1"/>
          </p:cNvSpPr>
          <p:nvPr/>
        </p:nvSpPr>
        <p:spPr bwMode="auto">
          <a:xfrm>
            <a:off x="3925889" y="1403351"/>
            <a:ext cx="733425" cy="576263"/>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and</a:t>
            </a:r>
          </a:p>
        </p:txBody>
      </p:sp>
      <p:sp>
        <p:nvSpPr>
          <p:cNvPr id="18441" name="Rectangle 16"/>
          <p:cNvSpPr>
            <a:spLocks noChangeArrowheads="1"/>
          </p:cNvSpPr>
          <p:nvPr/>
        </p:nvSpPr>
        <p:spPr bwMode="auto">
          <a:xfrm>
            <a:off x="4830764" y="1412876"/>
            <a:ext cx="731837" cy="576263"/>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nor</a:t>
            </a:r>
          </a:p>
        </p:txBody>
      </p:sp>
      <p:sp>
        <p:nvSpPr>
          <p:cNvPr id="18442" name="Rectangle 17"/>
          <p:cNvSpPr>
            <a:spLocks noChangeArrowheads="1"/>
          </p:cNvSpPr>
          <p:nvPr/>
        </p:nvSpPr>
        <p:spPr bwMode="auto">
          <a:xfrm>
            <a:off x="5734051" y="1403351"/>
            <a:ext cx="733425" cy="576263"/>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but</a:t>
            </a:r>
          </a:p>
        </p:txBody>
      </p:sp>
      <p:sp>
        <p:nvSpPr>
          <p:cNvPr id="18443" name="Rectangle 21"/>
          <p:cNvSpPr>
            <a:spLocks noChangeArrowheads="1"/>
          </p:cNvSpPr>
          <p:nvPr/>
        </p:nvSpPr>
        <p:spPr bwMode="auto">
          <a:xfrm>
            <a:off x="6637339" y="1403351"/>
            <a:ext cx="733425" cy="576263"/>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or</a:t>
            </a:r>
          </a:p>
        </p:txBody>
      </p:sp>
      <p:sp>
        <p:nvSpPr>
          <p:cNvPr id="18444" name="Rectangle 23"/>
          <p:cNvSpPr>
            <a:spLocks noChangeArrowheads="1"/>
          </p:cNvSpPr>
          <p:nvPr/>
        </p:nvSpPr>
        <p:spPr bwMode="auto">
          <a:xfrm>
            <a:off x="7542214" y="1403351"/>
            <a:ext cx="733425" cy="576263"/>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yet</a:t>
            </a:r>
          </a:p>
        </p:txBody>
      </p:sp>
      <p:sp>
        <p:nvSpPr>
          <p:cNvPr id="18445" name="Rectangle 24"/>
          <p:cNvSpPr>
            <a:spLocks noChangeArrowheads="1"/>
          </p:cNvSpPr>
          <p:nvPr/>
        </p:nvSpPr>
        <p:spPr bwMode="auto">
          <a:xfrm>
            <a:off x="8445501" y="1403351"/>
            <a:ext cx="733425" cy="576263"/>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so</a:t>
            </a:r>
          </a:p>
        </p:txBody>
      </p:sp>
      <p:sp>
        <p:nvSpPr>
          <p:cNvPr id="18446" name="TextBox 27"/>
          <p:cNvSpPr txBox="1">
            <a:spLocks noChangeArrowheads="1"/>
          </p:cNvSpPr>
          <p:nvPr/>
        </p:nvSpPr>
        <p:spPr bwMode="auto">
          <a:xfrm>
            <a:off x="7753351" y="2662238"/>
            <a:ext cx="21637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defTabSz="914400" fontAlgn="base">
              <a:lnSpc>
                <a:spcPct val="100000"/>
              </a:lnSpc>
              <a:spcBef>
                <a:spcPct val="0"/>
              </a:spcBef>
              <a:spcAft>
                <a:spcPct val="0"/>
              </a:spcAft>
              <a:buNone/>
            </a:pPr>
            <a:r>
              <a:rPr lang="en-GB" altLang="en-US" sz="2400">
                <a:solidFill>
                  <a:prstClr val="white"/>
                </a:solidFill>
              </a:rPr>
              <a:t>He hurried </a:t>
            </a:r>
            <a:br>
              <a:rPr lang="en-GB" altLang="en-US" sz="2400">
                <a:solidFill>
                  <a:prstClr val="white"/>
                </a:solidFill>
              </a:rPr>
            </a:br>
            <a:r>
              <a:rPr lang="en-GB" altLang="en-US" sz="2400">
                <a:solidFill>
                  <a:prstClr val="white"/>
                </a:solidFill>
              </a:rPr>
              <a:t>to school.</a:t>
            </a:r>
          </a:p>
        </p:txBody>
      </p:sp>
      <p:pic>
        <p:nvPicPr>
          <p:cNvPr id="18447"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275639" y="4052888"/>
            <a:ext cx="1296987"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91227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p:cNvSpPr>
            <a:spLocks noGrp="1"/>
          </p:cNvSpPr>
          <p:nvPr>
            <p:ph type="title"/>
          </p:nvPr>
        </p:nvSpPr>
        <p:spPr>
          <a:xfrm>
            <a:off x="1981201" y="479426"/>
            <a:ext cx="8220075" cy="993775"/>
          </a:xfrm>
        </p:spPr>
        <p:txBody>
          <a:bodyPr/>
          <a:lstStyle/>
          <a:p>
            <a:pPr eaLnBrk="1" hangingPunct="1"/>
            <a:r>
              <a:rPr lang="en-GB" altLang="en-US" sz="3600"/>
              <a:t>Compound Sentence Hunt</a:t>
            </a:r>
          </a:p>
        </p:txBody>
      </p:sp>
      <p:grpSp>
        <p:nvGrpSpPr>
          <p:cNvPr id="13" name="Group 12"/>
          <p:cNvGrpSpPr>
            <a:grpSpLocks/>
          </p:cNvGrpSpPr>
          <p:nvPr/>
        </p:nvGrpSpPr>
        <p:grpSpPr bwMode="auto">
          <a:xfrm>
            <a:off x="5816600" y="2520950"/>
            <a:ext cx="3327400" cy="1371600"/>
            <a:chOff x="4291914" y="2520778"/>
            <a:chExt cx="3328085" cy="1372437"/>
          </a:xfrm>
        </p:grpSpPr>
        <p:sp>
          <p:nvSpPr>
            <p:cNvPr id="14" name="Rectangle 13"/>
            <p:cNvSpPr/>
            <p:nvPr/>
          </p:nvSpPr>
          <p:spPr>
            <a:xfrm>
              <a:off x="6276698" y="3218116"/>
              <a:ext cx="379491" cy="312928"/>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Twinkl"/>
              </a:endParaRPr>
            </a:p>
          </p:txBody>
        </p:sp>
        <p:sp>
          <p:nvSpPr>
            <p:cNvPr id="15" name="Rectangle 14"/>
            <p:cNvSpPr/>
            <p:nvPr/>
          </p:nvSpPr>
          <p:spPr>
            <a:xfrm>
              <a:off x="4291914" y="2520778"/>
              <a:ext cx="584320" cy="312929"/>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Twinkl"/>
              </a:endParaRPr>
            </a:p>
          </p:txBody>
        </p:sp>
        <p:sp>
          <p:nvSpPr>
            <p:cNvPr id="16" name="Rectangle 15"/>
            <p:cNvSpPr/>
            <p:nvPr/>
          </p:nvSpPr>
          <p:spPr>
            <a:xfrm>
              <a:off x="7240509" y="3580287"/>
              <a:ext cx="379490" cy="312928"/>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Twinkl"/>
              </a:endParaRPr>
            </a:p>
          </p:txBody>
        </p:sp>
        <p:sp>
          <p:nvSpPr>
            <p:cNvPr id="17" name="Rectangle 16"/>
            <p:cNvSpPr/>
            <p:nvPr/>
          </p:nvSpPr>
          <p:spPr>
            <a:xfrm>
              <a:off x="4439582" y="2870241"/>
              <a:ext cx="585908" cy="312929"/>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Twinkl"/>
              </a:endParaRPr>
            </a:p>
          </p:txBody>
        </p:sp>
      </p:grpSp>
      <p:sp>
        <p:nvSpPr>
          <p:cNvPr id="22" name="Rectangle 21">
            <a:extLst/>
          </p:cNvPr>
          <p:cNvSpPr>
            <a:spLocks noChangeArrowheads="1"/>
          </p:cNvSpPr>
          <p:nvPr/>
        </p:nvSpPr>
        <p:spPr bwMode="auto">
          <a:xfrm>
            <a:off x="2274888" y="1377951"/>
            <a:ext cx="7632700" cy="454025"/>
          </a:xfrm>
          <a:prstGeom prst="rect">
            <a:avLst/>
          </a:prstGeom>
          <a:solidFill>
            <a:schemeClr val="accent6">
              <a:lumMod val="20000"/>
              <a:lumOff val="80000"/>
              <a:alpha val="45882"/>
            </a:schemeClr>
          </a:solidFill>
          <a:ln>
            <a:noFill/>
          </a:ln>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algn="ctr" defTabSz="914400">
              <a:lnSpc>
                <a:spcPct val="100000"/>
              </a:lnSpc>
              <a:spcBef>
                <a:spcPct val="0"/>
              </a:spcBef>
              <a:buNone/>
              <a:defRPr/>
            </a:pPr>
            <a:r>
              <a:rPr lang="en-GB" altLang="en-US" sz="2000" dirty="0"/>
              <a:t>Can you spot the compound sentences in this text?</a:t>
            </a:r>
          </a:p>
        </p:txBody>
      </p:sp>
      <p:sp>
        <p:nvSpPr>
          <p:cNvPr id="23" name="Rectangle 22">
            <a:extLst/>
          </p:cNvPr>
          <p:cNvSpPr>
            <a:spLocks noChangeArrowheads="1"/>
          </p:cNvSpPr>
          <p:nvPr/>
        </p:nvSpPr>
        <p:spPr bwMode="auto">
          <a:xfrm>
            <a:off x="2274888" y="1911350"/>
            <a:ext cx="7632700" cy="452438"/>
          </a:xfrm>
          <a:prstGeom prst="rect">
            <a:avLst/>
          </a:prstGeom>
          <a:solidFill>
            <a:schemeClr val="accent6">
              <a:lumMod val="20000"/>
              <a:lumOff val="80000"/>
              <a:alpha val="45882"/>
            </a:schemeClr>
          </a:solidFill>
          <a:ln>
            <a:noFill/>
          </a:ln>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algn="ctr" defTabSz="914400">
              <a:lnSpc>
                <a:spcPct val="100000"/>
              </a:lnSpc>
              <a:spcBef>
                <a:spcPct val="0"/>
              </a:spcBef>
              <a:buNone/>
              <a:defRPr/>
            </a:pPr>
            <a:r>
              <a:rPr lang="en-GB" altLang="en-US" sz="2000" dirty="0"/>
              <a:t>Which </a:t>
            </a:r>
            <a:r>
              <a:rPr lang="en-GB" altLang="en-US" sz="2000" b="1" dirty="0">
                <a:solidFill>
                  <a:srgbClr val="653B8F"/>
                </a:solidFill>
              </a:rPr>
              <a:t>conjunctions</a:t>
            </a:r>
            <a:r>
              <a:rPr lang="en-GB" altLang="en-US" sz="2000" dirty="0"/>
              <a:t> have been used?</a:t>
            </a:r>
          </a:p>
        </p:txBody>
      </p:sp>
      <p:sp>
        <p:nvSpPr>
          <p:cNvPr id="24" name="TextBox 23"/>
          <p:cNvSpPr txBox="1">
            <a:spLocks noChangeArrowheads="1"/>
          </p:cNvSpPr>
          <p:nvPr/>
        </p:nvSpPr>
        <p:spPr bwMode="auto">
          <a:xfrm>
            <a:off x="2270125" y="2443164"/>
            <a:ext cx="7632700" cy="186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300"/>
              <a:t>It was a hot, sunny day and the park was very busy. </a:t>
            </a:r>
          </a:p>
          <a:p>
            <a:pPr algn="ctr" defTabSz="914400" fontAlgn="base">
              <a:lnSpc>
                <a:spcPct val="100000"/>
              </a:lnSpc>
              <a:spcBef>
                <a:spcPct val="0"/>
              </a:spcBef>
              <a:spcAft>
                <a:spcPct val="0"/>
              </a:spcAft>
              <a:buNone/>
            </a:pPr>
            <a:r>
              <a:rPr lang="en-GB" altLang="en-US" sz="2300"/>
              <a:t>Izaac played on the swings but he didn’t go on the slide. It was too scary. It was soon dinner time so Dad got out their picnic. Izaac could have ham sandwiches or he could have cheese sandwiches.</a:t>
            </a:r>
          </a:p>
        </p:txBody>
      </p:sp>
      <p:pic>
        <p:nvPicPr>
          <p:cNvPr id="19463" name="Picture 1"/>
          <p:cNvPicPr>
            <a:picLocks noChangeAspect="1"/>
          </p:cNvPicPr>
          <p:nvPr/>
        </p:nvPicPr>
        <p:blipFill>
          <a:blip r:embed="rId2">
            <a:extLst>
              <a:ext uri="{28A0092B-C50C-407E-A947-70E740481C1C}">
                <a14:useLocalDpi xmlns:a14="http://schemas.microsoft.com/office/drawing/2010/main" val="0"/>
              </a:ext>
            </a:extLst>
          </a:blip>
          <a:srcRect b="6725"/>
          <a:stretch>
            <a:fillRect/>
          </a:stretch>
        </p:blipFill>
        <p:spPr bwMode="auto">
          <a:xfrm>
            <a:off x="3336925" y="4392614"/>
            <a:ext cx="551815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96403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p:cNvSpPr>
            <a:spLocks noGrp="1"/>
          </p:cNvSpPr>
          <p:nvPr>
            <p:ph type="title"/>
          </p:nvPr>
        </p:nvSpPr>
        <p:spPr>
          <a:xfrm>
            <a:off x="1981201" y="479426"/>
            <a:ext cx="8220075" cy="993775"/>
          </a:xfrm>
        </p:spPr>
        <p:txBody>
          <a:bodyPr/>
          <a:lstStyle/>
          <a:p>
            <a:pPr eaLnBrk="1" hangingPunct="1"/>
            <a:r>
              <a:rPr lang="en-GB" altLang="en-US" sz="3600"/>
              <a:t>Practise Your Skills</a:t>
            </a:r>
          </a:p>
        </p:txBody>
      </p:sp>
      <p:sp>
        <p:nvSpPr>
          <p:cNvPr id="20483" name="Rectangle 4"/>
          <p:cNvSpPr>
            <a:spLocks noChangeArrowheads="1"/>
          </p:cNvSpPr>
          <p:nvPr/>
        </p:nvSpPr>
        <p:spPr bwMode="auto">
          <a:xfrm>
            <a:off x="2279650" y="1350963"/>
            <a:ext cx="7632700"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t>Now, it’s your turn. How could you add a conjunction and another simple sentence to create a compound sentence?</a:t>
            </a:r>
          </a:p>
        </p:txBody>
      </p:sp>
      <p:grpSp>
        <p:nvGrpSpPr>
          <p:cNvPr id="7" name="Group 6"/>
          <p:cNvGrpSpPr>
            <a:grpSpLocks/>
          </p:cNvGrpSpPr>
          <p:nvPr/>
        </p:nvGrpSpPr>
        <p:grpSpPr bwMode="auto">
          <a:xfrm>
            <a:off x="2146301" y="2663825"/>
            <a:ext cx="3008313" cy="1530350"/>
            <a:chOff x="622372" y="2167718"/>
            <a:chExt cx="3008861" cy="1530647"/>
          </a:xfrm>
        </p:grpSpPr>
        <p:pic>
          <p:nvPicPr>
            <p:cNvPr id="20493" name="Picture 1"/>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4" name="TextBox 6"/>
            <p:cNvSpPr txBox="1">
              <a:spLocks noChangeArrowheads="1"/>
            </p:cNvSpPr>
            <p:nvPr/>
          </p:nvSpPr>
          <p:spPr bwMode="auto">
            <a:xfrm>
              <a:off x="823864" y="2332874"/>
              <a:ext cx="220904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400"/>
                <a:t>My bed </a:t>
              </a:r>
              <a:br>
                <a:rPr lang="en-GB" altLang="en-US" sz="2400"/>
              </a:br>
              <a:r>
                <a:rPr lang="en-GB" altLang="en-US" sz="2400"/>
                <a:t>was very comfortable.</a:t>
              </a:r>
            </a:p>
          </p:txBody>
        </p:sp>
      </p:grpSp>
      <p:grpSp>
        <p:nvGrpSpPr>
          <p:cNvPr id="10" name="Group 9"/>
          <p:cNvGrpSpPr>
            <a:grpSpLocks/>
          </p:cNvGrpSpPr>
          <p:nvPr/>
        </p:nvGrpSpPr>
        <p:grpSpPr bwMode="auto">
          <a:xfrm>
            <a:off x="6886576" y="2706689"/>
            <a:ext cx="3325813" cy="1474787"/>
            <a:chOff x="5363132" y="2211012"/>
            <a:chExt cx="3325123" cy="1474784"/>
          </a:xfrm>
        </p:grpSpPr>
        <p:pic>
          <p:nvPicPr>
            <p:cNvPr id="20491" name="Picture 3"/>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2" name="TextBox 18"/>
            <p:cNvSpPr txBox="1">
              <a:spLocks noChangeArrowheads="1"/>
            </p:cNvSpPr>
            <p:nvPr/>
          </p:nvSpPr>
          <p:spPr bwMode="auto">
            <a:xfrm>
              <a:off x="6302777" y="2485307"/>
              <a:ext cx="20078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5400">
                  <a:solidFill>
                    <a:prstClr val="white"/>
                  </a:solidFill>
                </a:rPr>
                <a:t>?</a:t>
              </a:r>
            </a:p>
          </p:txBody>
        </p:sp>
      </p:grpSp>
      <p:grpSp>
        <p:nvGrpSpPr>
          <p:cNvPr id="13" name="Group 12"/>
          <p:cNvGrpSpPr>
            <a:grpSpLocks/>
          </p:cNvGrpSpPr>
          <p:nvPr/>
        </p:nvGrpSpPr>
        <p:grpSpPr bwMode="auto">
          <a:xfrm>
            <a:off x="4429126" y="2689225"/>
            <a:ext cx="3324225" cy="1479550"/>
            <a:chOff x="2904673" y="1936059"/>
            <a:chExt cx="3325124" cy="1480371"/>
          </a:xfrm>
        </p:grpSpPr>
        <p:pic>
          <p:nvPicPr>
            <p:cNvPr id="20488" name="Picture 2"/>
            <p:cNvPicPr>
              <a:picLocks noChangeAspect="1"/>
            </p:cNvPicPr>
            <p:nvPr/>
          </p:nvPicPr>
          <p:blipFill>
            <a:blip r:embed="rId4" cstate="print">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9" name="TextBox 19"/>
            <p:cNvSpPr txBox="1">
              <a:spLocks noChangeArrowheads="1"/>
            </p:cNvSpPr>
            <p:nvPr/>
          </p:nvSpPr>
          <p:spPr bwMode="auto">
            <a:xfrm>
              <a:off x="3664374" y="2076078"/>
              <a:ext cx="111521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a:t>for</a:t>
              </a:r>
            </a:p>
            <a:p>
              <a:pPr algn="ctr" defTabSz="914400" fontAlgn="base">
                <a:lnSpc>
                  <a:spcPct val="100000"/>
                </a:lnSpc>
                <a:spcBef>
                  <a:spcPct val="0"/>
                </a:spcBef>
                <a:spcAft>
                  <a:spcPct val="0"/>
                </a:spcAft>
                <a:buNone/>
              </a:pPr>
              <a:r>
                <a:rPr lang="en-GB" altLang="en-US"/>
                <a:t>and</a:t>
              </a:r>
            </a:p>
            <a:p>
              <a:pPr algn="ctr" defTabSz="914400" fontAlgn="base">
                <a:lnSpc>
                  <a:spcPct val="100000"/>
                </a:lnSpc>
                <a:spcBef>
                  <a:spcPct val="0"/>
                </a:spcBef>
                <a:spcAft>
                  <a:spcPct val="0"/>
                </a:spcAft>
                <a:buNone/>
              </a:pPr>
              <a:r>
                <a:rPr lang="en-GB" altLang="en-US"/>
                <a:t>nor</a:t>
              </a:r>
            </a:p>
            <a:p>
              <a:pPr algn="ctr" defTabSz="914400" fontAlgn="base">
                <a:lnSpc>
                  <a:spcPct val="100000"/>
                </a:lnSpc>
                <a:spcBef>
                  <a:spcPct val="0"/>
                </a:spcBef>
                <a:spcAft>
                  <a:spcPct val="0"/>
                </a:spcAft>
                <a:buNone/>
              </a:pPr>
              <a:r>
                <a:rPr lang="en-GB" altLang="en-US"/>
                <a:t>but</a:t>
              </a:r>
            </a:p>
          </p:txBody>
        </p:sp>
        <p:sp>
          <p:nvSpPr>
            <p:cNvPr id="20490" name="TextBox 13"/>
            <p:cNvSpPr txBox="1">
              <a:spLocks noChangeArrowheads="1"/>
            </p:cNvSpPr>
            <p:nvPr/>
          </p:nvSpPr>
          <p:spPr bwMode="auto">
            <a:xfrm>
              <a:off x="4377197" y="2076078"/>
              <a:ext cx="11152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a:t>or</a:t>
              </a:r>
            </a:p>
            <a:p>
              <a:pPr algn="ctr" defTabSz="914400" fontAlgn="base">
                <a:lnSpc>
                  <a:spcPct val="100000"/>
                </a:lnSpc>
                <a:spcBef>
                  <a:spcPct val="0"/>
                </a:spcBef>
                <a:spcAft>
                  <a:spcPct val="0"/>
                </a:spcAft>
                <a:buNone/>
              </a:pPr>
              <a:r>
                <a:rPr lang="en-GB" altLang="en-US"/>
                <a:t>yet</a:t>
              </a:r>
            </a:p>
            <a:p>
              <a:pPr algn="ctr" defTabSz="914400" fontAlgn="base">
                <a:lnSpc>
                  <a:spcPct val="100000"/>
                </a:lnSpc>
                <a:spcBef>
                  <a:spcPct val="0"/>
                </a:spcBef>
                <a:spcAft>
                  <a:spcPct val="0"/>
                </a:spcAft>
                <a:buNone/>
              </a:pPr>
              <a:r>
                <a:rPr lang="en-GB" altLang="en-US"/>
                <a:t>so</a:t>
              </a:r>
            </a:p>
          </p:txBody>
        </p:sp>
      </p:grpSp>
      <p:pic>
        <p:nvPicPr>
          <p:cNvPr id="20487"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977063" y="3873500"/>
            <a:ext cx="3346450"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830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p:cNvSpPr>
            <a:spLocks noGrp="1"/>
          </p:cNvSpPr>
          <p:nvPr>
            <p:ph type="title"/>
          </p:nvPr>
        </p:nvSpPr>
        <p:spPr>
          <a:xfrm>
            <a:off x="1981201" y="479426"/>
            <a:ext cx="8220075" cy="993775"/>
          </a:xfrm>
        </p:spPr>
        <p:txBody>
          <a:bodyPr/>
          <a:lstStyle/>
          <a:p>
            <a:pPr eaLnBrk="1" hangingPunct="1"/>
            <a:r>
              <a:rPr lang="en-GB" altLang="en-US" sz="3600"/>
              <a:t>Practise Your Skills</a:t>
            </a:r>
          </a:p>
        </p:txBody>
      </p:sp>
      <p:sp>
        <p:nvSpPr>
          <p:cNvPr id="21507" name="Rectangle 4"/>
          <p:cNvSpPr>
            <a:spLocks noChangeArrowheads="1"/>
          </p:cNvSpPr>
          <p:nvPr/>
        </p:nvSpPr>
        <p:spPr bwMode="auto">
          <a:xfrm>
            <a:off x="2279650" y="1350964"/>
            <a:ext cx="7632700"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t>How could you add a conjunction and another simple sentence to create a compound sentence?</a:t>
            </a:r>
          </a:p>
          <a:p>
            <a:pPr algn="ctr" defTabSz="914400" fontAlgn="base">
              <a:lnSpc>
                <a:spcPct val="100000"/>
              </a:lnSpc>
              <a:spcBef>
                <a:spcPct val="0"/>
              </a:spcBef>
              <a:spcAft>
                <a:spcPct val="0"/>
              </a:spcAft>
              <a:buNone/>
            </a:pPr>
            <a:endParaRPr lang="en-GB" altLang="en-US" sz="2000"/>
          </a:p>
        </p:txBody>
      </p:sp>
      <p:grpSp>
        <p:nvGrpSpPr>
          <p:cNvPr id="19" name="Group 18"/>
          <p:cNvGrpSpPr>
            <a:grpSpLocks/>
          </p:cNvGrpSpPr>
          <p:nvPr/>
        </p:nvGrpSpPr>
        <p:grpSpPr bwMode="auto">
          <a:xfrm>
            <a:off x="2146301" y="2663825"/>
            <a:ext cx="3008313" cy="1530350"/>
            <a:chOff x="622372" y="2167718"/>
            <a:chExt cx="3008861" cy="1530647"/>
          </a:xfrm>
        </p:grpSpPr>
        <p:pic>
          <p:nvPicPr>
            <p:cNvPr id="21517" name="Picture 1"/>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8" name="TextBox 6"/>
            <p:cNvSpPr txBox="1">
              <a:spLocks noChangeArrowheads="1"/>
            </p:cNvSpPr>
            <p:nvPr/>
          </p:nvSpPr>
          <p:spPr bwMode="auto">
            <a:xfrm>
              <a:off x="823864" y="2531473"/>
              <a:ext cx="2209047" cy="83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400"/>
                <a:t>I love to eat lollies.</a:t>
              </a:r>
            </a:p>
          </p:txBody>
        </p:sp>
      </p:grpSp>
      <p:grpSp>
        <p:nvGrpSpPr>
          <p:cNvPr id="23" name="Group 22"/>
          <p:cNvGrpSpPr>
            <a:grpSpLocks/>
          </p:cNvGrpSpPr>
          <p:nvPr/>
        </p:nvGrpSpPr>
        <p:grpSpPr bwMode="auto">
          <a:xfrm>
            <a:off x="6886576" y="2698750"/>
            <a:ext cx="3325813" cy="1474788"/>
            <a:chOff x="5363132" y="2211012"/>
            <a:chExt cx="3325123" cy="1474784"/>
          </a:xfrm>
        </p:grpSpPr>
        <p:pic>
          <p:nvPicPr>
            <p:cNvPr id="21515" name="Picture 3"/>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6" name="TextBox 18"/>
            <p:cNvSpPr txBox="1">
              <a:spLocks noChangeArrowheads="1"/>
            </p:cNvSpPr>
            <p:nvPr/>
          </p:nvSpPr>
          <p:spPr bwMode="auto">
            <a:xfrm>
              <a:off x="6302777" y="2485307"/>
              <a:ext cx="20078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5400">
                  <a:solidFill>
                    <a:prstClr val="white"/>
                  </a:solidFill>
                </a:rPr>
                <a:t>?</a:t>
              </a:r>
            </a:p>
          </p:txBody>
        </p:sp>
      </p:grpSp>
      <p:grpSp>
        <p:nvGrpSpPr>
          <p:cNvPr id="26" name="Group 25"/>
          <p:cNvGrpSpPr>
            <a:grpSpLocks/>
          </p:cNvGrpSpPr>
          <p:nvPr/>
        </p:nvGrpSpPr>
        <p:grpSpPr bwMode="auto">
          <a:xfrm>
            <a:off x="4429126" y="2689225"/>
            <a:ext cx="3324225" cy="1479550"/>
            <a:chOff x="2904673" y="1936059"/>
            <a:chExt cx="3325124" cy="1480371"/>
          </a:xfrm>
        </p:grpSpPr>
        <p:pic>
          <p:nvPicPr>
            <p:cNvPr id="21512" name="Picture 2"/>
            <p:cNvPicPr>
              <a:picLocks noChangeAspect="1"/>
            </p:cNvPicPr>
            <p:nvPr/>
          </p:nvPicPr>
          <p:blipFill>
            <a:blip r:embed="rId4" cstate="print">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3" name="TextBox 19"/>
            <p:cNvSpPr txBox="1">
              <a:spLocks noChangeArrowheads="1"/>
            </p:cNvSpPr>
            <p:nvPr/>
          </p:nvSpPr>
          <p:spPr bwMode="auto">
            <a:xfrm>
              <a:off x="3664374" y="2076078"/>
              <a:ext cx="111521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a:t>for</a:t>
              </a:r>
            </a:p>
            <a:p>
              <a:pPr algn="ctr" defTabSz="914400" fontAlgn="base">
                <a:lnSpc>
                  <a:spcPct val="100000"/>
                </a:lnSpc>
                <a:spcBef>
                  <a:spcPct val="0"/>
                </a:spcBef>
                <a:spcAft>
                  <a:spcPct val="0"/>
                </a:spcAft>
                <a:buNone/>
              </a:pPr>
              <a:r>
                <a:rPr lang="en-GB" altLang="en-US"/>
                <a:t>and</a:t>
              </a:r>
            </a:p>
            <a:p>
              <a:pPr algn="ctr" defTabSz="914400" fontAlgn="base">
                <a:lnSpc>
                  <a:spcPct val="100000"/>
                </a:lnSpc>
                <a:spcBef>
                  <a:spcPct val="0"/>
                </a:spcBef>
                <a:spcAft>
                  <a:spcPct val="0"/>
                </a:spcAft>
                <a:buNone/>
              </a:pPr>
              <a:r>
                <a:rPr lang="en-GB" altLang="en-US"/>
                <a:t>nor</a:t>
              </a:r>
            </a:p>
            <a:p>
              <a:pPr algn="ctr" defTabSz="914400" fontAlgn="base">
                <a:lnSpc>
                  <a:spcPct val="100000"/>
                </a:lnSpc>
                <a:spcBef>
                  <a:spcPct val="0"/>
                </a:spcBef>
                <a:spcAft>
                  <a:spcPct val="0"/>
                </a:spcAft>
                <a:buNone/>
              </a:pPr>
              <a:r>
                <a:rPr lang="en-GB" altLang="en-US"/>
                <a:t>but</a:t>
              </a:r>
            </a:p>
          </p:txBody>
        </p:sp>
        <p:sp>
          <p:nvSpPr>
            <p:cNvPr id="21514" name="TextBox 13"/>
            <p:cNvSpPr txBox="1">
              <a:spLocks noChangeArrowheads="1"/>
            </p:cNvSpPr>
            <p:nvPr/>
          </p:nvSpPr>
          <p:spPr bwMode="auto">
            <a:xfrm>
              <a:off x="4377197" y="2076078"/>
              <a:ext cx="11152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a:t>or</a:t>
              </a:r>
            </a:p>
            <a:p>
              <a:pPr algn="ctr" defTabSz="914400" fontAlgn="base">
                <a:lnSpc>
                  <a:spcPct val="100000"/>
                </a:lnSpc>
                <a:spcBef>
                  <a:spcPct val="0"/>
                </a:spcBef>
                <a:spcAft>
                  <a:spcPct val="0"/>
                </a:spcAft>
                <a:buNone/>
              </a:pPr>
              <a:r>
                <a:rPr lang="en-GB" altLang="en-US"/>
                <a:t>yet</a:t>
              </a:r>
            </a:p>
            <a:p>
              <a:pPr algn="ctr" defTabSz="914400" fontAlgn="base">
                <a:lnSpc>
                  <a:spcPct val="100000"/>
                </a:lnSpc>
                <a:spcBef>
                  <a:spcPct val="0"/>
                </a:spcBef>
                <a:spcAft>
                  <a:spcPct val="0"/>
                </a:spcAft>
                <a:buNone/>
              </a:pPr>
              <a:r>
                <a:rPr lang="en-GB" altLang="en-US"/>
                <a:t>so</a:t>
              </a:r>
            </a:p>
          </p:txBody>
        </p:sp>
      </p:grpSp>
      <p:pic>
        <p:nvPicPr>
          <p:cNvPr id="21511"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438650" y="4308475"/>
            <a:ext cx="33147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29477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p:cNvSpPr>
            <a:spLocks noGrp="1"/>
          </p:cNvSpPr>
          <p:nvPr>
            <p:ph type="title"/>
          </p:nvPr>
        </p:nvSpPr>
        <p:spPr>
          <a:xfrm>
            <a:off x="1981201" y="479426"/>
            <a:ext cx="8220075" cy="993775"/>
          </a:xfrm>
        </p:spPr>
        <p:txBody>
          <a:bodyPr/>
          <a:lstStyle/>
          <a:p>
            <a:pPr eaLnBrk="1" hangingPunct="1"/>
            <a:r>
              <a:rPr lang="en-GB" altLang="en-US" sz="3600"/>
              <a:t>Practise Your Skills</a:t>
            </a:r>
          </a:p>
        </p:txBody>
      </p:sp>
      <p:sp>
        <p:nvSpPr>
          <p:cNvPr id="22531" name="Rectangle 4"/>
          <p:cNvSpPr>
            <a:spLocks noChangeArrowheads="1"/>
          </p:cNvSpPr>
          <p:nvPr/>
        </p:nvSpPr>
        <p:spPr bwMode="auto">
          <a:xfrm>
            <a:off x="2279650" y="1350963"/>
            <a:ext cx="7632700"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t>How could you add a conjunction and another simple sentence to create a compound sentence?</a:t>
            </a:r>
          </a:p>
        </p:txBody>
      </p:sp>
      <p:grpSp>
        <p:nvGrpSpPr>
          <p:cNvPr id="15" name="Group 14"/>
          <p:cNvGrpSpPr>
            <a:grpSpLocks/>
          </p:cNvGrpSpPr>
          <p:nvPr/>
        </p:nvGrpSpPr>
        <p:grpSpPr bwMode="auto">
          <a:xfrm>
            <a:off x="2146301" y="2663825"/>
            <a:ext cx="3008313" cy="1530350"/>
            <a:chOff x="622372" y="2167718"/>
            <a:chExt cx="3008861" cy="1530647"/>
          </a:xfrm>
        </p:grpSpPr>
        <p:pic>
          <p:nvPicPr>
            <p:cNvPr id="22541" name="Picture 1"/>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TextBox 6"/>
            <p:cNvSpPr txBox="1">
              <a:spLocks noChangeArrowheads="1"/>
            </p:cNvSpPr>
            <p:nvPr/>
          </p:nvSpPr>
          <p:spPr bwMode="auto">
            <a:xfrm>
              <a:off x="823864" y="2531473"/>
              <a:ext cx="2209047" cy="83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400"/>
                <a:t>I played in the rain.</a:t>
              </a:r>
            </a:p>
          </p:txBody>
        </p:sp>
      </p:grpSp>
      <p:grpSp>
        <p:nvGrpSpPr>
          <p:cNvPr id="30" name="Group 29"/>
          <p:cNvGrpSpPr>
            <a:grpSpLocks/>
          </p:cNvGrpSpPr>
          <p:nvPr/>
        </p:nvGrpSpPr>
        <p:grpSpPr bwMode="auto">
          <a:xfrm>
            <a:off x="6886576" y="2690814"/>
            <a:ext cx="3325813" cy="1474787"/>
            <a:chOff x="5363132" y="2211012"/>
            <a:chExt cx="3325123" cy="1474784"/>
          </a:xfrm>
        </p:grpSpPr>
        <p:pic>
          <p:nvPicPr>
            <p:cNvPr id="22539" name="Picture 3"/>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0" name="TextBox 18"/>
            <p:cNvSpPr txBox="1">
              <a:spLocks noChangeArrowheads="1"/>
            </p:cNvSpPr>
            <p:nvPr/>
          </p:nvSpPr>
          <p:spPr bwMode="auto">
            <a:xfrm>
              <a:off x="6302777" y="2485307"/>
              <a:ext cx="20078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5400">
                  <a:solidFill>
                    <a:prstClr val="white"/>
                  </a:solidFill>
                </a:rPr>
                <a:t>?</a:t>
              </a:r>
            </a:p>
          </p:txBody>
        </p:sp>
      </p:grpSp>
      <p:grpSp>
        <p:nvGrpSpPr>
          <p:cNvPr id="33" name="Group 32"/>
          <p:cNvGrpSpPr>
            <a:grpSpLocks/>
          </p:cNvGrpSpPr>
          <p:nvPr/>
        </p:nvGrpSpPr>
        <p:grpSpPr bwMode="auto">
          <a:xfrm>
            <a:off x="4429126" y="2689225"/>
            <a:ext cx="3324225" cy="1479550"/>
            <a:chOff x="2904673" y="1936059"/>
            <a:chExt cx="3325124" cy="1480371"/>
          </a:xfrm>
        </p:grpSpPr>
        <p:pic>
          <p:nvPicPr>
            <p:cNvPr id="22536" name="Picture 2"/>
            <p:cNvPicPr>
              <a:picLocks noChangeAspect="1"/>
            </p:cNvPicPr>
            <p:nvPr/>
          </p:nvPicPr>
          <p:blipFill>
            <a:blip r:embed="rId4" cstate="print">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7" name="TextBox 19"/>
            <p:cNvSpPr txBox="1">
              <a:spLocks noChangeArrowheads="1"/>
            </p:cNvSpPr>
            <p:nvPr/>
          </p:nvSpPr>
          <p:spPr bwMode="auto">
            <a:xfrm>
              <a:off x="3664374" y="2076078"/>
              <a:ext cx="111521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a:t>for</a:t>
              </a:r>
            </a:p>
            <a:p>
              <a:pPr algn="ctr" defTabSz="914400" fontAlgn="base">
                <a:lnSpc>
                  <a:spcPct val="100000"/>
                </a:lnSpc>
                <a:spcBef>
                  <a:spcPct val="0"/>
                </a:spcBef>
                <a:spcAft>
                  <a:spcPct val="0"/>
                </a:spcAft>
                <a:buNone/>
              </a:pPr>
              <a:r>
                <a:rPr lang="en-GB" altLang="en-US"/>
                <a:t>and</a:t>
              </a:r>
            </a:p>
            <a:p>
              <a:pPr algn="ctr" defTabSz="914400" fontAlgn="base">
                <a:lnSpc>
                  <a:spcPct val="100000"/>
                </a:lnSpc>
                <a:spcBef>
                  <a:spcPct val="0"/>
                </a:spcBef>
                <a:spcAft>
                  <a:spcPct val="0"/>
                </a:spcAft>
                <a:buNone/>
              </a:pPr>
              <a:r>
                <a:rPr lang="en-GB" altLang="en-US"/>
                <a:t>nor</a:t>
              </a:r>
            </a:p>
            <a:p>
              <a:pPr algn="ctr" defTabSz="914400" fontAlgn="base">
                <a:lnSpc>
                  <a:spcPct val="100000"/>
                </a:lnSpc>
                <a:spcBef>
                  <a:spcPct val="0"/>
                </a:spcBef>
                <a:spcAft>
                  <a:spcPct val="0"/>
                </a:spcAft>
                <a:buNone/>
              </a:pPr>
              <a:r>
                <a:rPr lang="en-GB" altLang="en-US"/>
                <a:t>but</a:t>
              </a:r>
            </a:p>
          </p:txBody>
        </p:sp>
        <p:sp>
          <p:nvSpPr>
            <p:cNvPr id="22538" name="TextBox 13"/>
            <p:cNvSpPr txBox="1">
              <a:spLocks noChangeArrowheads="1"/>
            </p:cNvSpPr>
            <p:nvPr/>
          </p:nvSpPr>
          <p:spPr bwMode="auto">
            <a:xfrm>
              <a:off x="4377197" y="2076078"/>
              <a:ext cx="11152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a:t>or</a:t>
              </a:r>
            </a:p>
            <a:p>
              <a:pPr algn="ctr" defTabSz="914400" fontAlgn="base">
                <a:lnSpc>
                  <a:spcPct val="100000"/>
                </a:lnSpc>
                <a:spcBef>
                  <a:spcPct val="0"/>
                </a:spcBef>
                <a:spcAft>
                  <a:spcPct val="0"/>
                </a:spcAft>
                <a:buNone/>
              </a:pPr>
              <a:r>
                <a:rPr lang="en-GB" altLang="en-US"/>
                <a:t>yet</a:t>
              </a:r>
            </a:p>
            <a:p>
              <a:pPr algn="ctr" defTabSz="914400" fontAlgn="base">
                <a:lnSpc>
                  <a:spcPct val="100000"/>
                </a:lnSpc>
                <a:spcBef>
                  <a:spcPct val="0"/>
                </a:spcBef>
                <a:spcAft>
                  <a:spcPct val="0"/>
                </a:spcAft>
                <a:buNone/>
              </a:pPr>
              <a:r>
                <a:rPr lang="en-GB" altLang="en-US"/>
                <a:t>so</a:t>
              </a:r>
            </a:p>
          </p:txBody>
        </p:sp>
      </p:grpSp>
      <p:pic>
        <p:nvPicPr>
          <p:cNvPr id="22535"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991475" y="3887788"/>
            <a:ext cx="1677988" cy="250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85316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0"/>
          <p:cNvSpPr>
            <a:spLocks noGrp="1"/>
          </p:cNvSpPr>
          <p:nvPr>
            <p:ph type="title"/>
          </p:nvPr>
        </p:nvSpPr>
        <p:spPr>
          <a:xfrm>
            <a:off x="1981201" y="479426"/>
            <a:ext cx="8220075" cy="993775"/>
          </a:xfrm>
        </p:spPr>
        <p:txBody>
          <a:bodyPr/>
          <a:lstStyle/>
          <a:p>
            <a:pPr eaLnBrk="1" hangingPunct="1"/>
            <a:r>
              <a:rPr lang="en-GB" altLang="en-US" sz="3600"/>
              <a:t>Practise Your Skills</a:t>
            </a:r>
          </a:p>
        </p:txBody>
      </p:sp>
      <p:sp>
        <p:nvSpPr>
          <p:cNvPr id="23555" name="Rectangle 4"/>
          <p:cNvSpPr>
            <a:spLocks noChangeArrowheads="1"/>
          </p:cNvSpPr>
          <p:nvPr/>
        </p:nvSpPr>
        <p:spPr bwMode="auto">
          <a:xfrm>
            <a:off x="2279650" y="1350963"/>
            <a:ext cx="7632700"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t>How could you add a co-ordinating conjunction and another main/independent clause to create a compound sentence?</a:t>
            </a:r>
          </a:p>
        </p:txBody>
      </p:sp>
      <p:grpSp>
        <p:nvGrpSpPr>
          <p:cNvPr id="19" name="Group 18"/>
          <p:cNvGrpSpPr>
            <a:grpSpLocks/>
          </p:cNvGrpSpPr>
          <p:nvPr/>
        </p:nvGrpSpPr>
        <p:grpSpPr bwMode="auto">
          <a:xfrm>
            <a:off x="2146301" y="2663825"/>
            <a:ext cx="3008313" cy="1530350"/>
            <a:chOff x="622372" y="2167718"/>
            <a:chExt cx="3008861" cy="1530647"/>
          </a:xfrm>
        </p:grpSpPr>
        <p:pic>
          <p:nvPicPr>
            <p:cNvPr id="23565" name="Picture 1"/>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6" name="TextBox 6"/>
            <p:cNvSpPr txBox="1">
              <a:spLocks noChangeArrowheads="1"/>
            </p:cNvSpPr>
            <p:nvPr/>
          </p:nvSpPr>
          <p:spPr bwMode="auto">
            <a:xfrm>
              <a:off x="823864" y="2346807"/>
              <a:ext cx="2209047" cy="83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400"/>
                <a:t>There was a loud bang.</a:t>
              </a:r>
            </a:p>
          </p:txBody>
        </p:sp>
      </p:grpSp>
      <p:grpSp>
        <p:nvGrpSpPr>
          <p:cNvPr id="23" name="Group 22"/>
          <p:cNvGrpSpPr>
            <a:grpSpLocks/>
          </p:cNvGrpSpPr>
          <p:nvPr/>
        </p:nvGrpSpPr>
        <p:grpSpPr bwMode="auto">
          <a:xfrm>
            <a:off x="6886576" y="2690814"/>
            <a:ext cx="3325813" cy="1474787"/>
            <a:chOff x="5363132" y="2211012"/>
            <a:chExt cx="3325123" cy="1474784"/>
          </a:xfrm>
        </p:grpSpPr>
        <p:pic>
          <p:nvPicPr>
            <p:cNvPr id="23563" name="Picture 3"/>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4" name="TextBox 18"/>
            <p:cNvSpPr txBox="1">
              <a:spLocks noChangeArrowheads="1"/>
            </p:cNvSpPr>
            <p:nvPr/>
          </p:nvSpPr>
          <p:spPr bwMode="auto">
            <a:xfrm>
              <a:off x="6302777" y="2485307"/>
              <a:ext cx="20078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5400">
                  <a:solidFill>
                    <a:prstClr val="white"/>
                  </a:solidFill>
                </a:rPr>
                <a:t>?</a:t>
              </a:r>
            </a:p>
          </p:txBody>
        </p:sp>
      </p:grpSp>
      <p:grpSp>
        <p:nvGrpSpPr>
          <p:cNvPr id="26" name="Group 25"/>
          <p:cNvGrpSpPr>
            <a:grpSpLocks/>
          </p:cNvGrpSpPr>
          <p:nvPr/>
        </p:nvGrpSpPr>
        <p:grpSpPr bwMode="auto">
          <a:xfrm>
            <a:off x="4429126" y="2689225"/>
            <a:ext cx="3324225" cy="1479550"/>
            <a:chOff x="2904673" y="1936059"/>
            <a:chExt cx="3325124" cy="1480371"/>
          </a:xfrm>
        </p:grpSpPr>
        <p:pic>
          <p:nvPicPr>
            <p:cNvPr id="23560" name="Picture 2"/>
            <p:cNvPicPr>
              <a:picLocks noChangeAspect="1"/>
            </p:cNvPicPr>
            <p:nvPr/>
          </p:nvPicPr>
          <p:blipFill>
            <a:blip r:embed="rId4" cstate="print">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1" name="TextBox 19"/>
            <p:cNvSpPr txBox="1">
              <a:spLocks noChangeArrowheads="1"/>
            </p:cNvSpPr>
            <p:nvPr/>
          </p:nvSpPr>
          <p:spPr bwMode="auto">
            <a:xfrm>
              <a:off x="3664374" y="2076078"/>
              <a:ext cx="111521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a:t>for</a:t>
              </a:r>
            </a:p>
            <a:p>
              <a:pPr algn="ctr" defTabSz="914400" fontAlgn="base">
                <a:lnSpc>
                  <a:spcPct val="100000"/>
                </a:lnSpc>
                <a:spcBef>
                  <a:spcPct val="0"/>
                </a:spcBef>
                <a:spcAft>
                  <a:spcPct val="0"/>
                </a:spcAft>
                <a:buNone/>
              </a:pPr>
              <a:r>
                <a:rPr lang="en-GB" altLang="en-US"/>
                <a:t>and</a:t>
              </a:r>
            </a:p>
            <a:p>
              <a:pPr algn="ctr" defTabSz="914400" fontAlgn="base">
                <a:lnSpc>
                  <a:spcPct val="100000"/>
                </a:lnSpc>
                <a:spcBef>
                  <a:spcPct val="0"/>
                </a:spcBef>
                <a:spcAft>
                  <a:spcPct val="0"/>
                </a:spcAft>
                <a:buNone/>
              </a:pPr>
              <a:r>
                <a:rPr lang="en-GB" altLang="en-US"/>
                <a:t>nor</a:t>
              </a:r>
            </a:p>
            <a:p>
              <a:pPr algn="ctr" defTabSz="914400" fontAlgn="base">
                <a:lnSpc>
                  <a:spcPct val="100000"/>
                </a:lnSpc>
                <a:spcBef>
                  <a:spcPct val="0"/>
                </a:spcBef>
                <a:spcAft>
                  <a:spcPct val="0"/>
                </a:spcAft>
                <a:buNone/>
              </a:pPr>
              <a:r>
                <a:rPr lang="en-GB" altLang="en-US"/>
                <a:t>but</a:t>
              </a:r>
            </a:p>
          </p:txBody>
        </p:sp>
        <p:sp>
          <p:nvSpPr>
            <p:cNvPr id="23562" name="TextBox 13"/>
            <p:cNvSpPr txBox="1">
              <a:spLocks noChangeArrowheads="1"/>
            </p:cNvSpPr>
            <p:nvPr/>
          </p:nvSpPr>
          <p:spPr bwMode="auto">
            <a:xfrm>
              <a:off x="4377197" y="2076078"/>
              <a:ext cx="11152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a:t>or</a:t>
              </a:r>
            </a:p>
            <a:p>
              <a:pPr algn="ctr" defTabSz="914400" fontAlgn="base">
                <a:lnSpc>
                  <a:spcPct val="100000"/>
                </a:lnSpc>
                <a:spcBef>
                  <a:spcPct val="0"/>
                </a:spcBef>
                <a:spcAft>
                  <a:spcPct val="0"/>
                </a:spcAft>
                <a:buNone/>
              </a:pPr>
              <a:r>
                <a:rPr lang="en-GB" altLang="en-US"/>
                <a:t>yet</a:t>
              </a:r>
            </a:p>
            <a:p>
              <a:pPr algn="ctr" defTabSz="914400" fontAlgn="base">
                <a:lnSpc>
                  <a:spcPct val="100000"/>
                </a:lnSpc>
                <a:spcBef>
                  <a:spcPct val="0"/>
                </a:spcBef>
                <a:spcAft>
                  <a:spcPct val="0"/>
                </a:spcAft>
                <a:buNone/>
              </a:pPr>
              <a:r>
                <a:rPr lang="en-GB" altLang="en-US"/>
                <a:t>so</a:t>
              </a:r>
            </a:p>
          </p:txBody>
        </p:sp>
      </p:grpSp>
      <p:pic>
        <p:nvPicPr>
          <p:cNvPr id="23559" name="Picture 1"/>
          <p:cNvPicPr>
            <a:picLocks noChangeAspect="1"/>
          </p:cNvPicPr>
          <p:nvPr/>
        </p:nvPicPr>
        <p:blipFill>
          <a:blip r:embed="rId5">
            <a:extLst>
              <a:ext uri="{28A0092B-C50C-407E-A947-70E740481C1C}">
                <a14:useLocalDpi xmlns:a14="http://schemas.microsoft.com/office/drawing/2010/main" val="0"/>
              </a:ext>
            </a:extLst>
          </a:blip>
          <a:srcRect b="5200"/>
          <a:stretch>
            <a:fillRect/>
          </a:stretch>
        </p:blipFill>
        <p:spPr bwMode="auto">
          <a:xfrm>
            <a:off x="7910514" y="3971926"/>
            <a:ext cx="1965325" cy="243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16236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5799138" y="2024064"/>
            <a:ext cx="1223962" cy="1760537"/>
            <a:chOff x="4275437" y="2023462"/>
            <a:chExt cx="1223319" cy="1760795"/>
          </a:xfrm>
        </p:grpSpPr>
        <p:sp>
          <p:nvSpPr>
            <p:cNvPr id="9" name="Rectangle 8"/>
            <p:cNvSpPr/>
            <p:nvPr/>
          </p:nvSpPr>
          <p:spPr>
            <a:xfrm>
              <a:off x="5075117" y="2683959"/>
              <a:ext cx="423639" cy="43186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Twinkl"/>
              </a:endParaRPr>
            </a:p>
          </p:txBody>
        </p:sp>
        <p:sp>
          <p:nvSpPr>
            <p:cNvPr id="10" name="Rectangle 9"/>
            <p:cNvSpPr/>
            <p:nvPr/>
          </p:nvSpPr>
          <p:spPr>
            <a:xfrm>
              <a:off x="5000543" y="3352394"/>
              <a:ext cx="345893" cy="43186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Twinkl"/>
              </a:endParaRPr>
            </a:p>
          </p:txBody>
        </p:sp>
        <p:sp>
          <p:nvSpPr>
            <p:cNvPr id="8" name="Rectangle 7"/>
            <p:cNvSpPr/>
            <p:nvPr/>
          </p:nvSpPr>
          <p:spPr>
            <a:xfrm>
              <a:off x="4275437" y="2023462"/>
              <a:ext cx="469653" cy="43186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Twinkl"/>
              </a:endParaRPr>
            </a:p>
          </p:txBody>
        </p:sp>
      </p:grpSp>
      <p:sp>
        <p:nvSpPr>
          <p:cNvPr id="24579" name="Title 20"/>
          <p:cNvSpPr>
            <a:spLocks noGrp="1"/>
          </p:cNvSpPr>
          <p:nvPr>
            <p:ph type="title"/>
          </p:nvPr>
        </p:nvSpPr>
        <p:spPr>
          <a:xfrm>
            <a:off x="1981201" y="479426"/>
            <a:ext cx="8220075" cy="993775"/>
          </a:xfrm>
        </p:spPr>
        <p:txBody>
          <a:bodyPr/>
          <a:lstStyle/>
          <a:p>
            <a:pPr eaLnBrk="1" hangingPunct="1"/>
            <a:r>
              <a:rPr lang="en-GB" altLang="en-US" sz="3600"/>
              <a:t>Quick Quiz: Question 1</a:t>
            </a:r>
          </a:p>
        </p:txBody>
      </p:sp>
      <p:sp>
        <p:nvSpPr>
          <p:cNvPr id="24580" name="Rectangle 4"/>
          <p:cNvSpPr>
            <a:spLocks noChangeArrowheads="1"/>
          </p:cNvSpPr>
          <p:nvPr/>
        </p:nvSpPr>
        <p:spPr bwMode="auto">
          <a:xfrm>
            <a:off x="2279650" y="1350964"/>
            <a:ext cx="7632700"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t>Can you find the conjunctions in these compound sentences?</a:t>
            </a:r>
          </a:p>
        </p:txBody>
      </p:sp>
      <p:sp>
        <p:nvSpPr>
          <p:cNvPr id="15" name="Rectangle 14"/>
          <p:cNvSpPr>
            <a:spLocks noChangeArrowheads="1"/>
          </p:cNvSpPr>
          <p:nvPr/>
        </p:nvSpPr>
        <p:spPr bwMode="auto">
          <a:xfrm>
            <a:off x="2279650" y="2011364"/>
            <a:ext cx="7632700" cy="452437"/>
          </a:xfrm>
          <a:prstGeom prst="rect">
            <a:avLst/>
          </a:prstGeom>
          <a:noFill/>
          <a:ln w="28575">
            <a:solidFill>
              <a:srgbClr val="87BD31"/>
            </a:solidFill>
            <a:miter lim="800000"/>
            <a:headEnd/>
            <a:tailEnd/>
          </a:ln>
          <a:extLst>
            <a:ext uri="{909E8E84-426E-40DD-AFC4-6F175D3DCCD1}">
              <a14:hiddenFill xmlns:a14="http://schemas.microsoft.com/office/drawing/2010/main">
                <a:solidFill>
                  <a:srgbClr val="FFFFFF"/>
                </a:solidFill>
              </a14:hiddenFill>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000"/>
              <a:t>a) Freya was carrying a drink but she suddenly dropped it.</a:t>
            </a:r>
          </a:p>
        </p:txBody>
      </p:sp>
      <p:sp>
        <p:nvSpPr>
          <p:cNvPr id="16" name="Rectangle 15"/>
          <p:cNvSpPr>
            <a:spLocks noChangeArrowheads="1"/>
          </p:cNvSpPr>
          <p:nvPr/>
        </p:nvSpPr>
        <p:spPr bwMode="auto">
          <a:xfrm>
            <a:off x="2279650" y="2673350"/>
            <a:ext cx="7632700" cy="452438"/>
          </a:xfrm>
          <a:prstGeom prst="rect">
            <a:avLst/>
          </a:prstGeom>
          <a:noFill/>
          <a:ln w="28575">
            <a:solidFill>
              <a:srgbClr val="87BD31"/>
            </a:solidFill>
            <a:miter lim="800000"/>
            <a:headEnd/>
            <a:tailEnd/>
          </a:ln>
          <a:extLst>
            <a:ext uri="{909E8E84-426E-40DD-AFC4-6F175D3DCCD1}">
              <a14:hiddenFill xmlns:a14="http://schemas.microsoft.com/office/drawing/2010/main">
                <a:solidFill>
                  <a:srgbClr val="FFFFFF"/>
                </a:solidFill>
              </a14:hiddenFill>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000"/>
              <a:t>b) Omar was a fantastic chess player for he played every day.</a:t>
            </a:r>
          </a:p>
        </p:txBody>
      </p:sp>
      <p:sp>
        <p:nvSpPr>
          <p:cNvPr id="17" name="Rectangle 16"/>
          <p:cNvSpPr>
            <a:spLocks noChangeArrowheads="1"/>
          </p:cNvSpPr>
          <p:nvPr/>
        </p:nvSpPr>
        <p:spPr bwMode="auto">
          <a:xfrm>
            <a:off x="2279650" y="3333750"/>
            <a:ext cx="7632700" cy="452438"/>
          </a:xfrm>
          <a:prstGeom prst="rect">
            <a:avLst/>
          </a:prstGeom>
          <a:noFill/>
          <a:ln w="28575">
            <a:solidFill>
              <a:srgbClr val="87BD31"/>
            </a:solidFill>
            <a:miter lim="800000"/>
            <a:headEnd/>
            <a:tailEnd/>
          </a:ln>
          <a:extLst>
            <a:ext uri="{909E8E84-426E-40DD-AFC4-6F175D3DCCD1}">
              <a14:hiddenFill xmlns:a14="http://schemas.microsoft.com/office/drawing/2010/main">
                <a:solidFill>
                  <a:srgbClr val="FFFFFF"/>
                </a:solidFill>
              </a14:hiddenFill>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defTabSz="914400" fontAlgn="base">
              <a:lnSpc>
                <a:spcPct val="100000"/>
              </a:lnSpc>
              <a:spcBef>
                <a:spcPct val="0"/>
              </a:spcBef>
              <a:spcAft>
                <a:spcPct val="0"/>
              </a:spcAft>
              <a:buNone/>
            </a:pPr>
            <a:r>
              <a:rPr lang="en-GB" altLang="en-US" sz="2000"/>
              <a:t>c) Nico dreamed of being a musician so he had guitar lessons.</a:t>
            </a:r>
          </a:p>
        </p:txBody>
      </p:sp>
      <p:pic>
        <p:nvPicPr>
          <p:cNvPr id="24583" name="Picture 29"/>
          <p:cNvPicPr>
            <a:picLocks noChangeAspect="1"/>
          </p:cNvPicPr>
          <p:nvPr/>
        </p:nvPicPr>
        <p:blipFill>
          <a:blip r:embed="rId2">
            <a:extLst>
              <a:ext uri="{28A0092B-C50C-407E-A947-70E740481C1C}">
                <a14:useLocalDpi xmlns:a14="http://schemas.microsoft.com/office/drawing/2010/main" val="0"/>
              </a:ext>
            </a:extLst>
          </a:blip>
          <a:srcRect b="11470"/>
          <a:stretch>
            <a:fillRect/>
          </a:stretch>
        </p:blipFill>
        <p:spPr bwMode="auto">
          <a:xfrm>
            <a:off x="5129214" y="3994150"/>
            <a:ext cx="2460625" cy="241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08921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par>
                                <p:cTn id="18" presetID="10" presetClass="entr" presetSubtype="0" fill="hold" nodeType="withEffect">
                                  <p:stCondLst>
                                    <p:cond delay="0"/>
                                  </p:stCondLst>
                                  <p:childTnLst>
                                    <p:set>
                                      <p:cBhvr>
                                        <p:cTn id="19" dur="1" fill="hold">
                                          <p:stCondLst>
                                            <p:cond delay="0"/>
                                          </p:stCondLst>
                                        </p:cTn>
                                        <p:tgtEl>
                                          <p:spTgt spid="24583"/>
                                        </p:tgtEl>
                                        <p:attrNameLst>
                                          <p:attrName>style.visibility</p:attrName>
                                        </p:attrNameLst>
                                      </p:cBhvr>
                                      <p:to>
                                        <p:strVal val="visible"/>
                                      </p:to>
                                    </p:set>
                                    <p:animEffect transition="in" filter="fade">
                                      <p:cBhvr>
                                        <p:cTn id="20" dur="500"/>
                                        <p:tgtEl>
                                          <p:spTgt spid="24583"/>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0"/>
          <p:cNvSpPr>
            <a:spLocks noGrp="1"/>
          </p:cNvSpPr>
          <p:nvPr>
            <p:ph type="title"/>
          </p:nvPr>
        </p:nvSpPr>
        <p:spPr>
          <a:xfrm>
            <a:off x="1981201" y="479426"/>
            <a:ext cx="8220075" cy="993775"/>
          </a:xfrm>
        </p:spPr>
        <p:txBody>
          <a:bodyPr/>
          <a:lstStyle/>
          <a:p>
            <a:pPr eaLnBrk="1" hangingPunct="1"/>
            <a:r>
              <a:rPr lang="en-GB" altLang="en-US" sz="3600"/>
              <a:t>Quick Quiz: Question 2</a:t>
            </a:r>
          </a:p>
        </p:txBody>
      </p:sp>
      <p:sp>
        <p:nvSpPr>
          <p:cNvPr id="25603" name="Rectangle 4"/>
          <p:cNvSpPr>
            <a:spLocks noChangeArrowheads="1"/>
          </p:cNvSpPr>
          <p:nvPr/>
        </p:nvSpPr>
        <p:spPr bwMode="auto">
          <a:xfrm>
            <a:off x="2279650" y="1350964"/>
            <a:ext cx="7632700"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t>Complete the sentences below by writing the conjunctions from the box in the correct places to form compound sentences. Use each conjunction only once.</a:t>
            </a:r>
          </a:p>
        </p:txBody>
      </p:sp>
      <p:sp>
        <p:nvSpPr>
          <p:cNvPr id="25604" name="Rectangle 10"/>
          <p:cNvSpPr>
            <a:spLocks noChangeArrowheads="1"/>
          </p:cNvSpPr>
          <p:nvPr/>
        </p:nvSpPr>
        <p:spPr bwMode="auto">
          <a:xfrm>
            <a:off x="5311776" y="2695575"/>
            <a:ext cx="1558925" cy="452438"/>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solidFill>
                  <a:prstClr val="white"/>
                </a:solidFill>
              </a:rPr>
              <a:t>but</a:t>
            </a:r>
          </a:p>
        </p:txBody>
      </p:sp>
      <p:grpSp>
        <p:nvGrpSpPr>
          <p:cNvPr id="2" name="Group 1"/>
          <p:cNvGrpSpPr>
            <a:grpSpLocks/>
          </p:cNvGrpSpPr>
          <p:nvPr/>
        </p:nvGrpSpPr>
        <p:grpSpPr bwMode="auto">
          <a:xfrm>
            <a:off x="7248525" y="3433763"/>
            <a:ext cx="1392238" cy="2260600"/>
            <a:chOff x="5725298" y="3433763"/>
            <a:chExt cx="1392194" cy="2260900"/>
          </a:xfrm>
        </p:grpSpPr>
        <p:sp>
          <p:nvSpPr>
            <p:cNvPr id="10" name="Rectangle 9"/>
            <p:cNvSpPr/>
            <p:nvPr/>
          </p:nvSpPr>
          <p:spPr>
            <a:xfrm>
              <a:off x="6647607" y="3433763"/>
              <a:ext cx="469885" cy="43185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Twinkl"/>
              </a:endParaRPr>
            </a:p>
          </p:txBody>
        </p:sp>
        <p:sp>
          <p:nvSpPr>
            <p:cNvPr id="16" name="Rectangle 15"/>
            <p:cNvSpPr/>
            <p:nvPr/>
          </p:nvSpPr>
          <p:spPr>
            <a:xfrm>
              <a:off x="5725298" y="4348284"/>
              <a:ext cx="338127" cy="43185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Twinkl"/>
              </a:endParaRPr>
            </a:p>
          </p:txBody>
        </p:sp>
        <p:sp>
          <p:nvSpPr>
            <p:cNvPr id="17" name="Rectangle 16"/>
            <p:cNvSpPr/>
            <p:nvPr/>
          </p:nvSpPr>
          <p:spPr>
            <a:xfrm>
              <a:off x="6544422" y="5262806"/>
              <a:ext cx="515922" cy="43185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Twinkl"/>
              </a:endParaRPr>
            </a:p>
          </p:txBody>
        </p:sp>
      </p:grpSp>
      <p:sp>
        <p:nvSpPr>
          <p:cNvPr id="25606" name="Rectangle 11"/>
          <p:cNvSpPr>
            <a:spLocks noChangeArrowheads="1"/>
          </p:cNvSpPr>
          <p:nvPr/>
        </p:nvSpPr>
        <p:spPr bwMode="auto">
          <a:xfrm>
            <a:off x="3475039" y="2695575"/>
            <a:ext cx="1557337" cy="452438"/>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solidFill>
                  <a:prstClr val="white"/>
                </a:solidFill>
              </a:rPr>
              <a:t>or</a:t>
            </a:r>
          </a:p>
        </p:txBody>
      </p:sp>
      <p:sp>
        <p:nvSpPr>
          <p:cNvPr id="25607" name="Rectangle 12"/>
          <p:cNvSpPr>
            <a:spLocks noChangeArrowheads="1"/>
          </p:cNvSpPr>
          <p:nvPr/>
        </p:nvSpPr>
        <p:spPr bwMode="auto">
          <a:xfrm>
            <a:off x="7150100" y="2695575"/>
            <a:ext cx="1557338" cy="452438"/>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solidFill>
                  <a:prstClr val="white"/>
                </a:solidFill>
              </a:rPr>
              <a:t>and</a:t>
            </a:r>
          </a:p>
        </p:txBody>
      </p:sp>
      <p:sp>
        <p:nvSpPr>
          <p:cNvPr id="11" name="Rectangle 10"/>
          <p:cNvSpPr>
            <a:spLocks noChangeArrowheads="1"/>
          </p:cNvSpPr>
          <p:nvPr/>
        </p:nvSpPr>
        <p:spPr bwMode="auto">
          <a:xfrm>
            <a:off x="2279650" y="3433763"/>
            <a:ext cx="7632700" cy="762000"/>
          </a:xfrm>
          <a:prstGeom prst="rect">
            <a:avLst/>
          </a:prstGeom>
          <a:noFill/>
          <a:ln w="28575">
            <a:solidFill>
              <a:srgbClr val="87BD31"/>
            </a:solidFill>
            <a:miter lim="800000"/>
            <a:headEnd/>
            <a:tailEnd/>
          </a:ln>
          <a:extLst>
            <a:ext uri="{909E8E84-426E-40DD-AFC4-6F175D3DCCD1}">
              <a14:hiddenFill xmlns:a14="http://schemas.microsoft.com/office/drawing/2010/main">
                <a:solidFill>
                  <a:srgbClr val="FFFFFF"/>
                </a:solidFill>
              </a14:hiddenFill>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t>You can bring a snack on the excursion but </a:t>
            </a:r>
            <a:br>
              <a:rPr lang="en-GB" altLang="en-US" sz="2000"/>
            </a:br>
            <a:r>
              <a:rPr lang="en-GB" altLang="en-US" sz="2000"/>
              <a:t>don’t bring chips.</a:t>
            </a:r>
          </a:p>
        </p:txBody>
      </p:sp>
      <p:sp>
        <p:nvSpPr>
          <p:cNvPr id="12" name="Rectangle 11"/>
          <p:cNvSpPr>
            <a:spLocks noChangeArrowheads="1"/>
          </p:cNvSpPr>
          <p:nvPr/>
        </p:nvSpPr>
        <p:spPr bwMode="auto">
          <a:xfrm>
            <a:off x="2279650" y="4348163"/>
            <a:ext cx="7632700" cy="762000"/>
          </a:xfrm>
          <a:prstGeom prst="rect">
            <a:avLst/>
          </a:prstGeom>
          <a:noFill/>
          <a:ln w="28575">
            <a:solidFill>
              <a:srgbClr val="87BD31"/>
            </a:solidFill>
            <a:miter lim="800000"/>
            <a:headEnd/>
            <a:tailEnd/>
          </a:ln>
          <a:extLst>
            <a:ext uri="{909E8E84-426E-40DD-AFC4-6F175D3DCCD1}">
              <a14:hiddenFill xmlns:a14="http://schemas.microsoft.com/office/drawing/2010/main">
                <a:solidFill>
                  <a:srgbClr val="FFFFFF"/>
                </a:solidFill>
              </a14:hiddenFill>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t>Would you like to sit next to Meg or would you </a:t>
            </a:r>
            <a:br>
              <a:rPr lang="en-GB" altLang="en-US" sz="2000"/>
            </a:br>
            <a:r>
              <a:rPr lang="en-GB" altLang="en-US" sz="2000"/>
              <a:t>like you own seat on the bus?</a:t>
            </a:r>
          </a:p>
        </p:txBody>
      </p:sp>
      <p:sp>
        <p:nvSpPr>
          <p:cNvPr id="13" name="Rectangle 12"/>
          <p:cNvSpPr>
            <a:spLocks noChangeArrowheads="1"/>
          </p:cNvSpPr>
          <p:nvPr/>
        </p:nvSpPr>
        <p:spPr bwMode="auto">
          <a:xfrm>
            <a:off x="2279650" y="5262563"/>
            <a:ext cx="7632700" cy="762000"/>
          </a:xfrm>
          <a:prstGeom prst="rect">
            <a:avLst/>
          </a:prstGeom>
          <a:noFill/>
          <a:ln w="28575">
            <a:solidFill>
              <a:srgbClr val="87BD31"/>
            </a:solidFill>
            <a:miter lim="800000"/>
            <a:headEnd/>
            <a:tailEnd/>
          </a:ln>
          <a:extLst>
            <a:ext uri="{909E8E84-426E-40DD-AFC4-6F175D3DCCD1}">
              <a14:hiddenFill xmlns:a14="http://schemas.microsoft.com/office/drawing/2010/main">
                <a:solidFill>
                  <a:srgbClr val="FFFFFF"/>
                </a:solidFill>
              </a14:hiddenFill>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t>Make sure you remember your packed lunch and try to</a:t>
            </a:r>
            <a:br>
              <a:rPr lang="en-GB" altLang="en-US" sz="2000"/>
            </a:br>
            <a:r>
              <a:rPr lang="en-GB" altLang="en-US" sz="2000"/>
              <a:t>remember a warm coat.</a:t>
            </a:r>
          </a:p>
        </p:txBody>
      </p:sp>
    </p:spTree>
    <p:extLst>
      <p:ext uri="{BB962C8B-B14F-4D97-AF65-F5344CB8AC3E}">
        <p14:creationId xmlns:p14="http://schemas.microsoft.com/office/powerpoint/2010/main" val="16667401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left)">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p:cNvSpPr>
            <a:spLocks noGrp="1"/>
          </p:cNvSpPr>
          <p:nvPr>
            <p:ph type="title"/>
          </p:nvPr>
        </p:nvSpPr>
        <p:spPr>
          <a:xfrm>
            <a:off x="1981201" y="479426"/>
            <a:ext cx="8220075" cy="993775"/>
          </a:xfrm>
        </p:spPr>
        <p:txBody>
          <a:bodyPr/>
          <a:lstStyle/>
          <a:p>
            <a:pPr eaLnBrk="1" hangingPunct="1"/>
            <a:r>
              <a:rPr lang="en-GB" altLang="en-US" sz="3600"/>
              <a:t>Quick Quiz: Question 3</a:t>
            </a:r>
          </a:p>
        </p:txBody>
      </p:sp>
      <p:sp>
        <p:nvSpPr>
          <p:cNvPr id="26627" name="Rectangle 4"/>
          <p:cNvSpPr>
            <a:spLocks noChangeArrowheads="1"/>
          </p:cNvSpPr>
          <p:nvPr/>
        </p:nvSpPr>
        <p:spPr bwMode="auto">
          <a:xfrm>
            <a:off x="2279650" y="1350963"/>
            <a:ext cx="7632700"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000"/>
              <a:t>Can you remember all of the conjunctions that you can use to make co-ordinating conjunctions?</a:t>
            </a:r>
          </a:p>
        </p:txBody>
      </p:sp>
      <p:sp>
        <p:nvSpPr>
          <p:cNvPr id="15" name="Rectangle 14"/>
          <p:cNvSpPr>
            <a:spLocks noChangeArrowheads="1"/>
          </p:cNvSpPr>
          <p:nvPr/>
        </p:nvSpPr>
        <p:spPr bwMode="auto">
          <a:xfrm>
            <a:off x="3022601" y="3471863"/>
            <a:ext cx="733425" cy="576262"/>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for</a:t>
            </a:r>
          </a:p>
        </p:txBody>
      </p:sp>
      <p:sp>
        <p:nvSpPr>
          <p:cNvPr id="16" name="Rectangle 15"/>
          <p:cNvSpPr>
            <a:spLocks noChangeArrowheads="1"/>
          </p:cNvSpPr>
          <p:nvPr/>
        </p:nvSpPr>
        <p:spPr bwMode="auto">
          <a:xfrm>
            <a:off x="3925889" y="3471863"/>
            <a:ext cx="733425" cy="576262"/>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and</a:t>
            </a:r>
          </a:p>
        </p:txBody>
      </p:sp>
      <p:sp>
        <p:nvSpPr>
          <p:cNvPr id="17" name="Rectangle 16"/>
          <p:cNvSpPr>
            <a:spLocks noChangeArrowheads="1"/>
          </p:cNvSpPr>
          <p:nvPr/>
        </p:nvSpPr>
        <p:spPr bwMode="auto">
          <a:xfrm>
            <a:off x="4830764" y="3481388"/>
            <a:ext cx="731837" cy="576262"/>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nor</a:t>
            </a:r>
          </a:p>
        </p:txBody>
      </p:sp>
      <p:sp>
        <p:nvSpPr>
          <p:cNvPr id="18" name="Rectangle 17"/>
          <p:cNvSpPr>
            <a:spLocks noChangeArrowheads="1"/>
          </p:cNvSpPr>
          <p:nvPr/>
        </p:nvSpPr>
        <p:spPr bwMode="auto">
          <a:xfrm>
            <a:off x="5734051" y="3471863"/>
            <a:ext cx="733425" cy="576262"/>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but</a:t>
            </a:r>
          </a:p>
        </p:txBody>
      </p:sp>
      <p:sp>
        <p:nvSpPr>
          <p:cNvPr id="19" name="Rectangle 18"/>
          <p:cNvSpPr>
            <a:spLocks noChangeArrowheads="1"/>
          </p:cNvSpPr>
          <p:nvPr/>
        </p:nvSpPr>
        <p:spPr bwMode="auto">
          <a:xfrm>
            <a:off x="6637339" y="3471863"/>
            <a:ext cx="733425" cy="576262"/>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or</a:t>
            </a:r>
          </a:p>
        </p:txBody>
      </p:sp>
      <p:sp>
        <p:nvSpPr>
          <p:cNvPr id="20" name="Rectangle 19"/>
          <p:cNvSpPr>
            <a:spLocks noChangeArrowheads="1"/>
          </p:cNvSpPr>
          <p:nvPr/>
        </p:nvSpPr>
        <p:spPr bwMode="auto">
          <a:xfrm>
            <a:off x="7542214" y="3471863"/>
            <a:ext cx="733425" cy="576262"/>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yet</a:t>
            </a:r>
          </a:p>
        </p:txBody>
      </p:sp>
      <p:sp>
        <p:nvSpPr>
          <p:cNvPr id="22" name="Rectangle 21"/>
          <p:cNvSpPr>
            <a:spLocks noChangeArrowheads="1"/>
          </p:cNvSpPr>
          <p:nvPr/>
        </p:nvSpPr>
        <p:spPr bwMode="auto">
          <a:xfrm>
            <a:off x="8445501" y="3471863"/>
            <a:ext cx="733425" cy="576262"/>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defTabSz="914400" fontAlgn="base">
              <a:lnSpc>
                <a:spcPct val="100000"/>
              </a:lnSpc>
              <a:spcBef>
                <a:spcPct val="0"/>
              </a:spcBef>
              <a:spcAft>
                <a:spcPct val="0"/>
              </a:spcAft>
              <a:buNone/>
            </a:pPr>
            <a:r>
              <a:rPr lang="en-GB" altLang="en-US" sz="2800" b="1">
                <a:solidFill>
                  <a:prstClr val="white"/>
                </a:solidFill>
              </a:rPr>
              <a:t>so</a:t>
            </a:r>
          </a:p>
        </p:txBody>
      </p:sp>
      <p:pic>
        <p:nvPicPr>
          <p:cNvPr id="26635" name="Picture 1"/>
          <p:cNvPicPr>
            <a:picLocks noChangeAspect="1"/>
          </p:cNvPicPr>
          <p:nvPr/>
        </p:nvPicPr>
        <p:blipFill>
          <a:blip r:embed="rId2">
            <a:extLst>
              <a:ext uri="{28A0092B-C50C-407E-A947-70E740481C1C}">
                <a14:useLocalDpi xmlns:a14="http://schemas.microsoft.com/office/drawing/2010/main" val="0"/>
              </a:ext>
            </a:extLst>
          </a:blip>
          <a:srcRect b="16855"/>
          <a:stretch>
            <a:fillRect/>
          </a:stretch>
        </p:blipFill>
        <p:spPr bwMode="auto">
          <a:xfrm>
            <a:off x="1981200" y="4144964"/>
            <a:ext cx="1085850" cy="225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22338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nodeType="afterGroup">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nodeType="afterGroup">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nodeType="afterGroup">
                            <p:stCondLst>
                              <p:cond delay="2500"/>
                            </p:stCondLst>
                            <p:childTnLst>
                              <p:par>
                                <p:cTn id="17" presetID="10" presetClass="entr" presetSubtype="0" fill="hold" grpId="0" nodeType="afterEffect">
                                  <p:stCondLst>
                                    <p:cond delay="5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par>
                          <p:cTn id="20" fill="hold" nodeType="afterGroup">
                            <p:stCondLst>
                              <p:cond delay="3500"/>
                            </p:stCondLst>
                            <p:childTnLst>
                              <p:par>
                                <p:cTn id="21" presetID="10" presetClass="entr" presetSubtype="0" fill="hold" grpId="0" nodeType="afterEffect">
                                  <p:stCondLst>
                                    <p:cond delay="50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nodeType="afterGroup">
                            <p:stCondLst>
                              <p:cond delay="4500"/>
                            </p:stCondLst>
                            <p:childTnLst>
                              <p:par>
                                <p:cTn id="25" presetID="10" presetClass="entr" presetSubtype="0" fill="hold" grpId="0" nodeType="afterEffect">
                                  <p:stCondLst>
                                    <p:cond delay="50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nodeType="afterGroup">
                            <p:stCondLst>
                              <p:cond delay="5500"/>
                            </p:stCondLst>
                            <p:childTnLst>
                              <p:par>
                                <p:cTn id="29" presetID="10" presetClass="entr" presetSubtype="0" fill="hold" grpId="0" nodeType="afterEffect">
                                  <p:stCondLst>
                                    <p:cond delay="50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2698" y="3657599"/>
            <a:ext cx="11403874" cy="1071155"/>
          </a:xfrm>
        </p:spPr>
        <p:txBody>
          <a:bodyPr>
            <a:noAutofit/>
          </a:bodyPr>
          <a:lstStyle/>
          <a:p>
            <a:pPr>
              <a:lnSpc>
                <a:spcPct val="100000"/>
              </a:lnSpc>
            </a:pPr>
            <a:r>
              <a:rPr lang="en-GB" sz="4800" dirty="0" smtClean="0">
                <a:latin typeface="HfW cursive bold" panose="00000500000000000000" pitchFamily="2" charset="0"/>
              </a:rPr>
              <a:t>You are going to </a:t>
            </a:r>
            <a:r>
              <a:rPr lang="en-GB" sz="4800" dirty="0" smtClean="0">
                <a:latin typeface="HfW cursive bold" panose="00000500000000000000" pitchFamily="2" charset="0"/>
              </a:rPr>
              <a:t>complete your own compound sentence sheet now!</a:t>
            </a:r>
            <a:endParaRPr lang="en-GB" sz="4800" dirty="0" smtClean="0">
              <a:latin typeface="HfW cursive bold" panose="00000500000000000000" pitchFamily="2" charset="0"/>
            </a:endParaRPr>
          </a:p>
        </p:txBody>
      </p:sp>
      <p:pic>
        <p:nvPicPr>
          <p:cNvPr id="1027" name="Picture 3" descr="Safari Explorer Stock Illustrations – 2,169 Safari Explorer Stock  Illustrations, Vectors &amp;amp; Clipart - Dreamstime"/>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foregroundMark x1="55250" y1="11424" x2="81875" y2="93897"/>
                        <a14:foregroundMark x1="49750" y1="54304" x2="56250" y2="44757"/>
                        <a14:foregroundMark x1="90000" y1="50391" x2="93875" y2="31768"/>
                      </a14:backgroundRemoval>
                    </a14:imgEffect>
                  </a14:imgLayer>
                </a14:imgProps>
              </a:ext>
              <a:ext uri="{28A0092B-C50C-407E-A947-70E740481C1C}">
                <a14:useLocalDpi xmlns:a14="http://schemas.microsoft.com/office/drawing/2010/main" val="0"/>
              </a:ext>
            </a:extLst>
          </a:blip>
          <a:srcRect/>
          <a:stretch>
            <a:fillRect/>
          </a:stretch>
        </p:blipFill>
        <p:spPr bwMode="auto">
          <a:xfrm>
            <a:off x="9144000" y="156755"/>
            <a:ext cx="2824751" cy="225627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180372" y="156755"/>
            <a:ext cx="8036165" cy="2738130"/>
          </a:xfrm>
          <a:prstGeom prst="rect">
            <a:avLst/>
          </a:prstGeom>
        </p:spPr>
      </p:pic>
    </p:spTree>
    <p:extLst>
      <p:ext uri="{BB962C8B-B14F-4D97-AF65-F5344CB8AC3E}">
        <p14:creationId xmlns:p14="http://schemas.microsoft.com/office/powerpoint/2010/main" val="3371532382"/>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0941A018-FB9B-4401-A32C-7E04526866E0}"/>
    </a:ext>
  </a:extLst>
</a:theme>
</file>

<file path=ppt/theme/theme2.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 [Read-Only]" id="{B29F6C71-AAE0-4B64-A45A-1046B855C9CC}" vid="{8E495050-AD79-41D8-9298-D2CAD143682F}"/>
    </a:ext>
  </a:extLst>
</a:theme>
</file>

<file path=docProps/app.xml><?xml version="1.0" encoding="utf-8"?>
<Properties xmlns="http://schemas.openxmlformats.org/officeDocument/2006/extended-properties" xmlns:vt="http://schemas.openxmlformats.org/officeDocument/2006/docPropsVTypes">
  <Template>Metropolitan</Template>
  <TotalTime>3061</TotalTime>
  <Words>738</Words>
  <Application>Microsoft Office PowerPoint</Application>
  <PresentationFormat>Widescreen</PresentationFormat>
  <Paragraphs>176</Paragraphs>
  <Slides>20</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20</vt:i4>
      </vt:variant>
    </vt:vector>
  </HeadingPairs>
  <TitlesOfParts>
    <vt:vector size="29" baseType="lpstr">
      <vt:lpstr>Arial</vt:lpstr>
      <vt:lpstr>Calibri</vt:lpstr>
      <vt:lpstr>Calibri Light</vt:lpstr>
      <vt:lpstr>HfW cursive bold</vt:lpstr>
      <vt:lpstr>Sassoon Infant Rg</vt:lpstr>
      <vt:lpstr>Twinkl</vt:lpstr>
      <vt:lpstr>Twinkl SemiBold</vt:lpstr>
      <vt:lpstr>Metropolitan</vt:lpstr>
      <vt:lpstr>Office Theme</vt:lpstr>
      <vt:lpstr>Wednesday 22nd September 2021  LO: To practice compound sentences.   C: Finding Something Tale</vt:lpstr>
      <vt:lpstr>First, let’s watch a video!</vt:lpstr>
      <vt:lpstr>Getting Started</vt:lpstr>
      <vt:lpstr>Getting Started</vt:lpstr>
      <vt:lpstr>Getting Started</vt:lpstr>
      <vt:lpstr>Next Steps</vt:lpstr>
      <vt:lpstr>Next Steps</vt:lpstr>
      <vt:lpstr>Next Steps</vt:lpstr>
      <vt:lpstr>Next Steps</vt:lpstr>
      <vt:lpstr>Next Steps</vt:lpstr>
      <vt:lpstr>Next Steps</vt:lpstr>
      <vt:lpstr>Compound Sentence Hunt</vt:lpstr>
      <vt:lpstr>Practise Your Skills</vt:lpstr>
      <vt:lpstr>Practise Your Skills</vt:lpstr>
      <vt:lpstr>Practise Your Skills</vt:lpstr>
      <vt:lpstr>Practise Your Skills</vt:lpstr>
      <vt:lpstr>Quick Quiz: Question 1</vt:lpstr>
      <vt:lpstr>Quick Quiz: Question 2</vt:lpstr>
      <vt:lpstr>Quick Quiz: Question 3</vt:lpstr>
      <vt:lpstr>You are going to complete your own compound sentence sheet now!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20th September 2021  LO: To practice adverbials  C: Finding Something Tale</dc:title>
  <dc:creator>Alice Watton</dc:creator>
  <cp:lastModifiedBy>Alice Watton</cp:lastModifiedBy>
  <cp:revision>7</cp:revision>
  <dcterms:created xsi:type="dcterms:W3CDTF">2021-09-13T19:28:25Z</dcterms:created>
  <dcterms:modified xsi:type="dcterms:W3CDTF">2021-09-16T17:58:40Z</dcterms:modified>
</cp:coreProperties>
</file>