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4"/>
  </p:sldMasterIdLst>
  <p:sldIdLst>
    <p:sldId id="258" r:id="rId5"/>
    <p:sldId id="267" r:id="rId6"/>
    <p:sldId id="271" r:id="rId7"/>
    <p:sldId id="27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481" autoAdjust="0"/>
    <p:restoredTop sz="94660"/>
  </p:normalViewPr>
  <p:slideViewPr>
    <p:cSldViewPr snapToGrid="0">
      <p:cViewPr varScale="1">
        <p:scale>
          <a:sx n="73" d="100"/>
          <a:sy n="73" d="100"/>
        </p:scale>
        <p:origin x="39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rgbClr val="262626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B938DD4-FD72-4AE7-8B91-B4A4F8005DA5}" type="datetimeFigureOut">
              <a:rPr lang="en-GB" smtClean="0"/>
              <a:t>10/10/2021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613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112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262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185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531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615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6302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592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3645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3152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796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10/10/2021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00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fade thruBlk="1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1" y="-1676401"/>
            <a:ext cx="12670970" cy="3518263"/>
          </a:xfrm>
        </p:spPr>
        <p:txBody>
          <a:bodyPr/>
          <a:lstStyle/>
          <a:p>
            <a:r>
              <a:rPr lang="en-GB" sz="6000" u="sng" dirty="0" smtClean="0">
                <a:latin typeface="HfW cursive" panose="00000500000000000000" pitchFamily="2" charset="0"/>
              </a:rPr>
              <a:t>Thu</a:t>
            </a:r>
            <a:r>
              <a:rPr lang="en-GB" sz="6000" u="sng" dirty="0" smtClean="0">
                <a:latin typeface="HfW cursive" panose="00000500000000000000" pitchFamily="2" charset="0"/>
              </a:rPr>
              <a:t>rs</a:t>
            </a:r>
            <a:r>
              <a:rPr lang="en-GB" sz="6000" u="sng" dirty="0" smtClean="0">
                <a:latin typeface="HfW cursive" panose="00000500000000000000" pitchFamily="2" charset="0"/>
              </a:rPr>
              <a:t>day </a:t>
            </a:r>
            <a:r>
              <a:rPr lang="en-GB" sz="6000" u="sng" dirty="0" smtClean="0">
                <a:latin typeface="HfW cursive" panose="00000500000000000000" pitchFamily="2" charset="0"/>
              </a:rPr>
              <a:t>14</a:t>
            </a:r>
            <a:r>
              <a:rPr lang="en-GB" sz="60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6000" u="sng" dirty="0" smtClean="0">
                <a:latin typeface="HfW cursive" panose="00000500000000000000" pitchFamily="2" charset="0"/>
              </a:rPr>
              <a:t> </a:t>
            </a:r>
            <a:r>
              <a:rPr lang="en-GB" sz="6000" u="sng" dirty="0" smtClean="0">
                <a:latin typeface="HfW cursive" panose="00000500000000000000" pitchFamily="2" charset="0"/>
              </a:rPr>
              <a:t>October </a:t>
            </a:r>
            <a:r>
              <a:rPr lang="en-GB" sz="6000" u="sng" dirty="0">
                <a:latin typeface="HfW cursive" panose="00000500000000000000" pitchFamily="2" charset="0"/>
              </a:rPr>
              <a:t>2021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91441" y="2661283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latin typeface="HfW cursive" panose="00000500000000000000" pitchFamily="2" charset="0"/>
              </a:rPr>
              <a:t>L.O</a:t>
            </a:r>
            <a:r>
              <a:rPr lang="en-GB" sz="6000" u="sng" dirty="0" smtClean="0">
                <a:latin typeface="HfW cursive" panose="00000500000000000000" pitchFamily="2" charset="0"/>
              </a:rPr>
              <a:t>: To understand texts.</a:t>
            </a:r>
            <a:endParaRPr lang="en-GB" sz="6000" u="sng" dirty="0">
              <a:solidFill>
                <a:srgbClr val="FFFF00"/>
              </a:solidFill>
              <a:latin typeface="HfW cursive" panose="00000500000000000000" pitchFamily="2" charset="0"/>
            </a:endParaRPr>
          </a:p>
          <a:p>
            <a:pPr>
              <a:lnSpc>
                <a:spcPct val="100000"/>
              </a:lnSpc>
            </a:pPr>
            <a:endParaRPr lang="en-GB" sz="6000" u="sng" dirty="0">
              <a:latin typeface="HfW cursive" panose="000005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GB" sz="6000" u="sng" dirty="0">
                <a:latin typeface="HfW cursive" panose="00000500000000000000" pitchFamily="2" charset="0"/>
              </a:rPr>
              <a:t>C: </a:t>
            </a:r>
            <a:r>
              <a:rPr lang="en-GB" sz="6000" u="sng" dirty="0" smtClean="0">
                <a:latin typeface="HfW cursive" panose="00000500000000000000" pitchFamily="2" charset="0"/>
              </a:rPr>
              <a:t>Let’s do the Pharaoh! </a:t>
            </a:r>
            <a:endParaRPr lang="en-GB" sz="6000" u="sng" dirty="0">
              <a:latin typeface="HfW cursive" panose="00000500000000000000" pitchFamily="2" charset="0"/>
            </a:endParaRPr>
          </a:p>
          <a:p>
            <a:pPr>
              <a:lnSpc>
                <a:spcPct val="100000"/>
              </a:lnSpc>
            </a:pPr>
            <a:r>
              <a:rPr lang="en-GB" sz="6000" u="sng" dirty="0" smtClean="0">
                <a:latin typeface="HfW cursive" panose="00000500000000000000" pitchFamily="2" charset="0"/>
              </a:rPr>
              <a:t>(</a:t>
            </a:r>
            <a:r>
              <a:rPr lang="en-GB" sz="6000" u="sng" dirty="0" smtClean="0">
                <a:latin typeface="HfW cursive" panose="00000500000000000000" pitchFamily="2" charset="0"/>
              </a:rPr>
              <a:t>Inference)</a:t>
            </a:r>
            <a:endParaRPr lang="en-GB" sz="6000" u="sng" dirty="0">
              <a:latin typeface="HfW cursive" panose="00000500000000000000" pitchFamily="2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6697" y="3278777"/>
            <a:ext cx="2429691" cy="3424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13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58" y="2749137"/>
            <a:ext cx="11155680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Starter: </a:t>
            </a:r>
            <a:r>
              <a:rPr lang="en-GB" sz="4800" dirty="0" smtClean="0">
                <a:latin typeface="HfW cursive" panose="00000500000000000000" pitchFamily="2" charset="0"/>
              </a:rPr>
              <a:t>Thinking Question</a:t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800" dirty="0" smtClean="0">
                <a:latin typeface="HfW cursive" panose="00000500000000000000" pitchFamily="2" charset="0"/>
              </a:rPr>
              <a:t>What do we already know about </a:t>
            </a:r>
            <a:r>
              <a:rPr lang="en-GB" sz="4800" dirty="0" err="1" smtClean="0">
                <a:latin typeface="HfW cursive" panose="00000500000000000000" pitchFamily="2" charset="0"/>
              </a:rPr>
              <a:t>Serraphina’s</a:t>
            </a:r>
            <a:r>
              <a:rPr lang="en-GB" sz="4800" dirty="0" smtClean="0">
                <a:latin typeface="HfW cursive" panose="00000500000000000000" pitchFamily="2" charset="0"/>
              </a:rPr>
              <a:t> character?</a:t>
            </a: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5844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5319" y="1722516"/>
            <a:ext cx="7576457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Let’s </a:t>
            </a:r>
            <a:r>
              <a:rPr lang="en-GB" sz="4800" dirty="0" smtClean="0">
                <a:latin typeface="HfW cursive" panose="00000500000000000000" pitchFamily="2" charset="0"/>
              </a:rPr>
              <a:t>read </a:t>
            </a:r>
            <a:r>
              <a:rPr lang="en-GB" sz="4800" dirty="0" smtClean="0">
                <a:latin typeface="HfW cursive" panose="00000500000000000000" pitchFamily="2" charset="0"/>
              </a:rPr>
              <a:t>page </a:t>
            </a:r>
            <a:r>
              <a:rPr lang="en-GB" sz="4800" dirty="0" smtClean="0">
                <a:latin typeface="HfW cursive" panose="00000500000000000000" pitchFamily="2" charset="0"/>
              </a:rPr>
              <a:t>119-122</a:t>
            </a: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160" y="809897"/>
            <a:ext cx="3030583" cy="377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562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2697" y="4585063"/>
            <a:ext cx="7576457" cy="172429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800" dirty="0" smtClean="0">
                <a:latin typeface="HfW cursive" panose="00000500000000000000" pitchFamily="2" charset="0"/>
              </a:rPr>
              <a:t>Our task today is to think about how </a:t>
            </a:r>
            <a:r>
              <a:rPr lang="en-GB" sz="4800" dirty="0" err="1" smtClean="0">
                <a:latin typeface="HfW cursive" panose="00000500000000000000" pitchFamily="2" charset="0"/>
              </a:rPr>
              <a:t>Serraphina</a:t>
            </a:r>
            <a:r>
              <a:rPr lang="en-GB" sz="4800" dirty="0" smtClean="0">
                <a:latin typeface="HfW cursive" panose="00000500000000000000" pitchFamily="2" charset="0"/>
              </a:rPr>
              <a:t> is feeling and what she is going to say.</a:t>
            </a: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latin typeface="HfW cursive" panose="00000500000000000000" pitchFamily="2" charset="0"/>
              </a:rPr>
              <a:t/>
            </a:r>
            <a:br>
              <a:rPr lang="en-GB" sz="4800" dirty="0">
                <a:latin typeface="HfW cursive" panose="00000500000000000000" pitchFamily="2" charset="0"/>
              </a:rPr>
            </a:b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160" y="809897"/>
            <a:ext cx="3030583" cy="37751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924697" y="4028508"/>
            <a:ext cx="2664823" cy="245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839901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0941A018-FB9B-4401-A32C-7E04526866E0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C47EB1-A1BD-49CE-B3BC-ADED4E64760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2ADB91-11AD-4B42-8D10-B01B92E57EF7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01D587F-9759-470E-BA2F-6E1DDA22DF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3418</TotalTime>
  <Words>47</Words>
  <Application>Microsoft Office PowerPoint</Application>
  <PresentationFormat>Widescreen</PresentationFormat>
  <Paragraphs>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 Light</vt:lpstr>
      <vt:lpstr>HfW cursive</vt:lpstr>
      <vt:lpstr>Twinkl Cursive Looped</vt:lpstr>
      <vt:lpstr>Metropolitan</vt:lpstr>
      <vt:lpstr>Thursday 14th October 2021</vt:lpstr>
      <vt:lpstr>Starter: Thinking Question  What do we already know about Serraphina’s character? </vt:lpstr>
      <vt:lpstr>Let’s read page 119-122   </vt:lpstr>
      <vt:lpstr>Our task today is to think about how Serraphina is feeling and what she is going to say.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3rd September 2021</dc:title>
  <dc:creator>alice watton</dc:creator>
  <cp:lastModifiedBy>Alice Watton</cp:lastModifiedBy>
  <cp:revision>32</cp:revision>
  <dcterms:created xsi:type="dcterms:W3CDTF">2021-08-21T13:21:36Z</dcterms:created>
  <dcterms:modified xsi:type="dcterms:W3CDTF">2021-10-10T15:52:12Z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