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5" r:id="rId10"/>
    <p:sldId id="266" r:id="rId11"/>
    <p:sldId id="267" r:id="rId12"/>
    <p:sldId id="270" r:id="rId13"/>
    <p:sldId id="268" r:id="rId14"/>
    <p:sldId id="269" r:id="rId15"/>
    <p:sldId id="271" r:id="rId16"/>
    <p:sldId id="273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90" r:id="rId25"/>
    <p:sldId id="289" r:id="rId26"/>
    <p:sldId id="280" r:id="rId27"/>
    <p:sldId id="281" r:id="rId28"/>
    <p:sldId id="282" r:id="rId29"/>
    <p:sldId id="288" r:id="rId30"/>
    <p:sldId id="283" r:id="rId31"/>
    <p:sldId id="284" r:id="rId32"/>
    <p:sldId id="285" r:id="rId33"/>
    <p:sldId id="287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13913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12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5168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2653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596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939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96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53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285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677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665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F7B4DEA-E4F5-46A0-92AC-29EDEAC4A49A}" type="datetimeFigureOut">
              <a:rPr lang="en-GB" smtClean="0"/>
              <a:t>11/09/2020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45B1CB4-3002-4B74-96DE-A2FCD1D957F1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5915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JeognSU6wfU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wwp8mn/articles/zqk37p3" TargetMode="External"/><Relationship Id="rId2" Type="http://schemas.openxmlformats.org/officeDocument/2006/relationships/hyperlink" Target="https://www.bbc.co.uk/bitesize/topics/zwwp8mn/articles/z9wvqhv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youtube.com/watch?v=UsT3Oz26nFE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GGWLr11Bio" TargetMode="External"/><Relationship Id="rId2" Type="http://schemas.openxmlformats.org/officeDocument/2006/relationships/hyperlink" Target="https://www.youtube.com/watch?v=4fCk8ye4ji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youtube.com/watch?v=B8MnOXgX0Kk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www.bbc.co.uk/bitesize/topics/zwwp8mn/articles/zp937p3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361BE-AF63-4595-B3D1-66A92368E5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5400" b="1" u="sng" dirty="0">
                <a:latin typeface="Comic Sans MS" panose="030F0702030302020204" pitchFamily="66" charset="0"/>
              </a:rPr>
              <a:t>Monday 14</a:t>
            </a:r>
            <a:r>
              <a:rPr lang="en-GB" sz="54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5400" b="1" u="sng" dirty="0">
                <a:latin typeface="Comic Sans MS" panose="030F0702030302020204" pitchFamily="66" charset="0"/>
              </a:rPr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FAFDF9-57EB-4BF9-B448-C507444837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to use and understand grammatical terminology</a:t>
            </a:r>
          </a:p>
          <a:p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C: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nouns, verbs and adjectives </a:t>
            </a:r>
            <a:endParaRPr lang="en-GB" b="1" cap="none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827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C8062-45BA-4B54-ADEC-540CDF9DA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Watch: </a:t>
            </a:r>
            <a:r>
              <a:rPr lang="en-GB" sz="3200" dirty="0">
                <a:hlinkClick r:id="rId2"/>
              </a:rPr>
              <a:t>https://www.youtube.com/watch?v=JeognSU6wfU</a:t>
            </a:r>
            <a:r>
              <a:rPr lang="en-GB" sz="3200" dirty="0"/>
              <a:t> 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17410" name="Picture 2" descr="The Nouns, Verbs and Adjectives Song - YouTube">
            <a:extLst>
              <a:ext uri="{FF2B5EF4-FFF2-40B4-BE49-F238E27FC236}">
                <a16:creationId xmlns:a16="http://schemas.microsoft.com/office/drawing/2014/main" id="{3DC9C763-FEB5-44CA-8C6C-8B61C63AB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303" y="1925781"/>
            <a:ext cx="7635394" cy="429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442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eacher's Pet - 'Welcome' Superhero Themed Poster - FREE Classroom Display  Resource - EYFS, KS1, K… | Superhero classroom, Superhero classroom theme,  Free classroom">
            <a:extLst>
              <a:ext uri="{FF2B5EF4-FFF2-40B4-BE49-F238E27FC236}">
                <a16:creationId xmlns:a16="http://schemas.microsoft.com/office/drawing/2014/main" id="{306B5B8B-5FBE-4B62-88C5-241F83EBD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222" y="0"/>
            <a:ext cx="8919556" cy="6311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9722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ronoun. Superhero themed grammar resource for Literacy KS1 and KS2 |  Teaching literacy, Resource classroom, Teachers pet">
            <a:extLst>
              <a:ext uri="{FF2B5EF4-FFF2-40B4-BE49-F238E27FC236}">
                <a16:creationId xmlns:a16="http://schemas.microsoft.com/office/drawing/2014/main" id="{CE99DD5B-0C19-4567-AB0B-F8AEBF77E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39" y="0"/>
            <a:ext cx="8909122" cy="633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880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Teacher's Pet - Parts of Speech Posters - FREE Classroom Display Resource -  EYFS, KS1, KS2, speech, wri… | Teaching ideas ks1, Resource classroom,  Primary classroom">
            <a:extLst>
              <a:ext uri="{FF2B5EF4-FFF2-40B4-BE49-F238E27FC236}">
                <a16:creationId xmlns:a16="http://schemas.microsoft.com/office/drawing/2014/main" id="{8BA6E424-E3A1-4ADC-A40E-58D0B53CE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11" y="0"/>
            <a:ext cx="8928978" cy="63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57329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eacher's Pet Displays » Parts of Speech Posters » FREE downloadable EYFS,  KS1, KS2 classroom display a… | Grammar activities, Classroom writing,  Classroom displays">
            <a:extLst>
              <a:ext uri="{FF2B5EF4-FFF2-40B4-BE49-F238E27FC236}">
                <a16:creationId xmlns:a16="http://schemas.microsoft.com/office/drawing/2014/main" id="{09A477B4-A47F-42A5-9482-41D7D209FE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673" y="0"/>
            <a:ext cx="8850654" cy="626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05705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ndex of /wp-content/uploads/2020/06">
            <a:extLst>
              <a:ext uri="{FF2B5EF4-FFF2-40B4-BE49-F238E27FC236}">
                <a16:creationId xmlns:a16="http://schemas.microsoft.com/office/drawing/2014/main" id="{17FFDB64-1360-4204-9E4A-16649DD55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40728" cy="292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53C127B-0218-4A90-AE04-D90B7A3C7D36}"/>
              </a:ext>
            </a:extLst>
          </p:cNvPr>
          <p:cNvSpPr txBox="1"/>
          <p:nvPr/>
        </p:nvSpPr>
        <p:spPr>
          <a:xfrm>
            <a:off x="498764" y="3117273"/>
            <a:ext cx="111944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Complete the: </a:t>
            </a:r>
            <a:r>
              <a:rPr lang="en-GB" sz="4400" b="1" i="1" dirty="0">
                <a:latin typeface="Comic Sans MS" panose="030F0702030302020204" pitchFamily="66" charset="0"/>
              </a:rPr>
              <a:t>Spelling Sounds </a:t>
            </a:r>
            <a:r>
              <a:rPr lang="en-GB" sz="4400" dirty="0">
                <a:latin typeface="Comic Sans MS" panose="030F0702030302020204" pitchFamily="66" charset="0"/>
              </a:rPr>
              <a:t>diagnostic.</a:t>
            </a:r>
            <a:endParaRPr lang="en-GB" sz="4400" b="1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772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FE195-A6F8-47D7-8D19-A836D02F5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200" b="1" dirty="0">
                <a:solidFill>
                  <a:schemeClr val="tx1"/>
                </a:solidFill>
                <a:latin typeface="Comic Sans MS" panose="030F0702030302020204" pitchFamily="66" charset="0"/>
              </a:rPr>
              <a:t>Activity 1 – Get Those Nouns Moving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4D564-CD7C-4504-890B-093D2A7A7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011988"/>
            <a:ext cx="10058400" cy="402336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Think of as many related verbs for the nouns below.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See if you can come up with verbs that no one else has.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For example: car</a:t>
            </a:r>
          </a:p>
          <a:p>
            <a:pPr marL="0" indent="0" algn="ctr">
              <a:buNone/>
            </a:pPr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cruised, rushed, dashed, drove</a:t>
            </a:r>
          </a:p>
          <a:p>
            <a:pPr marL="0" indent="0" algn="ctr">
              <a:buNone/>
            </a:pPr>
            <a:endParaRPr lang="en-GB" dirty="0">
              <a:solidFill>
                <a:schemeClr val="tx1"/>
              </a:solidFill>
              <a:highlight>
                <a:srgbClr val="FFFF00"/>
              </a:highlight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Try these ones: 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snake, volcano, wind, cat, river, kite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you think of your own nouns?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777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FE195-A6F8-47D7-8D19-A836D02F5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GB" sz="4200" b="1" dirty="0">
                <a:latin typeface="Comic Sans MS" panose="030F0702030302020204" pitchFamily="66" charset="0"/>
              </a:rPr>
              <a:t>Activity 2 – Create a Mood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64D564-CD7C-4504-890B-093D2A7A7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011987"/>
            <a:ext cx="10058400" cy="4208703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you add adjectives to create a certain mood?</a:t>
            </a:r>
          </a:p>
          <a:p>
            <a:pPr algn="ctr"/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For example: </a:t>
            </a:r>
          </a:p>
          <a:p>
            <a:pPr algn="ctr"/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The </a:t>
            </a:r>
            <a:r>
              <a:rPr lang="en-GB" b="1" u="sng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clever</a:t>
            </a:r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 girl sat on the </a:t>
            </a:r>
            <a:r>
              <a:rPr lang="en-GB" b="1" u="sng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antique</a:t>
            </a:r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 chair and stared at the </a:t>
            </a:r>
            <a:r>
              <a:rPr lang="en-GB" b="1" u="sng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valuable</a:t>
            </a:r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 painting.</a:t>
            </a:r>
          </a:p>
          <a:p>
            <a:pPr algn="ctr"/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The </a:t>
            </a:r>
            <a:r>
              <a:rPr lang="en-GB" b="1" u="sng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cruel</a:t>
            </a:r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 girl sat on the </a:t>
            </a:r>
            <a:r>
              <a:rPr lang="en-GB" b="1" u="sng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broken</a:t>
            </a:r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 chair and stared at the </a:t>
            </a:r>
            <a:r>
              <a:rPr lang="en-GB" b="1" u="sng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ruined</a:t>
            </a:r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 painting.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 </a:t>
            </a:r>
          </a:p>
          <a:p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Funny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______girl sat on the ______chair and stared at the _____painting. </a:t>
            </a:r>
          </a:p>
          <a:p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Frightening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______girl sat on the ______chair and stared at the _____painting. </a:t>
            </a:r>
          </a:p>
          <a:p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Heroic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______girl sat on the ______chair and stared at the _____painting. </a:t>
            </a:r>
          </a:p>
          <a:p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Threatening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______girl sat on the ______chair and stared at the _____painting. </a:t>
            </a:r>
          </a:p>
          <a:p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Calm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______girl sat on the ______chair and stared at the _____painting. </a:t>
            </a:r>
          </a:p>
          <a:p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Excited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______girl sat on the ______chair and stared at the _____painting. </a:t>
            </a:r>
          </a:p>
          <a:p>
            <a:r>
              <a:rPr lang="en-GB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Gloomy</a:t>
            </a:r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______girl sat on the ______chair and stared at the _____painting.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219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361BE-AF63-4595-B3D1-66A92368E5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5200" b="1" u="sng" dirty="0">
                <a:latin typeface="Comic Sans MS" panose="030F0702030302020204" pitchFamily="66" charset="0"/>
              </a:rPr>
              <a:t>Tuesday 15</a:t>
            </a:r>
            <a:r>
              <a:rPr lang="en-GB" sz="52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5200" b="1" u="sng" dirty="0">
                <a:latin typeface="Comic Sans MS" panose="030F0702030302020204" pitchFamily="66" charset="0"/>
              </a:rPr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FAFDF9-57EB-4BF9-B448-C507444837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to write sentences that include conjunctions</a:t>
            </a:r>
          </a:p>
          <a:p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C: </a:t>
            </a:r>
          </a:p>
        </p:txBody>
      </p:sp>
    </p:spTree>
    <p:extLst>
      <p:ext uri="{BB962C8B-B14F-4D97-AF65-F5344CB8AC3E}">
        <p14:creationId xmlns:p14="http://schemas.microsoft.com/office/powerpoint/2010/main" val="1369589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C8062-45BA-4B54-ADEC-540CDF9DA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Watch: </a:t>
            </a:r>
            <a:r>
              <a:rPr lang="en-GB" sz="2000" dirty="0">
                <a:latin typeface="Comic Sans MS" panose="030F0702030302020204" pitchFamily="66" charset="0"/>
                <a:hlinkClick r:id="rId2"/>
              </a:rPr>
              <a:t>https://www.bbc.co.uk/bitesize/topics/zwwp8mn/articles/z9wvqhv</a:t>
            </a:r>
            <a:r>
              <a:rPr lang="en-GB" sz="2000" dirty="0">
                <a:latin typeface="Comic Sans MS" panose="030F0702030302020204" pitchFamily="66" charset="0"/>
              </a:rPr>
              <a:t> 	 	</a:t>
            </a:r>
            <a:r>
              <a:rPr lang="en-GB" sz="2000" dirty="0">
                <a:latin typeface="Comic Sans MS" panose="030F0702030302020204" pitchFamily="66" charset="0"/>
                <a:hlinkClick r:id="rId3"/>
              </a:rPr>
              <a:t>https://www.bbc.co.uk/bitesize/topics/zwwp8mn/articles/zqk37p3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8434" name="Picture 2" descr="What are subordinating conjunctions? - BBC Bitesize">
            <a:extLst>
              <a:ext uri="{FF2B5EF4-FFF2-40B4-BE49-F238E27FC236}">
                <a16:creationId xmlns:a16="http://schemas.microsoft.com/office/drawing/2014/main" id="{BCD8F12C-45C8-405F-B9EC-05D162267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942" y="2161311"/>
            <a:ext cx="6794116" cy="3821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077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rench Mnemonic Devices: “Mais où est donc Ornicar ?” – Teach Me Français">
            <a:extLst>
              <a:ext uri="{FF2B5EF4-FFF2-40B4-BE49-F238E27FC236}">
                <a16:creationId xmlns:a16="http://schemas.microsoft.com/office/drawing/2014/main" id="{D4BE54AD-E39D-4875-A523-02529D2C1F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2" t="5902" r="18369" b="5441"/>
          <a:stretch/>
        </p:blipFill>
        <p:spPr bwMode="auto">
          <a:xfrm>
            <a:off x="1656990" y="0"/>
            <a:ext cx="8878021" cy="628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9258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421173-B184-4EC8-8620-130F682189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87" t="15336" r="18750" b="5432"/>
          <a:stretch/>
        </p:blipFill>
        <p:spPr>
          <a:xfrm>
            <a:off x="1565564" y="-1"/>
            <a:ext cx="9060873" cy="632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6931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ndex of /wp-content/uploads/2020/06">
            <a:extLst>
              <a:ext uri="{FF2B5EF4-FFF2-40B4-BE49-F238E27FC236}">
                <a16:creationId xmlns:a16="http://schemas.microsoft.com/office/drawing/2014/main" id="{17FFDB64-1360-4204-9E4A-16649DD55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40728" cy="292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53C127B-0218-4A90-AE04-D90B7A3C7D36}"/>
              </a:ext>
            </a:extLst>
          </p:cNvPr>
          <p:cNvSpPr txBox="1"/>
          <p:nvPr/>
        </p:nvSpPr>
        <p:spPr>
          <a:xfrm>
            <a:off x="498764" y="3117273"/>
            <a:ext cx="1119447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Complete the: </a:t>
            </a:r>
            <a:r>
              <a:rPr lang="en-GB" sz="4400" b="1" i="1" dirty="0">
                <a:latin typeface="Comic Sans MS" panose="030F0702030302020204" pitchFamily="66" charset="0"/>
              </a:rPr>
              <a:t>Word Classes </a:t>
            </a:r>
            <a:r>
              <a:rPr lang="en-GB" sz="4400" dirty="0">
                <a:latin typeface="Comic Sans MS" panose="030F0702030302020204" pitchFamily="66" charset="0"/>
              </a:rPr>
              <a:t>diagnostic.</a:t>
            </a:r>
            <a:endParaRPr lang="en-GB" sz="4400" b="1" i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4849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45642-DD29-4CDF-A3CE-2A9208325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Activity: Subordinating Conjunctions Noughts and Crosses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FB5E5F7-8D0F-4909-AAB1-B7259FFFD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44230"/>
          </a:xfrm>
        </p:spPr>
        <p:txBody>
          <a:bodyPr>
            <a:normAutofit lnSpcReduction="10000"/>
          </a:bodyPr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In pairs.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Take it in turns to choose a conjunction from the grid below and create a sentence using that subordinating conjunction to describe the picture on the next slide in some way.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The first person  to achieve a diagonal, horizontal or vertical row of correctly structured sentences wins. </a:t>
            </a:r>
          </a:p>
          <a:p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Write your sentences in the grid and stick in your books.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 could magpie you partner’s sentences in a different colour if they are good!</a:t>
            </a:r>
          </a:p>
          <a:p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Challenge: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you think of one sentence that contains all the three words in any of the rows?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Your sentence has to make sense and describe the picture in some way. </a:t>
            </a:r>
          </a:p>
          <a:p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957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BAC005-0436-46DE-8910-055C7924B6B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181" t="26858" r="9774" b="25442"/>
          <a:stretch/>
        </p:blipFill>
        <p:spPr>
          <a:xfrm>
            <a:off x="554649" y="-1"/>
            <a:ext cx="11082702" cy="6317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737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ouse in helmet wallpaper | 2560x1024 | #13821">
            <a:extLst>
              <a:ext uri="{FF2B5EF4-FFF2-40B4-BE49-F238E27FC236}">
                <a16:creationId xmlns:a16="http://schemas.microsoft.com/office/drawing/2014/main" id="{91638BC0-62EF-4EC0-83C7-5413920C1EB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4" y="997527"/>
            <a:ext cx="12158712" cy="48629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89863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361BE-AF63-4595-B3D1-66A92368E5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4800" b="1" u="sng" dirty="0">
                <a:latin typeface="Comic Sans MS" panose="030F0702030302020204" pitchFamily="66" charset="0"/>
              </a:rPr>
              <a:t>Wednesday 16</a:t>
            </a:r>
            <a:r>
              <a:rPr lang="en-GB" sz="48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4800" b="1" u="sng" dirty="0">
                <a:latin typeface="Comic Sans MS" panose="030F0702030302020204" pitchFamily="66" charset="0"/>
              </a:rPr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FAFDF9-57EB-4BF9-B448-C507444837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to understand texts</a:t>
            </a:r>
            <a:b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C: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The Heart and the Bottle</a:t>
            </a:r>
            <a:endParaRPr lang="en-GB" b="1" cap="none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9071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5D071-6C5A-468E-94BD-E5E80B0A5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Watch: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https://www.youtube.com/watch?v=UsT3Oz26nFE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AD01FE-0DB6-42BA-A68E-9F7C32A3A2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is the story about?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Can you retell the events of the story?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Let’s look back at the illustrations and see if they can help us!</a:t>
            </a:r>
          </a:p>
        </p:txBody>
      </p:sp>
      <p:pic>
        <p:nvPicPr>
          <p:cNvPr id="19458" name="Picture 2" descr="The Heart and the Bottle: Amazon.co.uk: Jeffers, Oliver, Jeffers, Oliver:  Books">
            <a:extLst>
              <a:ext uri="{FF2B5EF4-FFF2-40B4-BE49-F238E27FC236}">
                <a16:creationId xmlns:a16="http://schemas.microsoft.com/office/drawing/2014/main" id="{7B0530D3-4DB2-4537-BAF7-5173A5991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5344" y="2902240"/>
            <a:ext cx="3228975" cy="332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91727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5A640-E2E1-43FB-8C35-8D721407D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tx1"/>
                </a:solidFill>
                <a:latin typeface="Comic Sans MS" panose="030F0702030302020204" pitchFamily="66" charset="0"/>
              </a:rPr>
              <a:t>Activity: </a:t>
            </a: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answer these questions</a:t>
            </a:r>
            <a:endParaRPr lang="en-GB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D055C-BF16-43FA-A95D-2F7549A350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236" y="1820490"/>
            <a:ext cx="11665527" cy="4444230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Pages 1-4: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1. What is the girl much like? What do you think this means?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2. Who might the man watching the girl be? 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3. Why do you think the man has a walking stick?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4. List 2 things the man in the picture is wearing. </a:t>
            </a:r>
          </a:p>
          <a:p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Pages 5-10 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5. What does the girl think the stars might be made of?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6. What does the girl take delight in? </a:t>
            </a:r>
          </a:p>
          <a:p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Page 15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7. In the sentence, “and that seemed to fix things…,” why has the author used the word seemed? What is this word telling you? 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8. Do you think a bottle necklace is a safe place for your heart? Why or why not?</a:t>
            </a:r>
          </a:p>
          <a:p>
            <a:r>
              <a:rPr lang="en-GB" dirty="0">
                <a:solidFill>
                  <a:schemeClr val="tx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Page 30</a:t>
            </a:r>
            <a:b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9. Why do you think the ‘chair wasn’t so empty anymore’?</a:t>
            </a:r>
          </a:p>
        </p:txBody>
      </p:sp>
    </p:spTree>
    <p:extLst>
      <p:ext uri="{BB962C8B-B14F-4D97-AF65-F5344CB8AC3E}">
        <p14:creationId xmlns:p14="http://schemas.microsoft.com/office/powerpoint/2010/main" val="36373634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71100-C936-4B2F-B25E-B28D76624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 Challenge: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D4924-CC95-496E-8489-34B7720E3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Did the girl really put her heart in a bottle? </a:t>
            </a:r>
            <a:b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What has happened in this book and what do you think it is trying to say? 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6386" name="Picture 2" descr="The Kids' Section: Oliver Jeffers' The Heart and the Bottle | UBC English  Students' Association">
            <a:extLst>
              <a:ext uri="{FF2B5EF4-FFF2-40B4-BE49-F238E27FC236}">
                <a16:creationId xmlns:a16="http://schemas.microsoft.com/office/drawing/2014/main" id="{9BAF28AE-A753-42CD-ADFE-BA025C417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491" y="3255818"/>
            <a:ext cx="48768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091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361BE-AF63-4595-B3D1-66A92368E5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4800" b="1" u="sng" dirty="0">
                <a:latin typeface="Comic Sans MS" panose="030F0702030302020204" pitchFamily="66" charset="0"/>
              </a:rPr>
              <a:t>Thursday 17</a:t>
            </a:r>
            <a:r>
              <a:rPr lang="en-GB" sz="48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4800" b="1" u="sng" dirty="0">
                <a:latin typeface="Comic Sans MS" panose="030F0702030302020204" pitchFamily="66" charset="0"/>
              </a:rPr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FAFDF9-57EB-4BF9-B448-C507444837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to use a range of descriptive phrases</a:t>
            </a:r>
            <a:b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C: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The Heart and the Bottle</a:t>
            </a:r>
            <a:endParaRPr lang="en-GB" b="1" cap="none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9680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EC11C-A773-4416-B18A-B251C8DAB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Watch: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https://www.youtube.com/watch?v=4fCk8ye4jio</a:t>
            </a:r>
            <a:r>
              <a:rPr lang="en-GB" sz="2800" dirty="0">
                <a:latin typeface="Comic Sans MS" panose="030F0702030302020204" pitchFamily="66" charset="0"/>
              </a:rPr>
              <a:t> 	  	    </a:t>
            </a:r>
            <a:r>
              <a:rPr lang="en-GB" sz="2800" dirty="0">
                <a:latin typeface="Comic Sans MS" panose="030F0702030302020204" pitchFamily="66" charset="0"/>
                <a:hlinkClick r:id="rId3"/>
              </a:rPr>
              <a:t>https://www.youtube.com/watch?v=8GGWLr11Bio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0482" name="Picture 2" descr="Expanded noun phrases - YouTube">
            <a:extLst>
              <a:ext uri="{FF2B5EF4-FFF2-40B4-BE49-F238E27FC236}">
                <a16:creationId xmlns:a16="http://schemas.microsoft.com/office/drawing/2014/main" id="{468441AA-C4E2-4935-B1D0-014C4C8284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35" b="13030"/>
          <a:stretch/>
        </p:blipFill>
        <p:spPr bwMode="auto">
          <a:xfrm>
            <a:off x="2529840" y="2045669"/>
            <a:ext cx="7193280" cy="396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4450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1C6A7-95C6-467E-BF68-0EED5E867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Watch: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https://www.youtube.com/watch?v=B8MnOXgX0Kk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1506" name="Picture 2" descr="The Determiners Song - YouTube">
            <a:extLst>
              <a:ext uri="{FF2B5EF4-FFF2-40B4-BE49-F238E27FC236}">
                <a16:creationId xmlns:a16="http://schemas.microsoft.com/office/drawing/2014/main" id="{5EB0B74D-642A-4A7C-B402-CE9D99D9A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982" y="1946563"/>
            <a:ext cx="7426036" cy="4177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6421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5E5E67B-4600-4EFE-A1A6-998B0F93BF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682" t="20390" r="7500" b="12103"/>
          <a:stretch/>
        </p:blipFill>
        <p:spPr>
          <a:xfrm>
            <a:off x="1792794" y="0"/>
            <a:ext cx="8606412" cy="6303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6615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he Heart and the Bottle: Amazon.co.uk: Jeffers, Oliver, Jeffers, Oliver:  Books">
            <a:extLst>
              <a:ext uri="{FF2B5EF4-FFF2-40B4-BE49-F238E27FC236}">
                <a16:creationId xmlns:a16="http://schemas.microsoft.com/office/drawing/2014/main" id="{D88606DF-61E2-44BA-A2F8-F446A3AE0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87314" cy="63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The Heart and the Bottle by Oliver Jeffers | 9780007182343 | Booktopia">
            <a:extLst>
              <a:ext uri="{FF2B5EF4-FFF2-40B4-BE49-F238E27FC236}">
                <a16:creationId xmlns:a16="http://schemas.microsoft.com/office/drawing/2014/main" id="{0AAA2542-FA0C-43A2-B280-AB67DB5A0E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7"/>
          <a:stretch/>
        </p:blipFill>
        <p:spPr bwMode="auto">
          <a:xfrm>
            <a:off x="5805054" y="0"/>
            <a:ext cx="6386945" cy="6318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5D7731-5BF3-48C4-98DE-3CB062A094F3}"/>
              </a:ext>
            </a:extLst>
          </p:cNvPr>
          <p:cNvSpPr txBox="1"/>
          <p:nvPr/>
        </p:nvSpPr>
        <p:spPr>
          <a:xfrm>
            <a:off x="0" y="6317673"/>
            <a:ext cx="12191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expanded noun phrases could we use to describe this scene?</a:t>
            </a:r>
          </a:p>
        </p:txBody>
      </p:sp>
    </p:spTree>
    <p:extLst>
      <p:ext uri="{BB962C8B-B14F-4D97-AF65-F5344CB8AC3E}">
        <p14:creationId xmlns:p14="http://schemas.microsoft.com/office/powerpoint/2010/main" val="13707294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age 10/11 From 'The Heart And The Bottle' in 2020 | Oliver jeffers,  Pictures, Prints">
            <a:extLst>
              <a:ext uri="{FF2B5EF4-FFF2-40B4-BE49-F238E27FC236}">
                <a16:creationId xmlns:a16="http://schemas.microsoft.com/office/drawing/2014/main" id="{15BCD1A6-D200-4E86-886D-A302CDBEC3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3" t="3957" r="3470" b="11720"/>
          <a:stretch/>
        </p:blipFill>
        <p:spPr bwMode="auto">
          <a:xfrm>
            <a:off x="0" y="0"/>
            <a:ext cx="12164292" cy="634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261720-D612-4712-8506-BE8253E624AE}"/>
              </a:ext>
            </a:extLst>
          </p:cNvPr>
          <p:cNvSpPr txBox="1"/>
          <p:nvPr/>
        </p:nvSpPr>
        <p:spPr>
          <a:xfrm>
            <a:off x="0" y="5903893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Activity: </a:t>
            </a:r>
            <a:r>
              <a:rPr lang="en-GB" sz="2800" dirty="0">
                <a:latin typeface="Comic Sans MS" panose="030F0702030302020204" pitchFamily="66" charset="0"/>
              </a:rPr>
              <a:t>stick the illustration into your books and annotate it with expanded noun phrases which describe the scene. 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2284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D361BE-AF63-4595-B3D1-66A92368E5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4800" b="1" u="sng" dirty="0">
                <a:latin typeface="Comic Sans MS" panose="030F0702030302020204" pitchFamily="66" charset="0"/>
              </a:rPr>
              <a:t>Friday 18</a:t>
            </a:r>
            <a:r>
              <a:rPr lang="en-GB" sz="48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4800" b="1" u="sng" dirty="0">
                <a:latin typeface="Comic Sans MS" panose="030F0702030302020204" pitchFamily="66" charset="0"/>
              </a:rPr>
              <a:t> September 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FAFDF9-57EB-4BF9-B448-C507444837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LO: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to use fronted adverbials</a:t>
            </a:r>
            <a:b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b="1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C: </a:t>
            </a:r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The Heart and the Bottle</a:t>
            </a:r>
            <a:endParaRPr lang="en-GB" b="1" cap="none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3674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CA4B3-0E99-491D-9FED-9CCAE37BE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Watch: </a:t>
            </a:r>
            <a:r>
              <a:rPr lang="en-GB" sz="2000" dirty="0">
                <a:latin typeface="Comic Sans MS" panose="030F0702030302020204" pitchFamily="66" charset="0"/>
                <a:hlinkClick r:id="rId2"/>
              </a:rPr>
              <a:t>https://www.bbc.co.uk/bitesize/topics/zwwp8mn/articles/zp937p3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2C1587-70A5-43F9-8BC8-FA75D254B8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00" t="12127" r="11364" b="9880"/>
          <a:stretch/>
        </p:blipFill>
        <p:spPr>
          <a:xfrm>
            <a:off x="2247207" y="1880447"/>
            <a:ext cx="7758545" cy="432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4702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A1D9C-4553-4EA9-A23D-0A5A6CE5C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do you notice about these sentences from the book?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C2EA6A-EBF3-4ADF-ABDD-5B3EA656A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i="1" dirty="0">
              <a:latin typeface="Comic Sans MS" panose="030F0702030302020204" pitchFamily="66" charset="0"/>
            </a:endParaRPr>
          </a:p>
          <a:p>
            <a:r>
              <a:rPr lang="en-GB" sz="3200" i="1" dirty="0">
                <a:latin typeface="Comic Sans MS" panose="030F0702030302020204" pitchFamily="66" charset="0"/>
              </a:rPr>
              <a:t>Feeling unsure, the girl thought the best thing was to put her heart in a safe place.</a:t>
            </a:r>
          </a:p>
          <a:p>
            <a:endParaRPr lang="en-GB" sz="3200" i="1" dirty="0">
              <a:latin typeface="Comic Sans MS" panose="030F0702030302020204" pitchFamily="66" charset="0"/>
            </a:endParaRPr>
          </a:p>
          <a:p>
            <a:r>
              <a:rPr lang="en-GB" sz="3200" i="1" dirty="0">
                <a:latin typeface="Comic Sans MS" panose="030F0702030302020204" pitchFamily="66" charset="0"/>
              </a:rPr>
              <a:t>Although in truth, nothing was the same.</a:t>
            </a:r>
          </a:p>
          <a:p>
            <a:endParaRPr lang="en-GB" sz="3200" i="1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 descr="The Heart and the Bottle: A Tender Illustrated Fable of What Happens When  We Deny Our Difficult Emotions – Brain Pickings">
            <a:extLst>
              <a:ext uri="{FF2B5EF4-FFF2-40B4-BE49-F238E27FC236}">
                <a16:creationId xmlns:a16="http://schemas.microsoft.com/office/drawing/2014/main" id="{5A535D6F-F231-4F21-A596-9E68F7D09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950" y="3117273"/>
            <a:ext cx="2674497" cy="302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71437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KS1, KS2, SEN, IPC,literacy, grammar, fronted adverbials, guided reading,  writing, spelling, punctuation, grammar.">
            <a:extLst>
              <a:ext uri="{FF2B5EF4-FFF2-40B4-BE49-F238E27FC236}">
                <a16:creationId xmlns:a16="http://schemas.microsoft.com/office/drawing/2014/main" id="{80B2C984-FDFB-4CFA-A003-D85D2772E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03" y="0"/>
            <a:ext cx="8909195" cy="6298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6843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E4A7CA-F514-440A-AACD-DE62406F17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00" t="26858" r="6591" b="27464"/>
          <a:stretch/>
        </p:blipFill>
        <p:spPr>
          <a:xfrm>
            <a:off x="0" y="46259"/>
            <a:ext cx="12192000" cy="58625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697D14-B760-4C6A-AF79-BAB2779695B4}"/>
              </a:ext>
            </a:extLst>
          </p:cNvPr>
          <p:cNvSpPr txBox="1"/>
          <p:nvPr/>
        </p:nvSpPr>
        <p:spPr>
          <a:xfrm>
            <a:off x="1210236" y="6350076"/>
            <a:ext cx="10981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Think of sentences with fronted adverbials linked to the story.</a:t>
            </a:r>
          </a:p>
        </p:txBody>
      </p:sp>
      <p:pic>
        <p:nvPicPr>
          <p:cNvPr id="13314" name="Picture 2" descr="Think-Pair-Share - Teaching Reading Comprehension Strategies">
            <a:extLst>
              <a:ext uri="{FF2B5EF4-FFF2-40B4-BE49-F238E27FC236}">
                <a16:creationId xmlns:a16="http://schemas.microsoft.com/office/drawing/2014/main" id="{5F7559CD-D04F-41B0-A7A5-F4A9CBEBE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08796"/>
            <a:ext cx="1210236" cy="94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03455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E4A7CA-F514-440A-AACD-DE62406F17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000" t="26858" r="6591" b="27464"/>
          <a:stretch/>
        </p:blipFill>
        <p:spPr>
          <a:xfrm>
            <a:off x="0" y="46259"/>
            <a:ext cx="12192000" cy="58625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697D14-B760-4C6A-AF79-BAB2779695B4}"/>
              </a:ext>
            </a:extLst>
          </p:cNvPr>
          <p:cNvSpPr txBox="1"/>
          <p:nvPr/>
        </p:nvSpPr>
        <p:spPr>
          <a:xfrm>
            <a:off x="0" y="5908795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Activity: </a:t>
            </a:r>
            <a:r>
              <a:rPr lang="en-GB" sz="2800" dirty="0">
                <a:latin typeface="Comic Sans MS" panose="030F0702030302020204" pitchFamily="66" charset="0"/>
              </a:rPr>
              <a:t>in your books, write down some sentences with fronted adverbials linked to the story.</a:t>
            </a:r>
          </a:p>
        </p:txBody>
      </p:sp>
    </p:spTree>
    <p:extLst>
      <p:ext uri="{BB962C8B-B14F-4D97-AF65-F5344CB8AC3E}">
        <p14:creationId xmlns:p14="http://schemas.microsoft.com/office/powerpoint/2010/main" val="237504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TM02900769[[fn=Retrospect]]</Template>
  <TotalTime>3306</TotalTime>
  <Words>928</Words>
  <Application>Microsoft Office PowerPoint</Application>
  <PresentationFormat>Widescreen</PresentationFormat>
  <Paragraphs>70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Comic Sans MS</vt:lpstr>
      <vt:lpstr>Retrospect</vt:lpstr>
      <vt:lpstr>Monday 14th September 2020</vt:lpstr>
      <vt:lpstr>Watch: https://www.youtube.com/watch?v=JeognSU6wfU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 1 – Get Those Nouns Moving</vt:lpstr>
      <vt:lpstr>Activity 2 – Create a Mood</vt:lpstr>
      <vt:lpstr>Tuesday 15th September 2020</vt:lpstr>
      <vt:lpstr>Watch: https://www.bbc.co.uk/bitesize/topics/zwwp8mn/articles/z9wvqhv    https://www.bbc.co.uk/bitesize/topics/zwwp8mn/articles/zqk37p3</vt:lpstr>
      <vt:lpstr>PowerPoint Presentation</vt:lpstr>
      <vt:lpstr>PowerPoint Presentation</vt:lpstr>
      <vt:lpstr>PowerPoint Presentation</vt:lpstr>
      <vt:lpstr>Activity: Subordinating Conjunctions Noughts and Crosses</vt:lpstr>
      <vt:lpstr>PowerPoint Presentation</vt:lpstr>
      <vt:lpstr>PowerPoint Presentation</vt:lpstr>
      <vt:lpstr>Wednesday 16th September 2020</vt:lpstr>
      <vt:lpstr>Watch: https://www.youtube.com/watch?v=UsT3Oz26nFE</vt:lpstr>
      <vt:lpstr>Activity: answer these questions</vt:lpstr>
      <vt:lpstr>Red Pen Challenge:</vt:lpstr>
      <vt:lpstr>Thursday 17th September 2020</vt:lpstr>
      <vt:lpstr>Watch: https://www.youtube.com/watch?v=4fCk8ye4jio         https://www.youtube.com/watch?v=8GGWLr11Bio</vt:lpstr>
      <vt:lpstr>Watch: https://www.youtube.com/watch?v=B8MnOXgX0Kk</vt:lpstr>
      <vt:lpstr>PowerPoint Presentation</vt:lpstr>
      <vt:lpstr>PowerPoint Presentation</vt:lpstr>
      <vt:lpstr>PowerPoint Presentation</vt:lpstr>
      <vt:lpstr>Friday 18th September 2020</vt:lpstr>
      <vt:lpstr>Watch: https://www.bbc.co.uk/bitesize/topics/zwwp8mn/articles/zp937p3 </vt:lpstr>
      <vt:lpstr>What do you notice about these sentences from the book?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14th September 2020</dc:title>
  <dc:creator>Emily Fenner</dc:creator>
  <cp:lastModifiedBy>Emily Fenner</cp:lastModifiedBy>
  <cp:revision>14</cp:revision>
  <dcterms:created xsi:type="dcterms:W3CDTF">2020-09-11T06:43:13Z</dcterms:created>
  <dcterms:modified xsi:type="dcterms:W3CDTF">2020-09-13T13:49:52Z</dcterms:modified>
</cp:coreProperties>
</file>