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73" r:id="rId9"/>
    <p:sldId id="263" r:id="rId10"/>
    <p:sldId id="264" r:id="rId11"/>
    <p:sldId id="272" r:id="rId12"/>
    <p:sldId id="265" r:id="rId13"/>
    <p:sldId id="266" r:id="rId14"/>
    <p:sldId id="267" r:id="rId15"/>
    <p:sldId id="274"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748"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F83649FC-226E-4E7E-845F-8C2862E715B6}" type="datetimeFigureOut">
              <a:rPr lang="en-GB" smtClean="0"/>
              <a:t>10/09/2021</a:t>
            </a:fld>
            <a:endParaRPr lang="en-GB"/>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GB"/>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1109E64A-B51E-46F6-A901-51CCB3A5886A}" type="slidenum">
              <a:rPr lang="en-GB" smtClean="0"/>
              <a:t>‹#›</a:t>
            </a:fld>
            <a:endParaRPr lang="en-GB"/>
          </a:p>
        </p:txBody>
      </p:sp>
    </p:spTree>
    <p:extLst>
      <p:ext uri="{BB962C8B-B14F-4D97-AF65-F5344CB8AC3E}">
        <p14:creationId xmlns:p14="http://schemas.microsoft.com/office/powerpoint/2010/main" val="1078217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3649FC-226E-4E7E-845F-8C2862E715B6}"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09E64A-B51E-46F6-A901-51CCB3A5886A}" type="slidenum">
              <a:rPr lang="en-GB" smtClean="0"/>
              <a:t>‹#›</a:t>
            </a:fld>
            <a:endParaRPr lang="en-GB"/>
          </a:p>
        </p:txBody>
      </p:sp>
    </p:spTree>
    <p:extLst>
      <p:ext uri="{BB962C8B-B14F-4D97-AF65-F5344CB8AC3E}">
        <p14:creationId xmlns:p14="http://schemas.microsoft.com/office/powerpoint/2010/main" val="5903789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83649FC-226E-4E7E-845F-8C2862E715B6}"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109E64A-B51E-46F6-A901-51CCB3A5886A}" type="slidenum">
              <a:rPr lang="en-GB" smtClean="0"/>
              <a:t>‹#›</a:t>
            </a:fld>
            <a:endParaRPr lang="en-GB"/>
          </a:p>
        </p:txBody>
      </p:sp>
    </p:spTree>
    <p:extLst>
      <p:ext uri="{BB962C8B-B14F-4D97-AF65-F5344CB8AC3E}">
        <p14:creationId xmlns:p14="http://schemas.microsoft.com/office/powerpoint/2010/main" val="713924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83649FC-226E-4E7E-845F-8C2862E715B6}" type="datetimeFigureOut">
              <a:rPr lang="en-GB" smtClean="0"/>
              <a:t>10/09/2021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09E64A-B51E-46F6-A901-51CCB3A5886A}" type="slidenum">
              <a:rPr lang="en-GB" smtClean="0"/>
              <a:t>‹#›</a:t>
            </a:fld>
            <a:endParaRPr lang="en-GB"/>
          </a:p>
        </p:txBody>
      </p:sp>
    </p:spTree>
    <p:extLst>
      <p:ext uri="{BB962C8B-B14F-4D97-AF65-F5344CB8AC3E}">
        <p14:creationId xmlns:p14="http://schemas.microsoft.com/office/powerpoint/2010/main" val="16966008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83649FC-226E-4E7E-845F-8C2862E715B6}" type="datetimeFigureOut">
              <a:rPr lang="en-GB" smtClean="0"/>
              <a:t>10/09/2021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109E64A-B51E-46F6-A901-51CCB3A5886A}" type="slidenum">
              <a:rPr lang="en-GB" smtClean="0"/>
              <a:t>‹#›</a:t>
            </a:fld>
            <a:endParaRPr lang="en-GB"/>
          </a:p>
        </p:txBody>
      </p:sp>
    </p:spTree>
    <p:extLst>
      <p:ext uri="{BB962C8B-B14F-4D97-AF65-F5344CB8AC3E}">
        <p14:creationId xmlns:p14="http://schemas.microsoft.com/office/powerpoint/2010/main" val="28303820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83649FC-226E-4E7E-845F-8C2862E715B6}" type="datetimeFigureOut">
              <a:rPr lang="en-GB" smtClean="0"/>
              <a:t>10/09/2021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109E64A-B51E-46F6-A901-51CCB3A5886A}" type="slidenum">
              <a:rPr lang="en-GB" smtClean="0"/>
              <a:t>‹#›</a:t>
            </a:fld>
            <a:endParaRPr lang="en-GB"/>
          </a:p>
        </p:txBody>
      </p:sp>
    </p:spTree>
    <p:extLst>
      <p:ext uri="{BB962C8B-B14F-4D97-AF65-F5344CB8AC3E}">
        <p14:creationId xmlns:p14="http://schemas.microsoft.com/office/powerpoint/2010/main" val="167332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3649FC-226E-4E7E-845F-8C2862E715B6}" type="datetimeFigureOut">
              <a:rPr lang="en-GB" smtClean="0"/>
              <a:t>10/09/2021</a:t>
            </a:fld>
            <a:endParaRPr lang="en-GB"/>
          </a:p>
        </p:txBody>
      </p:sp>
      <p:sp>
        <p:nvSpPr>
          <p:cNvPr id="3" name="Footer Placeholder 2"/>
          <p:cNvSpPr>
            <a:spLocks noGrp="1"/>
          </p:cNvSpPr>
          <p:nvPr>
            <p:ph type="ftr" sz="quarter" idx="11"/>
          </p:nvPr>
        </p:nvSpPr>
        <p:spPr/>
        <p:txBody>
          <a:bodyPr/>
          <a:lstStyle/>
          <a:p>
            <a:endParaRPr lang="en-GB"/>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1109E64A-B51E-46F6-A901-51CCB3A5886A}" type="slidenum">
              <a:rPr lang="en-GB" smtClean="0"/>
              <a:t>‹#›</a:t>
            </a:fld>
            <a:endParaRPr lang="en-GB"/>
          </a:p>
        </p:txBody>
      </p:sp>
    </p:spTree>
    <p:extLst>
      <p:ext uri="{BB962C8B-B14F-4D97-AF65-F5344CB8AC3E}">
        <p14:creationId xmlns:p14="http://schemas.microsoft.com/office/powerpoint/2010/main" val="19094963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83649FC-226E-4E7E-845F-8C2862E715B6}" type="datetimeFigureOut">
              <a:rPr lang="en-GB" smtClean="0"/>
              <a:t>10/09/2021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109E64A-B51E-46F6-A901-51CCB3A5886A}" type="slidenum">
              <a:rPr lang="en-GB" smtClean="0"/>
              <a:t>‹#›</a:t>
            </a:fld>
            <a:endParaRPr lang="en-GB"/>
          </a:p>
        </p:txBody>
      </p:sp>
    </p:spTree>
    <p:extLst>
      <p:ext uri="{BB962C8B-B14F-4D97-AF65-F5344CB8AC3E}">
        <p14:creationId xmlns:p14="http://schemas.microsoft.com/office/powerpoint/2010/main" val="1355094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83649FC-226E-4E7E-845F-8C2862E715B6}" type="datetimeFigureOut">
              <a:rPr lang="en-GB" smtClean="0"/>
              <a:t>10/09/2021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109E64A-B51E-46F6-A901-51CCB3A5886A}" type="slidenum">
              <a:rPr lang="en-GB" smtClean="0"/>
              <a:t>‹#›</a:t>
            </a:fld>
            <a:endParaRPr lang="en-GB"/>
          </a:p>
        </p:txBody>
      </p:sp>
    </p:spTree>
    <p:extLst>
      <p:ext uri="{BB962C8B-B14F-4D97-AF65-F5344CB8AC3E}">
        <p14:creationId xmlns:p14="http://schemas.microsoft.com/office/powerpoint/2010/main" val="4249172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83649FC-226E-4E7E-845F-8C2862E715B6}" type="datetimeFigureOut">
              <a:rPr lang="en-GB" smtClean="0"/>
              <a:t>10/09/2021</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109E64A-B51E-46F6-A901-51CCB3A5886A}" type="slidenum">
              <a:rPr lang="en-GB" smtClean="0"/>
              <a:t>‹#›</a:t>
            </a:fld>
            <a:endParaRPr lang="en-GB"/>
          </a:p>
        </p:txBody>
      </p:sp>
    </p:spTree>
    <p:extLst>
      <p:ext uri="{BB962C8B-B14F-4D97-AF65-F5344CB8AC3E}">
        <p14:creationId xmlns:p14="http://schemas.microsoft.com/office/powerpoint/2010/main" val="2076982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F83649FC-226E-4E7E-845F-8C2862E715B6}"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109E64A-B51E-46F6-A901-51CCB3A5886A}" type="slidenum">
              <a:rPr lang="en-GB" smtClean="0"/>
              <a:t>‹#›</a:t>
            </a:fld>
            <a:endParaRPr lang="en-GB"/>
          </a:p>
        </p:txBody>
      </p:sp>
    </p:spTree>
    <p:extLst>
      <p:ext uri="{BB962C8B-B14F-4D97-AF65-F5344CB8AC3E}">
        <p14:creationId xmlns:p14="http://schemas.microsoft.com/office/powerpoint/2010/main" val="33106631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F83649FC-226E-4E7E-845F-8C2862E715B6}"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109E64A-B51E-46F6-A901-51CCB3A5886A}" type="slidenum">
              <a:rPr lang="en-GB" smtClean="0"/>
              <a:t>‹#›</a:t>
            </a:fld>
            <a:endParaRPr lang="en-GB"/>
          </a:p>
        </p:txBody>
      </p:sp>
    </p:spTree>
    <p:extLst>
      <p:ext uri="{BB962C8B-B14F-4D97-AF65-F5344CB8AC3E}">
        <p14:creationId xmlns:p14="http://schemas.microsoft.com/office/powerpoint/2010/main" val="40816159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83649FC-226E-4E7E-845F-8C2862E715B6}"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109E64A-B51E-46F6-A901-51CCB3A5886A}" type="slidenum">
              <a:rPr lang="en-GB" smtClean="0"/>
              <a:t>‹#›</a:t>
            </a:fld>
            <a:endParaRPr lang="en-GB"/>
          </a:p>
        </p:txBody>
      </p:sp>
    </p:spTree>
    <p:extLst>
      <p:ext uri="{BB962C8B-B14F-4D97-AF65-F5344CB8AC3E}">
        <p14:creationId xmlns:p14="http://schemas.microsoft.com/office/powerpoint/2010/main" val="4877169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83649FC-226E-4E7E-845F-8C2862E715B6}" type="datetimeFigureOut">
              <a:rPr lang="en-GB" smtClean="0"/>
              <a:t>10/09/2021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109E64A-B51E-46F6-A901-51CCB3A5886A}" type="slidenum">
              <a:rPr lang="en-GB" smtClean="0"/>
              <a:t>‹#›</a:t>
            </a:fld>
            <a:endParaRPr lang="en-GB"/>
          </a:p>
        </p:txBody>
      </p:sp>
    </p:spTree>
    <p:extLst>
      <p:ext uri="{BB962C8B-B14F-4D97-AF65-F5344CB8AC3E}">
        <p14:creationId xmlns:p14="http://schemas.microsoft.com/office/powerpoint/2010/main" val="23767904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83649FC-226E-4E7E-845F-8C2862E715B6}" type="datetimeFigureOut">
              <a:rPr lang="en-GB" smtClean="0"/>
              <a:t>10/09/2021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109E64A-B51E-46F6-A901-51CCB3A5886A}" type="slidenum">
              <a:rPr lang="en-GB" smtClean="0"/>
              <a:t>‹#›</a:t>
            </a:fld>
            <a:endParaRPr lang="en-GB"/>
          </a:p>
        </p:txBody>
      </p:sp>
    </p:spTree>
    <p:extLst>
      <p:ext uri="{BB962C8B-B14F-4D97-AF65-F5344CB8AC3E}">
        <p14:creationId xmlns:p14="http://schemas.microsoft.com/office/powerpoint/2010/main" val="7909525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3649FC-226E-4E7E-845F-8C2862E715B6}"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09E64A-B51E-46F6-A901-51CCB3A5886A}" type="slidenum">
              <a:rPr lang="en-GB" smtClean="0"/>
              <a:t>‹#›</a:t>
            </a:fld>
            <a:endParaRPr lang="en-GB"/>
          </a:p>
        </p:txBody>
      </p:sp>
    </p:spTree>
    <p:extLst>
      <p:ext uri="{BB962C8B-B14F-4D97-AF65-F5344CB8AC3E}">
        <p14:creationId xmlns:p14="http://schemas.microsoft.com/office/powerpoint/2010/main" val="21525330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3649FC-226E-4E7E-845F-8C2862E715B6}"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109E64A-B51E-46F6-A901-51CCB3A5886A}" type="slidenum">
              <a:rPr lang="en-GB" smtClean="0"/>
              <a:t>‹#›</a:t>
            </a:fld>
            <a:endParaRPr lang="en-GB"/>
          </a:p>
        </p:txBody>
      </p:sp>
    </p:spTree>
    <p:extLst>
      <p:ext uri="{BB962C8B-B14F-4D97-AF65-F5344CB8AC3E}">
        <p14:creationId xmlns:p14="http://schemas.microsoft.com/office/powerpoint/2010/main" val="903713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F83649FC-226E-4E7E-845F-8C2862E715B6}" type="datetimeFigureOut">
              <a:rPr lang="en-GB" smtClean="0"/>
              <a:t>10/09/2021</a:t>
            </a:fld>
            <a:endParaRPr lang="en-GB"/>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1109E64A-B51E-46F6-A901-51CCB3A5886A}" type="slidenum">
              <a:rPr lang="en-GB" smtClean="0"/>
              <a:t>‹#›</a:t>
            </a:fld>
            <a:endParaRPr lang="en-GB"/>
          </a:p>
        </p:txBody>
      </p:sp>
    </p:spTree>
    <p:extLst>
      <p:ext uri="{BB962C8B-B14F-4D97-AF65-F5344CB8AC3E}">
        <p14:creationId xmlns:p14="http://schemas.microsoft.com/office/powerpoint/2010/main" val="286099927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nhm.ac.uk/discover/what-is-natural-selection.html"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bbc.co.uk/bitesize/guides/ztn9y4j/revision/3" TargetMode="External"/><Relationship Id="rId2" Type="http://schemas.openxmlformats.org/officeDocument/2006/relationships/hyperlink" Target="https://butterfly-conservation.org/moths/why-moths-matter/amazing-moths/peppered-moth-and-natural-selection"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pbslearningmedia.org/resource/tdc02.sci.life.evo.dar/evolving-ideas-who-was-charles-darwin/"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52012-B811-4E72-8577-A040326B744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7F08E1E0-4B2C-4277-95DF-536579F98218}"/>
              </a:ext>
            </a:extLst>
          </p:cNvPr>
          <p:cNvSpPr>
            <a:spLocks noGrp="1"/>
          </p:cNvSpPr>
          <p:nvPr>
            <p:ph type="subTitle" idx="1"/>
          </p:nvPr>
        </p:nvSpPr>
        <p:spPr/>
        <p:txBody>
          <a:bodyPr>
            <a:normAutofit/>
          </a:bodyPr>
          <a:lstStyle/>
          <a:p>
            <a:r>
              <a:rPr lang="en-US" sz="2100" cap="none" dirty="0">
                <a:latin typeface="Comic Sans MS" panose="030F0702030302020204" pitchFamily="66" charset="0"/>
              </a:rPr>
              <a:t>LO: to understand evolution and inheritance</a:t>
            </a:r>
          </a:p>
          <a:p>
            <a:r>
              <a:rPr lang="en-US" sz="2100" cap="none" dirty="0">
                <a:latin typeface="Comic Sans MS" panose="030F0702030302020204" pitchFamily="66" charset="0"/>
              </a:rPr>
              <a:t>C: Adaptation</a:t>
            </a:r>
            <a:endParaRPr lang="en-GB" sz="2100" cap="none" dirty="0">
              <a:latin typeface="Comic Sans MS" panose="030F0702030302020204" pitchFamily="66" charset="0"/>
            </a:endParaRPr>
          </a:p>
        </p:txBody>
      </p:sp>
    </p:spTree>
    <p:extLst>
      <p:ext uri="{BB962C8B-B14F-4D97-AF65-F5344CB8AC3E}">
        <p14:creationId xmlns:p14="http://schemas.microsoft.com/office/powerpoint/2010/main" val="23637783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A3A5D-ADFB-4641-99D7-4138057950B5}"/>
              </a:ext>
            </a:extLst>
          </p:cNvPr>
          <p:cNvSpPr>
            <a:spLocks noGrp="1"/>
          </p:cNvSpPr>
          <p:nvPr>
            <p:ph type="title"/>
          </p:nvPr>
        </p:nvSpPr>
        <p:spPr/>
        <p:txBody>
          <a:bodyPr/>
          <a:lstStyle/>
          <a:p>
            <a:r>
              <a:rPr lang="en-US" sz="5400" dirty="0">
                <a:latin typeface="Comic Sans MS" panose="030F0702030302020204" pitchFamily="66" charset="0"/>
              </a:rPr>
              <a:t>Starter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27C25174-F981-43CB-9DF4-288231E97A31}"/>
              </a:ext>
            </a:extLst>
          </p:cNvPr>
          <p:cNvSpPr>
            <a:spLocks noGrp="1"/>
          </p:cNvSpPr>
          <p:nvPr>
            <p:ph idx="1"/>
          </p:nvPr>
        </p:nvSpPr>
        <p:spPr>
          <a:xfrm>
            <a:off x="540026" y="2374900"/>
            <a:ext cx="11111947" cy="3416300"/>
          </a:xfrm>
        </p:spPr>
        <p:txBody>
          <a:bodyPr>
            <a:normAutofit/>
          </a:bodyPr>
          <a:lstStyle/>
          <a:p>
            <a:r>
              <a:rPr lang="en-US" sz="2100" dirty="0">
                <a:latin typeface="Comic Sans MS" panose="030F0702030302020204" pitchFamily="66" charset="0"/>
              </a:rPr>
              <a:t>Look at the pictures of the foxes below.</a:t>
            </a:r>
          </a:p>
          <a:p>
            <a:r>
              <a:rPr lang="en-US" sz="2100" dirty="0">
                <a:latin typeface="Comic Sans MS" panose="030F0702030302020204" pitchFamily="66" charset="0"/>
              </a:rPr>
              <a:t>Choose one fox to focus on. </a:t>
            </a:r>
          </a:p>
          <a:p>
            <a:r>
              <a:rPr lang="en-US" sz="2100" dirty="0">
                <a:latin typeface="Comic Sans MS" panose="030F0702030302020204" pitchFamily="66" charset="0"/>
              </a:rPr>
              <a:t>Describe the environment that you think your fox lives in and how you think your fox’s characteristics have adapted to this environment. </a:t>
            </a:r>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81C39028-2371-403E-8D07-0F192291AE40}"/>
              </a:ext>
            </a:extLst>
          </p:cNvPr>
          <p:cNvPicPr>
            <a:picLocks noChangeAspect="1"/>
          </p:cNvPicPr>
          <p:nvPr/>
        </p:nvPicPr>
        <p:blipFill>
          <a:blip r:embed="rId2"/>
          <a:stretch>
            <a:fillRect/>
          </a:stretch>
        </p:blipFill>
        <p:spPr>
          <a:xfrm>
            <a:off x="2015" y="4900949"/>
            <a:ext cx="3069892" cy="1957051"/>
          </a:xfrm>
          <a:prstGeom prst="rect">
            <a:avLst/>
          </a:prstGeom>
        </p:spPr>
      </p:pic>
      <p:pic>
        <p:nvPicPr>
          <p:cNvPr id="7" name="Picture 6">
            <a:extLst>
              <a:ext uri="{FF2B5EF4-FFF2-40B4-BE49-F238E27FC236}">
                <a16:creationId xmlns:a16="http://schemas.microsoft.com/office/drawing/2014/main" id="{3EDFC457-2BD6-461B-81F6-BA96E34245DC}"/>
              </a:ext>
            </a:extLst>
          </p:cNvPr>
          <p:cNvPicPr>
            <a:picLocks noChangeAspect="1"/>
          </p:cNvPicPr>
          <p:nvPr/>
        </p:nvPicPr>
        <p:blipFill>
          <a:blip r:embed="rId3"/>
          <a:stretch>
            <a:fillRect/>
          </a:stretch>
        </p:blipFill>
        <p:spPr>
          <a:xfrm>
            <a:off x="7301747" y="4900946"/>
            <a:ext cx="3263878" cy="1957052"/>
          </a:xfrm>
          <a:prstGeom prst="rect">
            <a:avLst/>
          </a:prstGeom>
        </p:spPr>
      </p:pic>
      <p:pic>
        <p:nvPicPr>
          <p:cNvPr id="6" name="Picture 5">
            <a:extLst>
              <a:ext uri="{FF2B5EF4-FFF2-40B4-BE49-F238E27FC236}">
                <a16:creationId xmlns:a16="http://schemas.microsoft.com/office/drawing/2014/main" id="{F873B5C8-BB45-4E54-B874-8E60699E82CE}"/>
              </a:ext>
            </a:extLst>
          </p:cNvPr>
          <p:cNvPicPr>
            <a:picLocks noChangeAspect="1"/>
          </p:cNvPicPr>
          <p:nvPr/>
        </p:nvPicPr>
        <p:blipFill>
          <a:blip r:embed="rId4"/>
          <a:stretch>
            <a:fillRect/>
          </a:stretch>
        </p:blipFill>
        <p:spPr>
          <a:xfrm>
            <a:off x="4543322" y="4900948"/>
            <a:ext cx="3231828" cy="1957051"/>
          </a:xfrm>
          <a:prstGeom prst="rect">
            <a:avLst/>
          </a:prstGeom>
        </p:spPr>
      </p:pic>
      <p:pic>
        <p:nvPicPr>
          <p:cNvPr id="5" name="Picture 4">
            <a:extLst>
              <a:ext uri="{FF2B5EF4-FFF2-40B4-BE49-F238E27FC236}">
                <a16:creationId xmlns:a16="http://schemas.microsoft.com/office/drawing/2014/main" id="{04BE3ECE-F9F1-47C7-B83B-4E15955A2F03}"/>
              </a:ext>
            </a:extLst>
          </p:cNvPr>
          <p:cNvPicPr>
            <a:picLocks noChangeAspect="1"/>
          </p:cNvPicPr>
          <p:nvPr/>
        </p:nvPicPr>
        <p:blipFill>
          <a:blip r:embed="rId5"/>
          <a:stretch>
            <a:fillRect/>
          </a:stretch>
        </p:blipFill>
        <p:spPr>
          <a:xfrm>
            <a:off x="2583882" y="4900949"/>
            <a:ext cx="2609401" cy="1957051"/>
          </a:xfrm>
          <a:prstGeom prst="rect">
            <a:avLst/>
          </a:prstGeom>
        </p:spPr>
      </p:pic>
      <p:pic>
        <p:nvPicPr>
          <p:cNvPr id="8" name="Picture 7">
            <a:extLst>
              <a:ext uri="{FF2B5EF4-FFF2-40B4-BE49-F238E27FC236}">
                <a16:creationId xmlns:a16="http://schemas.microsoft.com/office/drawing/2014/main" id="{28B95892-5278-4A6D-8E44-AC62FE1548F1}"/>
              </a:ext>
            </a:extLst>
          </p:cNvPr>
          <p:cNvPicPr>
            <a:picLocks noChangeAspect="1"/>
          </p:cNvPicPr>
          <p:nvPr/>
        </p:nvPicPr>
        <p:blipFill rotWithShape="1">
          <a:blip r:embed="rId6"/>
          <a:srcRect r="26757"/>
          <a:stretch/>
        </p:blipFill>
        <p:spPr>
          <a:xfrm>
            <a:off x="9998792" y="4900945"/>
            <a:ext cx="2191192" cy="1957055"/>
          </a:xfrm>
          <a:prstGeom prst="rect">
            <a:avLst/>
          </a:prstGeom>
        </p:spPr>
      </p:pic>
    </p:spTree>
    <p:extLst>
      <p:ext uri="{BB962C8B-B14F-4D97-AF65-F5344CB8AC3E}">
        <p14:creationId xmlns:p14="http://schemas.microsoft.com/office/powerpoint/2010/main" val="3850744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CE1B1-E7A9-49D4-B739-E911CD1DC58B}"/>
              </a:ext>
            </a:extLst>
          </p:cNvPr>
          <p:cNvSpPr>
            <a:spLocks noGrp="1"/>
          </p:cNvSpPr>
          <p:nvPr>
            <p:ph type="title"/>
          </p:nvPr>
        </p:nvSpPr>
        <p:spPr>
          <a:xfrm>
            <a:off x="685800" y="947920"/>
            <a:ext cx="9690652" cy="728480"/>
          </a:xfrm>
        </p:spPr>
        <p:txBody>
          <a:bodyPr/>
          <a:lstStyle/>
          <a:p>
            <a:r>
              <a:rPr lang="en-US" sz="3800" dirty="0">
                <a:latin typeface="Comic Sans MS" panose="030F0702030302020204" pitchFamily="66" charset="0"/>
              </a:rPr>
              <a:t>Why do you think foxes differ so much?</a:t>
            </a:r>
            <a:endParaRPr lang="en-GB" sz="38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CEEB633F-620F-48B7-A59F-9C5A581B29A9}"/>
              </a:ext>
            </a:extLst>
          </p:cNvPr>
          <p:cNvSpPr>
            <a:spLocks noGrp="1"/>
          </p:cNvSpPr>
          <p:nvPr>
            <p:ph idx="1"/>
          </p:nvPr>
        </p:nvSpPr>
        <p:spPr>
          <a:xfrm>
            <a:off x="1047942" y="2593561"/>
            <a:ext cx="10046446" cy="3416300"/>
          </a:xfrm>
        </p:spPr>
        <p:txBody>
          <a:bodyPr>
            <a:normAutofit/>
          </a:bodyPr>
          <a:lstStyle/>
          <a:p>
            <a:r>
              <a:rPr lang="en-US" sz="2100" dirty="0">
                <a:latin typeface="Comic Sans MS" panose="030F0702030302020204" pitchFamily="66" charset="0"/>
              </a:rPr>
              <a:t>In the Arctic, the fur is an obvious difference – </a:t>
            </a:r>
            <a:r>
              <a:rPr lang="en-US" sz="2100" dirty="0" err="1">
                <a:latin typeface="Comic Sans MS" panose="030F0702030302020204" pitchFamily="66" charset="0"/>
              </a:rPr>
              <a:t>colour</a:t>
            </a:r>
            <a:r>
              <a:rPr lang="en-US" sz="2100" dirty="0">
                <a:latin typeface="Comic Sans MS" panose="030F0702030302020204" pitchFamily="66" charset="0"/>
              </a:rPr>
              <a:t> and length.</a:t>
            </a:r>
          </a:p>
          <a:p>
            <a:endParaRPr lang="en-US" sz="2100" dirty="0">
              <a:latin typeface="Comic Sans MS" panose="030F0702030302020204" pitchFamily="66" charset="0"/>
            </a:endParaRPr>
          </a:p>
          <a:p>
            <a:r>
              <a:rPr lang="en-US" sz="2100" dirty="0">
                <a:latin typeface="Comic Sans MS" panose="030F0702030302020204" pitchFamily="66" charset="0"/>
              </a:rPr>
              <a:t>How would a red fox, like the ones we have in the UK fare in the Arctic?</a:t>
            </a:r>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B5056EC5-ECEA-4B61-B72A-887A6988D4C7}"/>
              </a:ext>
            </a:extLst>
          </p:cNvPr>
          <p:cNvPicPr>
            <a:picLocks noChangeAspect="1"/>
          </p:cNvPicPr>
          <p:nvPr/>
        </p:nvPicPr>
        <p:blipFill>
          <a:blip r:embed="rId2"/>
          <a:stretch>
            <a:fillRect/>
          </a:stretch>
        </p:blipFill>
        <p:spPr>
          <a:xfrm>
            <a:off x="2015" y="4900949"/>
            <a:ext cx="3069892" cy="1957051"/>
          </a:xfrm>
          <a:prstGeom prst="rect">
            <a:avLst/>
          </a:prstGeom>
        </p:spPr>
      </p:pic>
      <p:pic>
        <p:nvPicPr>
          <p:cNvPr id="5" name="Picture 4">
            <a:extLst>
              <a:ext uri="{FF2B5EF4-FFF2-40B4-BE49-F238E27FC236}">
                <a16:creationId xmlns:a16="http://schemas.microsoft.com/office/drawing/2014/main" id="{1EED1C21-A49C-434D-800A-65F4F26FE57A}"/>
              </a:ext>
            </a:extLst>
          </p:cNvPr>
          <p:cNvPicPr>
            <a:picLocks noChangeAspect="1"/>
          </p:cNvPicPr>
          <p:nvPr/>
        </p:nvPicPr>
        <p:blipFill>
          <a:blip r:embed="rId3"/>
          <a:stretch>
            <a:fillRect/>
          </a:stretch>
        </p:blipFill>
        <p:spPr>
          <a:xfrm>
            <a:off x="7301747" y="4900946"/>
            <a:ext cx="3263878" cy="1957052"/>
          </a:xfrm>
          <a:prstGeom prst="rect">
            <a:avLst/>
          </a:prstGeom>
        </p:spPr>
      </p:pic>
      <p:pic>
        <p:nvPicPr>
          <p:cNvPr id="6" name="Picture 5">
            <a:extLst>
              <a:ext uri="{FF2B5EF4-FFF2-40B4-BE49-F238E27FC236}">
                <a16:creationId xmlns:a16="http://schemas.microsoft.com/office/drawing/2014/main" id="{373F13F3-B813-49CC-8BA4-7E22EE55D93F}"/>
              </a:ext>
            </a:extLst>
          </p:cNvPr>
          <p:cNvPicPr>
            <a:picLocks noChangeAspect="1"/>
          </p:cNvPicPr>
          <p:nvPr/>
        </p:nvPicPr>
        <p:blipFill>
          <a:blip r:embed="rId4"/>
          <a:stretch>
            <a:fillRect/>
          </a:stretch>
        </p:blipFill>
        <p:spPr>
          <a:xfrm>
            <a:off x="4543322" y="4900948"/>
            <a:ext cx="3231828" cy="1957051"/>
          </a:xfrm>
          <a:prstGeom prst="rect">
            <a:avLst/>
          </a:prstGeom>
        </p:spPr>
      </p:pic>
      <p:pic>
        <p:nvPicPr>
          <p:cNvPr id="7" name="Picture 6">
            <a:extLst>
              <a:ext uri="{FF2B5EF4-FFF2-40B4-BE49-F238E27FC236}">
                <a16:creationId xmlns:a16="http://schemas.microsoft.com/office/drawing/2014/main" id="{F8F5B82A-D27E-41AE-9A5A-FCA1F37D3DB3}"/>
              </a:ext>
            </a:extLst>
          </p:cNvPr>
          <p:cNvPicPr>
            <a:picLocks noChangeAspect="1"/>
          </p:cNvPicPr>
          <p:nvPr/>
        </p:nvPicPr>
        <p:blipFill>
          <a:blip r:embed="rId5"/>
          <a:stretch>
            <a:fillRect/>
          </a:stretch>
        </p:blipFill>
        <p:spPr>
          <a:xfrm>
            <a:off x="2583882" y="4900949"/>
            <a:ext cx="2609401" cy="1957051"/>
          </a:xfrm>
          <a:prstGeom prst="rect">
            <a:avLst/>
          </a:prstGeom>
        </p:spPr>
      </p:pic>
      <p:pic>
        <p:nvPicPr>
          <p:cNvPr id="8" name="Picture 7">
            <a:extLst>
              <a:ext uri="{FF2B5EF4-FFF2-40B4-BE49-F238E27FC236}">
                <a16:creationId xmlns:a16="http://schemas.microsoft.com/office/drawing/2014/main" id="{A30C47EB-3242-46B9-9953-C6B2E5F0D49E}"/>
              </a:ext>
            </a:extLst>
          </p:cNvPr>
          <p:cNvPicPr>
            <a:picLocks noChangeAspect="1"/>
          </p:cNvPicPr>
          <p:nvPr/>
        </p:nvPicPr>
        <p:blipFill rotWithShape="1">
          <a:blip r:embed="rId6"/>
          <a:srcRect r="26757"/>
          <a:stretch/>
        </p:blipFill>
        <p:spPr>
          <a:xfrm>
            <a:off x="9998792" y="4900945"/>
            <a:ext cx="2191192" cy="1957055"/>
          </a:xfrm>
          <a:prstGeom prst="rect">
            <a:avLst/>
          </a:prstGeom>
        </p:spPr>
      </p:pic>
    </p:spTree>
    <p:extLst>
      <p:ext uri="{BB962C8B-B14F-4D97-AF65-F5344CB8AC3E}">
        <p14:creationId xmlns:p14="http://schemas.microsoft.com/office/powerpoint/2010/main" val="2784944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35B3A-EE34-4EF6-869D-6D68683E209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53F1B76-7BBE-427E-ADEB-BD68AF5FCA99}"/>
              </a:ext>
            </a:extLst>
          </p:cNvPr>
          <p:cNvSpPr>
            <a:spLocks noGrp="1"/>
          </p:cNvSpPr>
          <p:nvPr>
            <p:ph idx="1"/>
          </p:nvPr>
        </p:nvSpPr>
        <p:spPr>
          <a:xfrm>
            <a:off x="1154954" y="2493780"/>
            <a:ext cx="9171803" cy="3416300"/>
          </a:xfrm>
        </p:spPr>
        <p:txBody>
          <a:bodyPr>
            <a:normAutofit/>
          </a:bodyPr>
          <a:lstStyle/>
          <a:p>
            <a:r>
              <a:rPr lang="en-US" sz="2100" dirty="0">
                <a:latin typeface="Comic Sans MS" panose="030F0702030302020204" pitchFamily="66" charset="0"/>
              </a:rPr>
              <a:t>We call this ‘adaptation’ when certain characteristics become more common because they are more likely to help living things survive.</a:t>
            </a:r>
            <a:endParaRPr lang="en-GB" sz="2100" dirty="0">
              <a:latin typeface="Comic Sans MS" panose="030F0702030302020204" pitchFamily="66" charset="0"/>
            </a:endParaRPr>
          </a:p>
        </p:txBody>
      </p:sp>
      <p:pic>
        <p:nvPicPr>
          <p:cNvPr id="1026" name="Picture 2" descr="Adaptation Definition and Examples - Biology Online Dictionary">
            <a:extLst>
              <a:ext uri="{FF2B5EF4-FFF2-40B4-BE49-F238E27FC236}">
                <a16:creationId xmlns:a16="http://schemas.microsoft.com/office/drawing/2014/main" id="{08CE766F-EC80-4E26-A675-D047A7E74C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806" y="3429000"/>
            <a:ext cx="5735707" cy="3211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35022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69AB2-3C54-419F-9535-124B738CB960}"/>
              </a:ext>
            </a:extLst>
          </p:cNvPr>
          <p:cNvSpPr>
            <a:spLocks noGrp="1"/>
          </p:cNvSpPr>
          <p:nvPr>
            <p:ph type="title"/>
          </p:nvPr>
        </p:nvSpPr>
        <p:spPr/>
        <p:txBody>
          <a:bodyPr/>
          <a:lstStyle/>
          <a:p>
            <a:pPr algn="ctr"/>
            <a:r>
              <a:rPr lang="en-US" dirty="0">
                <a:latin typeface="Comic Sans MS" panose="030F0702030302020204" pitchFamily="66" charset="0"/>
              </a:rPr>
              <a:t>Why do foxes come in so many different ‘versions’?</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AB585145-A03D-49ED-91A1-A9C17EA3C58D}"/>
              </a:ext>
            </a:extLst>
          </p:cNvPr>
          <p:cNvSpPr>
            <a:spLocks noGrp="1"/>
          </p:cNvSpPr>
          <p:nvPr>
            <p:ph idx="1"/>
          </p:nvPr>
        </p:nvSpPr>
        <p:spPr>
          <a:xfrm>
            <a:off x="1154954" y="2603500"/>
            <a:ext cx="9489855" cy="3416300"/>
          </a:xfrm>
        </p:spPr>
        <p:txBody>
          <a:bodyPr>
            <a:normAutofit/>
          </a:bodyPr>
          <a:lstStyle/>
          <a:p>
            <a:r>
              <a:rPr lang="en-US" sz="2100" dirty="0">
                <a:latin typeface="Comic Sans MS" panose="030F0702030302020204" pitchFamily="66" charset="0"/>
              </a:rPr>
              <a:t>They all have a common ancestor and in certain environments, certain features would have helped specific foxes to survive into adulthood and reproduce, passing on their genetic characteristics, so that eventually, certain characteristics end up being ‘selected’ naturally and become the common form of that fox (natural selection).</a:t>
            </a:r>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7469398C-4DB2-458F-95F2-7A2AA9B7DDF6}"/>
              </a:ext>
            </a:extLst>
          </p:cNvPr>
          <p:cNvPicPr>
            <a:picLocks noChangeAspect="1"/>
          </p:cNvPicPr>
          <p:nvPr/>
        </p:nvPicPr>
        <p:blipFill>
          <a:blip r:embed="rId2"/>
          <a:stretch>
            <a:fillRect/>
          </a:stretch>
        </p:blipFill>
        <p:spPr>
          <a:xfrm>
            <a:off x="2015" y="4900949"/>
            <a:ext cx="3069892" cy="1957051"/>
          </a:xfrm>
          <a:prstGeom prst="rect">
            <a:avLst/>
          </a:prstGeom>
        </p:spPr>
      </p:pic>
      <p:pic>
        <p:nvPicPr>
          <p:cNvPr id="5" name="Picture 4">
            <a:extLst>
              <a:ext uri="{FF2B5EF4-FFF2-40B4-BE49-F238E27FC236}">
                <a16:creationId xmlns:a16="http://schemas.microsoft.com/office/drawing/2014/main" id="{EAFCFF18-68E8-4F38-8829-B0E8CAEB6F73}"/>
              </a:ext>
            </a:extLst>
          </p:cNvPr>
          <p:cNvPicPr>
            <a:picLocks noChangeAspect="1"/>
          </p:cNvPicPr>
          <p:nvPr/>
        </p:nvPicPr>
        <p:blipFill>
          <a:blip r:embed="rId3"/>
          <a:stretch>
            <a:fillRect/>
          </a:stretch>
        </p:blipFill>
        <p:spPr>
          <a:xfrm>
            <a:off x="7301747" y="4900946"/>
            <a:ext cx="3263878" cy="1957052"/>
          </a:xfrm>
          <a:prstGeom prst="rect">
            <a:avLst/>
          </a:prstGeom>
        </p:spPr>
      </p:pic>
      <p:pic>
        <p:nvPicPr>
          <p:cNvPr id="6" name="Picture 5">
            <a:extLst>
              <a:ext uri="{FF2B5EF4-FFF2-40B4-BE49-F238E27FC236}">
                <a16:creationId xmlns:a16="http://schemas.microsoft.com/office/drawing/2014/main" id="{4A72E26B-0E76-4164-9D9E-5A60777E2322}"/>
              </a:ext>
            </a:extLst>
          </p:cNvPr>
          <p:cNvPicPr>
            <a:picLocks noChangeAspect="1"/>
          </p:cNvPicPr>
          <p:nvPr/>
        </p:nvPicPr>
        <p:blipFill>
          <a:blip r:embed="rId4"/>
          <a:stretch>
            <a:fillRect/>
          </a:stretch>
        </p:blipFill>
        <p:spPr>
          <a:xfrm>
            <a:off x="4543322" y="4900948"/>
            <a:ext cx="3231828" cy="1957051"/>
          </a:xfrm>
          <a:prstGeom prst="rect">
            <a:avLst/>
          </a:prstGeom>
        </p:spPr>
      </p:pic>
      <p:pic>
        <p:nvPicPr>
          <p:cNvPr id="7" name="Picture 6">
            <a:extLst>
              <a:ext uri="{FF2B5EF4-FFF2-40B4-BE49-F238E27FC236}">
                <a16:creationId xmlns:a16="http://schemas.microsoft.com/office/drawing/2014/main" id="{96F7288B-DB2D-429F-9044-59B15FB322EB}"/>
              </a:ext>
            </a:extLst>
          </p:cNvPr>
          <p:cNvPicPr>
            <a:picLocks noChangeAspect="1"/>
          </p:cNvPicPr>
          <p:nvPr/>
        </p:nvPicPr>
        <p:blipFill>
          <a:blip r:embed="rId5"/>
          <a:stretch>
            <a:fillRect/>
          </a:stretch>
        </p:blipFill>
        <p:spPr>
          <a:xfrm>
            <a:off x="2583882" y="4900949"/>
            <a:ext cx="2609401" cy="1957051"/>
          </a:xfrm>
          <a:prstGeom prst="rect">
            <a:avLst/>
          </a:prstGeom>
        </p:spPr>
      </p:pic>
      <p:pic>
        <p:nvPicPr>
          <p:cNvPr id="8" name="Picture 7">
            <a:extLst>
              <a:ext uri="{FF2B5EF4-FFF2-40B4-BE49-F238E27FC236}">
                <a16:creationId xmlns:a16="http://schemas.microsoft.com/office/drawing/2014/main" id="{6B24451D-1EBE-4919-920F-8958648D2BC4}"/>
              </a:ext>
            </a:extLst>
          </p:cNvPr>
          <p:cNvPicPr>
            <a:picLocks noChangeAspect="1"/>
          </p:cNvPicPr>
          <p:nvPr/>
        </p:nvPicPr>
        <p:blipFill rotWithShape="1">
          <a:blip r:embed="rId6"/>
          <a:srcRect r="26757"/>
          <a:stretch/>
        </p:blipFill>
        <p:spPr>
          <a:xfrm>
            <a:off x="9998792" y="4900945"/>
            <a:ext cx="2191192" cy="1957055"/>
          </a:xfrm>
          <a:prstGeom prst="rect">
            <a:avLst/>
          </a:prstGeom>
        </p:spPr>
      </p:pic>
    </p:spTree>
    <p:extLst>
      <p:ext uri="{BB962C8B-B14F-4D97-AF65-F5344CB8AC3E}">
        <p14:creationId xmlns:p14="http://schemas.microsoft.com/office/powerpoint/2010/main" val="39977356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EEC79-6ED2-4574-A14A-1CE11768FEFF}"/>
              </a:ext>
            </a:extLst>
          </p:cNvPr>
          <p:cNvSpPr>
            <a:spLocks noGrp="1"/>
          </p:cNvSpPr>
          <p:nvPr>
            <p:ph type="title"/>
          </p:nvPr>
        </p:nvSpPr>
        <p:spPr/>
        <p:txBody>
          <a:bodyPr/>
          <a:lstStyle/>
          <a:p>
            <a:pPr algn="ctr"/>
            <a:r>
              <a:rPr lang="en-GB" u="sng" dirty="0">
                <a:latin typeface="Comic Sans MS" panose="030F0702030302020204" pitchFamily="66" charset="0"/>
                <a:hlinkClick r:id="rId2"/>
              </a:rPr>
              <a:t>https://www.nhm.ac.uk/discover/what-is-natural-selection.html</a:t>
            </a:r>
            <a:r>
              <a:rPr lang="en-GB" dirty="0">
                <a:latin typeface="Comic Sans MS" panose="030F0702030302020204" pitchFamily="66" charset="0"/>
              </a:rPr>
              <a:t> </a:t>
            </a:r>
          </a:p>
        </p:txBody>
      </p:sp>
      <p:sp>
        <p:nvSpPr>
          <p:cNvPr id="3" name="Content Placeholder 2">
            <a:extLst>
              <a:ext uri="{FF2B5EF4-FFF2-40B4-BE49-F238E27FC236}">
                <a16:creationId xmlns:a16="http://schemas.microsoft.com/office/drawing/2014/main" id="{6CDC255E-4DCE-4947-AEAE-6BD95F34AB14}"/>
              </a:ext>
            </a:extLst>
          </p:cNvPr>
          <p:cNvSpPr>
            <a:spLocks noGrp="1"/>
          </p:cNvSpPr>
          <p:nvPr>
            <p:ph idx="1"/>
          </p:nvPr>
        </p:nvSpPr>
        <p:spPr>
          <a:xfrm>
            <a:off x="536714" y="2603500"/>
            <a:ext cx="5446644" cy="3416300"/>
          </a:xfrm>
        </p:spPr>
        <p:txBody>
          <a:bodyPr>
            <a:normAutofit lnSpcReduction="10000"/>
          </a:bodyPr>
          <a:lstStyle/>
          <a:p>
            <a:r>
              <a:rPr lang="en-US" sz="2100" dirty="0">
                <a:latin typeface="Comic Sans MS" panose="030F0702030302020204" pitchFamily="66" charset="0"/>
              </a:rPr>
              <a:t>Natural selection occurs in a population as a result of variation so as to deal with a changing environment. </a:t>
            </a:r>
          </a:p>
          <a:p>
            <a:r>
              <a:rPr lang="en-US" sz="2100" dirty="0">
                <a:latin typeface="Comic Sans MS" panose="030F0702030302020204" pitchFamily="66" charset="0"/>
              </a:rPr>
              <a:t>Generally, natural selection in the animal world takes place over huge time scales, but there are examples where it has happened over decades (in micro-organisms it happens much quicker) through </a:t>
            </a:r>
            <a:r>
              <a:rPr lang="en-US" sz="2100" dirty="0" err="1">
                <a:latin typeface="Comic Sans MS" panose="030F0702030302020204" pitchFamily="66" charset="0"/>
              </a:rPr>
              <a:t>favourable</a:t>
            </a:r>
            <a:r>
              <a:rPr lang="en-US" sz="2100" dirty="0">
                <a:latin typeface="Comic Sans MS" panose="030F0702030302020204" pitchFamily="66" charset="0"/>
              </a:rPr>
              <a:t> mutations (random changes in characteristics).</a:t>
            </a:r>
            <a:endParaRPr lang="en-GB" sz="2100" dirty="0">
              <a:latin typeface="Comic Sans MS" panose="030F0702030302020204" pitchFamily="66" charset="0"/>
            </a:endParaRPr>
          </a:p>
        </p:txBody>
      </p:sp>
      <p:pic>
        <p:nvPicPr>
          <p:cNvPr id="2050" name="Picture 2" descr="Natural Selection By Bradley Vancannon - Lessons - Blendspace">
            <a:extLst>
              <a:ext uri="{FF2B5EF4-FFF2-40B4-BE49-F238E27FC236}">
                <a16:creationId xmlns:a16="http://schemas.microsoft.com/office/drawing/2014/main" id="{6674BC13-387B-43AB-9778-3DCCC84BF2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2295525"/>
            <a:ext cx="6076950" cy="4562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783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A49E0-905B-46F9-A967-57AE1F1B195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47B850F-9A73-4780-B6C5-35F47E91423B}"/>
              </a:ext>
            </a:extLst>
          </p:cNvPr>
          <p:cNvSpPr>
            <a:spLocks noGrp="1"/>
          </p:cNvSpPr>
          <p:nvPr>
            <p:ph idx="1"/>
          </p:nvPr>
        </p:nvSpPr>
        <p:spPr>
          <a:xfrm>
            <a:off x="453886" y="2384839"/>
            <a:ext cx="9206949" cy="3416300"/>
          </a:xfrm>
        </p:spPr>
        <p:txBody>
          <a:bodyPr>
            <a:noAutofit/>
          </a:bodyPr>
          <a:lstStyle/>
          <a:p>
            <a:r>
              <a:rPr lang="en-US" sz="2100" dirty="0">
                <a:latin typeface="Comic Sans MS" panose="030F0702030302020204" pitchFamily="66" charset="0"/>
              </a:rPr>
              <a:t>Mutations can prove useful in the game of survival!</a:t>
            </a:r>
          </a:p>
          <a:p>
            <a:r>
              <a:rPr lang="en-US" sz="2100" dirty="0">
                <a:latin typeface="Comic Sans MS" panose="030F0702030302020204" pitchFamily="66" charset="0"/>
              </a:rPr>
              <a:t>For example – the peppered moth and the industrial revolution.</a:t>
            </a:r>
          </a:p>
          <a:p>
            <a:r>
              <a:rPr lang="en-US" sz="2100" dirty="0">
                <a:latin typeface="Comic Sans MS" panose="030F0702030302020204" pitchFamily="66" charset="0"/>
              </a:rPr>
              <a:t>This moth changed hugely in appearance within the space of 50 years in the 19</a:t>
            </a:r>
            <a:r>
              <a:rPr lang="en-US" sz="2100" baseline="30000" dirty="0">
                <a:latin typeface="Comic Sans MS" panose="030F0702030302020204" pitchFamily="66" charset="0"/>
              </a:rPr>
              <a:t>th</a:t>
            </a:r>
            <a:r>
              <a:rPr lang="en-US" sz="2100" dirty="0">
                <a:latin typeface="Comic Sans MS" panose="030F0702030302020204" pitchFamily="66" charset="0"/>
              </a:rPr>
              <a:t> century, and then changed back in the second half of the 20</a:t>
            </a:r>
            <a:r>
              <a:rPr lang="en-US" sz="2100" baseline="30000" dirty="0">
                <a:latin typeface="Comic Sans MS" panose="030F0702030302020204" pitchFamily="66" charset="0"/>
              </a:rPr>
              <a:t>th</a:t>
            </a:r>
            <a:r>
              <a:rPr lang="en-US" sz="2100" dirty="0">
                <a:latin typeface="Comic Sans MS" panose="030F0702030302020204" pitchFamily="66" charset="0"/>
              </a:rPr>
              <a:t> century!</a:t>
            </a:r>
          </a:p>
          <a:p>
            <a:r>
              <a:rPr lang="en-US" sz="2100" dirty="0">
                <a:latin typeface="Comic Sans MS" panose="030F0702030302020204" pitchFamily="66" charset="0"/>
              </a:rPr>
              <a:t>The </a:t>
            </a:r>
            <a:r>
              <a:rPr lang="en-US" sz="2100" dirty="0" err="1">
                <a:latin typeface="Comic Sans MS" panose="030F0702030302020204" pitchFamily="66" charset="0"/>
              </a:rPr>
              <a:t>colour</a:t>
            </a:r>
            <a:r>
              <a:rPr lang="en-US" sz="2100" dirty="0">
                <a:latin typeface="Comic Sans MS" panose="030F0702030302020204" pitchFamily="66" charset="0"/>
              </a:rPr>
              <a:t> of the moth and its impact on camouflage from potential predators is part of the explanation.</a:t>
            </a:r>
          </a:p>
          <a:p>
            <a:r>
              <a:rPr lang="en-GB" sz="2100" dirty="0">
                <a:latin typeface="Comic Sans MS" panose="030F0702030302020204" pitchFamily="66" charset="0"/>
                <a:hlinkClick r:id="rId2"/>
              </a:rPr>
              <a:t>https://butterfly-conservation.org/moths/why-moths-matter/amazing-moths/peppered-moth-and-natural-selection</a:t>
            </a:r>
            <a:endParaRPr lang="en-GB" sz="2100" dirty="0">
              <a:latin typeface="Comic Sans MS" panose="030F0702030302020204" pitchFamily="66" charset="0"/>
            </a:endParaRPr>
          </a:p>
          <a:p>
            <a:r>
              <a:rPr lang="en-GB" sz="2100" dirty="0">
                <a:latin typeface="Comic Sans MS" panose="030F0702030302020204" pitchFamily="66" charset="0"/>
                <a:hlinkClick r:id="rId3"/>
              </a:rPr>
              <a:t>https://www.bbc.co.uk/bitesize/guides/ztn9y4j/revision/3</a:t>
            </a:r>
            <a:r>
              <a:rPr lang="en-GB" sz="2100" dirty="0">
                <a:latin typeface="Comic Sans MS" panose="030F0702030302020204" pitchFamily="66" charset="0"/>
              </a:rPr>
              <a:t>  </a:t>
            </a:r>
          </a:p>
        </p:txBody>
      </p:sp>
      <p:pic>
        <p:nvPicPr>
          <p:cNvPr id="4" name="Picture 3">
            <a:extLst>
              <a:ext uri="{FF2B5EF4-FFF2-40B4-BE49-F238E27FC236}">
                <a16:creationId xmlns:a16="http://schemas.microsoft.com/office/drawing/2014/main" id="{AFB4846B-8ED9-49E1-87FF-9028C612BD50}"/>
              </a:ext>
            </a:extLst>
          </p:cNvPr>
          <p:cNvPicPr>
            <a:picLocks noChangeAspect="1"/>
          </p:cNvPicPr>
          <p:nvPr/>
        </p:nvPicPr>
        <p:blipFill rotWithShape="1">
          <a:blip r:embed="rId4"/>
          <a:srcRect l="19483" t="27101" r="40082" b="47247"/>
          <a:stretch/>
        </p:blipFill>
        <p:spPr>
          <a:xfrm rot="16200000">
            <a:off x="8758247" y="3424244"/>
            <a:ext cx="4591878" cy="2275632"/>
          </a:xfrm>
          <a:prstGeom prst="rect">
            <a:avLst/>
          </a:prstGeom>
        </p:spPr>
      </p:pic>
    </p:spTree>
    <p:extLst>
      <p:ext uri="{BB962C8B-B14F-4D97-AF65-F5344CB8AC3E}">
        <p14:creationId xmlns:p14="http://schemas.microsoft.com/office/powerpoint/2010/main" val="27909177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99FF37-3642-4D24-A981-F0B93F210102}"/>
              </a:ext>
            </a:extLst>
          </p:cNvPr>
          <p:cNvPicPr>
            <a:picLocks noChangeAspect="1"/>
          </p:cNvPicPr>
          <p:nvPr/>
        </p:nvPicPr>
        <p:blipFill rotWithShape="1">
          <a:blip r:embed="rId2"/>
          <a:srcRect l="16304" t="45362" r="35435" b="19131"/>
          <a:stretch/>
        </p:blipFill>
        <p:spPr>
          <a:xfrm>
            <a:off x="932521" y="1292087"/>
            <a:ext cx="10326959" cy="4273826"/>
          </a:xfrm>
          <a:prstGeom prst="rect">
            <a:avLst/>
          </a:prstGeom>
        </p:spPr>
      </p:pic>
    </p:spTree>
    <p:extLst>
      <p:ext uri="{BB962C8B-B14F-4D97-AF65-F5344CB8AC3E}">
        <p14:creationId xmlns:p14="http://schemas.microsoft.com/office/powerpoint/2010/main" val="886886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19B21-876E-48E7-9A5B-A0175CAC7CD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AC3808A-D418-4833-B2C1-13A20B6AA1F0}"/>
              </a:ext>
            </a:extLst>
          </p:cNvPr>
          <p:cNvSpPr>
            <a:spLocks noGrp="1"/>
          </p:cNvSpPr>
          <p:nvPr>
            <p:ph idx="1"/>
          </p:nvPr>
        </p:nvSpPr>
        <p:spPr>
          <a:xfrm>
            <a:off x="1154954" y="2603500"/>
            <a:ext cx="9410342" cy="3416300"/>
          </a:xfrm>
        </p:spPr>
        <p:txBody>
          <a:bodyPr>
            <a:normAutofit/>
          </a:bodyPr>
          <a:lstStyle/>
          <a:p>
            <a:r>
              <a:rPr lang="en-US" sz="2100" dirty="0">
                <a:latin typeface="Comic Sans MS" panose="030F0702030302020204" pitchFamily="66" charset="0"/>
              </a:rPr>
              <a:t>The speed with which an organism reproduces plays a role in evolution as it effects the length of time a successful characteristic can spread through a population.</a:t>
            </a:r>
          </a:p>
          <a:p>
            <a:r>
              <a:rPr lang="en-US" sz="2100" dirty="0">
                <a:latin typeface="Comic Sans MS" panose="030F0702030302020204" pitchFamily="66" charset="0"/>
              </a:rPr>
              <a:t>Organisms that reproduce quickly, such as insects, will evolve quickly; those that reproduce slowly, such as humans, will evolve slowly. </a:t>
            </a:r>
          </a:p>
        </p:txBody>
      </p:sp>
    </p:spTree>
    <p:extLst>
      <p:ext uri="{BB962C8B-B14F-4D97-AF65-F5344CB8AC3E}">
        <p14:creationId xmlns:p14="http://schemas.microsoft.com/office/powerpoint/2010/main" val="1683516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20EE8-837A-4675-ACB7-FCCEAB34EBDA}"/>
              </a:ext>
            </a:extLst>
          </p:cNvPr>
          <p:cNvSpPr>
            <a:spLocks noGrp="1"/>
          </p:cNvSpPr>
          <p:nvPr>
            <p:ph type="title"/>
          </p:nvPr>
        </p:nvSpPr>
        <p:spPr/>
        <p:txBody>
          <a:bodyPr/>
          <a:lstStyle/>
          <a:p>
            <a:r>
              <a:rPr lang="en-US" dirty="0">
                <a:latin typeface="Comic Sans MS" panose="030F0702030302020204" pitchFamily="66" charset="0"/>
              </a:rPr>
              <a:t>Have you heard of Charles Darwin? </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03D2636D-9265-459E-9A61-4AB3750C2000}"/>
              </a:ext>
            </a:extLst>
          </p:cNvPr>
          <p:cNvSpPr>
            <a:spLocks noGrp="1"/>
          </p:cNvSpPr>
          <p:nvPr>
            <p:ph idx="1"/>
          </p:nvPr>
        </p:nvSpPr>
        <p:spPr>
          <a:xfrm>
            <a:off x="1154955" y="2603500"/>
            <a:ext cx="5703046" cy="3416300"/>
          </a:xfrm>
        </p:spPr>
        <p:txBody>
          <a:bodyPr>
            <a:noAutofit/>
          </a:bodyPr>
          <a:lstStyle/>
          <a:p>
            <a:r>
              <a:rPr lang="en-GB" sz="2100" u="sng" dirty="0">
                <a:latin typeface="Comic Sans MS" panose="030F0702030302020204" pitchFamily="66" charset="0"/>
                <a:hlinkClick r:id="rId2"/>
              </a:rPr>
              <a:t>https://www.pbslearningmedia.org/resource/tdc02.sci.life.evo.dar/evolving-ideas-who-was-charles-darwin/</a:t>
            </a:r>
            <a:r>
              <a:rPr lang="en-GB" sz="2100" u="sng" dirty="0">
                <a:latin typeface="Comic Sans MS" panose="030F0702030302020204" pitchFamily="66" charset="0"/>
              </a:rPr>
              <a:t> </a:t>
            </a:r>
          </a:p>
        </p:txBody>
      </p:sp>
      <p:pic>
        <p:nvPicPr>
          <p:cNvPr id="4098" name="Picture 2" descr="Charles Darwin - Theory, Book &amp;amp; Quotes - Biography">
            <a:extLst>
              <a:ext uri="{FF2B5EF4-FFF2-40B4-BE49-F238E27FC236}">
                <a16:creationId xmlns:a16="http://schemas.microsoft.com/office/drawing/2014/main" id="{48735E75-5E76-40EA-86EE-FAAF3E862D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6113" y="2292626"/>
            <a:ext cx="4565374" cy="45653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90605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13FE5-13BF-44EB-8FBD-5B81803296E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70BB910-2A92-45C2-91C3-40250880ED70}"/>
              </a:ext>
            </a:extLst>
          </p:cNvPr>
          <p:cNvSpPr>
            <a:spLocks noGrp="1"/>
          </p:cNvSpPr>
          <p:nvPr>
            <p:ph idx="1"/>
          </p:nvPr>
        </p:nvSpPr>
        <p:spPr>
          <a:xfrm>
            <a:off x="616226" y="2603500"/>
            <a:ext cx="9611139" cy="3416300"/>
          </a:xfrm>
        </p:spPr>
        <p:txBody>
          <a:bodyPr>
            <a:normAutofit/>
          </a:bodyPr>
          <a:lstStyle/>
          <a:p>
            <a:r>
              <a:rPr lang="en-US" sz="2100" dirty="0">
                <a:latin typeface="Comic Sans MS" panose="030F0702030302020204" pitchFamily="66" charset="0"/>
              </a:rPr>
              <a:t>Look at the sheet on the website – it shows the variation in species of finch in the Galapagos Islands that Darwin found.</a:t>
            </a:r>
          </a:p>
          <a:p>
            <a:r>
              <a:rPr lang="en-US" sz="2100" dirty="0">
                <a:latin typeface="Comic Sans MS" panose="030F0702030302020204" pitchFamily="66" charset="0"/>
              </a:rPr>
              <a:t>Can you suggest possible reasons for this variation?</a:t>
            </a:r>
          </a:p>
          <a:p>
            <a:r>
              <a:rPr lang="en-US" sz="2100" dirty="0">
                <a:latin typeface="Comic Sans MS" panose="030F0702030302020204" pitchFamily="66" charset="0"/>
              </a:rPr>
              <a:t>Can you identify the various beaks that are suited to eating the available food on each given island and so had been ‘selected’ for over a long period of time? </a:t>
            </a:r>
            <a:endParaRPr lang="en-GB" sz="2100" dirty="0"/>
          </a:p>
        </p:txBody>
      </p:sp>
      <p:pic>
        <p:nvPicPr>
          <p:cNvPr id="4" name="Picture 3">
            <a:extLst>
              <a:ext uri="{FF2B5EF4-FFF2-40B4-BE49-F238E27FC236}">
                <a16:creationId xmlns:a16="http://schemas.microsoft.com/office/drawing/2014/main" id="{A126819E-D701-4061-AA8C-BF1ADD33FD4A}"/>
              </a:ext>
            </a:extLst>
          </p:cNvPr>
          <p:cNvPicPr>
            <a:picLocks noChangeAspect="1"/>
          </p:cNvPicPr>
          <p:nvPr/>
        </p:nvPicPr>
        <p:blipFill rotWithShape="1">
          <a:blip r:embed="rId2"/>
          <a:srcRect l="50000" t="19130" r="33641" b="7826"/>
          <a:stretch/>
        </p:blipFill>
        <p:spPr>
          <a:xfrm>
            <a:off x="10328138" y="2256183"/>
            <a:ext cx="1863862" cy="4681330"/>
          </a:xfrm>
          <a:prstGeom prst="rect">
            <a:avLst/>
          </a:prstGeom>
        </p:spPr>
      </p:pic>
    </p:spTree>
    <p:extLst>
      <p:ext uri="{BB962C8B-B14F-4D97-AF65-F5344CB8AC3E}">
        <p14:creationId xmlns:p14="http://schemas.microsoft.com/office/powerpoint/2010/main" val="13879671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E929D-3477-4157-9738-D2BF06887AC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B0ED3DB-BB90-426C-871E-B21B700774EA}"/>
              </a:ext>
            </a:extLst>
          </p:cNvPr>
          <p:cNvSpPr>
            <a:spLocks noGrp="1"/>
          </p:cNvSpPr>
          <p:nvPr>
            <p:ph idx="1"/>
          </p:nvPr>
        </p:nvSpPr>
        <p:spPr>
          <a:xfrm>
            <a:off x="516836" y="2603500"/>
            <a:ext cx="6987208" cy="3416300"/>
          </a:xfrm>
        </p:spPr>
        <p:txBody>
          <a:bodyPr>
            <a:normAutofit/>
          </a:bodyPr>
          <a:lstStyle/>
          <a:p>
            <a:r>
              <a:rPr lang="en-US" sz="2100" dirty="0">
                <a:latin typeface="Comic Sans MS" panose="030F0702030302020204" pitchFamily="66" charset="0"/>
              </a:rPr>
              <a:t>One of the conclusions that Darwin came to in his theory of natural selection, was that plants and animals change by chance (genetic mutation).</a:t>
            </a:r>
          </a:p>
          <a:p>
            <a:r>
              <a:rPr lang="en-US" sz="2100" dirty="0">
                <a:latin typeface="Comic Sans MS" panose="030F0702030302020204" pitchFamily="66" charset="0"/>
              </a:rPr>
              <a:t>He also concluded that some of these changes made the animal or plant better suited to their environment; they are more likely to survive long enough to pass their changes to their offspring.</a:t>
            </a:r>
          </a:p>
          <a:p>
            <a:r>
              <a:rPr lang="en-US" sz="2100" dirty="0">
                <a:latin typeface="Comic Sans MS" panose="030F0702030302020204" pitchFamily="66" charset="0"/>
              </a:rPr>
              <a:t>They have adapted better to their surroundings/habitat.</a:t>
            </a:r>
            <a:endParaRPr lang="en-GB" sz="2100" dirty="0">
              <a:latin typeface="Comic Sans MS" panose="030F0702030302020204" pitchFamily="66" charset="0"/>
            </a:endParaRPr>
          </a:p>
        </p:txBody>
      </p:sp>
      <p:pic>
        <p:nvPicPr>
          <p:cNvPr id="5122" name="Picture 2" descr="Darwinism- Darwin&amp;#39;s Theory of Natural Selection - YouTube">
            <a:extLst>
              <a:ext uri="{FF2B5EF4-FFF2-40B4-BE49-F238E27FC236}">
                <a16:creationId xmlns:a16="http://schemas.microsoft.com/office/drawing/2014/main" id="{C64BA9DA-3D97-4D60-ACE3-38B106094B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04043" y="2603500"/>
            <a:ext cx="4572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4518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E0BEF-E613-41AC-B84B-ABEB97CABB87}"/>
              </a:ext>
            </a:extLst>
          </p:cNvPr>
          <p:cNvSpPr>
            <a:spLocks noGrp="1"/>
          </p:cNvSpPr>
          <p:nvPr>
            <p:ph type="title"/>
          </p:nvPr>
        </p:nvSpPr>
        <p:spPr/>
        <p:txBody>
          <a:bodyPr/>
          <a:lstStyle/>
          <a:p>
            <a:r>
              <a:rPr lang="en-US" sz="5400" dirty="0">
                <a:latin typeface="Comic Sans MS" panose="030F0702030302020204" pitchFamily="66" charset="0"/>
              </a:rPr>
              <a:t>Battle of the Beaks!</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62956F42-32DB-4044-A4A8-4486129AE8B6}"/>
              </a:ext>
            </a:extLst>
          </p:cNvPr>
          <p:cNvSpPr>
            <a:spLocks noGrp="1"/>
          </p:cNvSpPr>
          <p:nvPr>
            <p:ph idx="1"/>
          </p:nvPr>
        </p:nvSpPr>
        <p:spPr>
          <a:xfrm>
            <a:off x="1154955" y="2603500"/>
            <a:ext cx="9173184" cy="3416300"/>
          </a:xfrm>
        </p:spPr>
        <p:txBody>
          <a:bodyPr>
            <a:normAutofit/>
          </a:bodyPr>
          <a:lstStyle/>
          <a:p>
            <a:r>
              <a:rPr lang="en-US" sz="2100" dirty="0">
                <a:latin typeface="Comic Sans MS" panose="030F0702030302020204" pitchFamily="66" charset="0"/>
              </a:rPr>
              <a:t>In any habitat, food is limited and the types of foods available can vary.</a:t>
            </a:r>
          </a:p>
          <a:p>
            <a:r>
              <a:rPr lang="en-US" sz="2100" dirty="0">
                <a:latin typeface="Comic Sans MS" panose="030F0702030302020204" pitchFamily="66" charset="0"/>
              </a:rPr>
              <a:t>Animals with variations allowing them to take advantage of available foods will be more likely to survive. </a:t>
            </a:r>
          </a:p>
          <a:p>
            <a:r>
              <a:rPr lang="en-US" sz="2100" dirty="0">
                <a:latin typeface="Comic Sans MS" panose="030F0702030302020204" pitchFamily="66" charset="0"/>
              </a:rPr>
              <a:t>Animals with the most helpful adaptations will be the most likely to live long enough to pass their genes on to the next generation.</a:t>
            </a:r>
          </a:p>
          <a:p>
            <a:r>
              <a:rPr lang="en-US" sz="2100" dirty="0">
                <a:latin typeface="Comic Sans MS" panose="030F0702030302020204" pitchFamily="66" charset="0"/>
              </a:rPr>
              <a:t>Many birds have evolved </a:t>
            </a:r>
            <a:r>
              <a:rPr lang="en-US" sz="2100" dirty="0" err="1">
                <a:latin typeface="Comic Sans MS" panose="030F0702030302020204" pitchFamily="66" charset="0"/>
              </a:rPr>
              <a:t>specialised</a:t>
            </a:r>
            <a:r>
              <a:rPr lang="en-US" sz="2100" dirty="0">
                <a:latin typeface="Comic Sans MS" panose="030F0702030302020204" pitchFamily="66" charset="0"/>
              </a:rPr>
              <a:t> beak shapes that are well suited to the available food sources in their environment.</a:t>
            </a:r>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95D27447-AA89-4ACC-BF41-E12CE6BEB707}"/>
              </a:ext>
            </a:extLst>
          </p:cNvPr>
          <p:cNvPicPr>
            <a:picLocks noChangeAspect="1"/>
          </p:cNvPicPr>
          <p:nvPr/>
        </p:nvPicPr>
        <p:blipFill rotWithShape="1">
          <a:blip r:embed="rId2"/>
          <a:srcRect l="50000" t="19130" r="33641" b="7826"/>
          <a:stretch/>
        </p:blipFill>
        <p:spPr>
          <a:xfrm>
            <a:off x="10328138" y="2256183"/>
            <a:ext cx="1863862" cy="4681330"/>
          </a:xfrm>
          <a:prstGeom prst="rect">
            <a:avLst/>
          </a:prstGeom>
        </p:spPr>
      </p:pic>
    </p:spTree>
    <p:extLst>
      <p:ext uri="{BB962C8B-B14F-4D97-AF65-F5344CB8AC3E}">
        <p14:creationId xmlns:p14="http://schemas.microsoft.com/office/powerpoint/2010/main" val="36454875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0157B-8B1C-418D-AB6F-E6FBD8B5ACC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4443892-4601-4D1A-B397-2E40F0B44EF1}"/>
              </a:ext>
            </a:extLst>
          </p:cNvPr>
          <p:cNvSpPr>
            <a:spLocks noGrp="1"/>
          </p:cNvSpPr>
          <p:nvPr>
            <p:ph idx="1"/>
          </p:nvPr>
        </p:nvSpPr>
        <p:spPr>
          <a:xfrm>
            <a:off x="6738730" y="2603500"/>
            <a:ext cx="4959627" cy="3416300"/>
          </a:xfrm>
        </p:spPr>
        <p:txBody>
          <a:bodyPr>
            <a:normAutofit/>
          </a:bodyPr>
          <a:lstStyle/>
          <a:p>
            <a:r>
              <a:rPr lang="en-US" sz="2100" dirty="0">
                <a:latin typeface="Comic Sans MS" panose="030F0702030302020204" pitchFamily="66" charset="0"/>
              </a:rPr>
              <a:t>Look carefully at the beak shapes and consider why each shape is best for each food.</a:t>
            </a:r>
            <a:endParaRPr lang="en-GB" sz="2100" dirty="0">
              <a:latin typeface="Comic Sans MS" panose="030F0702030302020204" pitchFamily="66" charset="0"/>
            </a:endParaRPr>
          </a:p>
        </p:txBody>
      </p:sp>
      <p:pic>
        <p:nvPicPr>
          <p:cNvPr id="6" name="Picture 5">
            <a:extLst>
              <a:ext uri="{FF2B5EF4-FFF2-40B4-BE49-F238E27FC236}">
                <a16:creationId xmlns:a16="http://schemas.microsoft.com/office/drawing/2014/main" id="{CC50E10C-B151-4E8D-B7D6-096112D9D046}"/>
              </a:ext>
            </a:extLst>
          </p:cNvPr>
          <p:cNvPicPr>
            <a:picLocks noChangeAspect="1"/>
          </p:cNvPicPr>
          <p:nvPr/>
        </p:nvPicPr>
        <p:blipFill rotWithShape="1">
          <a:blip r:embed="rId2"/>
          <a:srcRect l="9375" t="23684" r="72887" b="13054"/>
          <a:stretch/>
        </p:blipFill>
        <p:spPr>
          <a:xfrm>
            <a:off x="0" y="39204"/>
            <a:ext cx="3409122" cy="6839630"/>
          </a:xfrm>
          <a:prstGeom prst="rect">
            <a:avLst/>
          </a:prstGeom>
        </p:spPr>
      </p:pic>
      <p:pic>
        <p:nvPicPr>
          <p:cNvPr id="7" name="Picture 6">
            <a:extLst>
              <a:ext uri="{FF2B5EF4-FFF2-40B4-BE49-F238E27FC236}">
                <a16:creationId xmlns:a16="http://schemas.microsoft.com/office/drawing/2014/main" id="{D0A25905-9847-4A64-9300-A34DF58E90B6}"/>
              </a:ext>
            </a:extLst>
          </p:cNvPr>
          <p:cNvPicPr>
            <a:picLocks noChangeAspect="1"/>
          </p:cNvPicPr>
          <p:nvPr/>
        </p:nvPicPr>
        <p:blipFill rotWithShape="1">
          <a:blip r:embed="rId3"/>
          <a:srcRect l="8914" t="37962" r="73409" b="15900"/>
          <a:stretch/>
        </p:blipFill>
        <p:spPr>
          <a:xfrm>
            <a:off x="3409121" y="2267926"/>
            <a:ext cx="3140765" cy="4610908"/>
          </a:xfrm>
          <a:prstGeom prst="rect">
            <a:avLst/>
          </a:prstGeom>
        </p:spPr>
      </p:pic>
    </p:spTree>
    <p:extLst>
      <p:ext uri="{BB962C8B-B14F-4D97-AF65-F5344CB8AC3E}">
        <p14:creationId xmlns:p14="http://schemas.microsoft.com/office/powerpoint/2010/main" val="23079711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86ABF-2BE5-4C7E-A555-38F664C3C1A3}"/>
              </a:ext>
            </a:extLst>
          </p:cNvPr>
          <p:cNvSpPr>
            <a:spLocks noGrp="1"/>
          </p:cNvSpPr>
          <p:nvPr>
            <p:ph type="title"/>
          </p:nvPr>
        </p:nvSpPr>
        <p:spPr/>
        <p:txBody>
          <a:bodyPr/>
          <a:lstStyle/>
          <a:p>
            <a:r>
              <a:rPr lang="en-US" sz="5400" dirty="0">
                <a:latin typeface="Comic Sans MS" panose="030F0702030302020204" pitchFamily="66" charset="0"/>
              </a:rPr>
              <a:t>Activity: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5F83B129-92A4-4594-8C1E-11F443901EF1}"/>
              </a:ext>
            </a:extLst>
          </p:cNvPr>
          <p:cNvSpPr>
            <a:spLocks noGrp="1"/>
          </p:cNvSpPr>
          <p:nvPr>
            <p:ph idx="1"/>
          </p:nvPr>
        </p:nvSpPr>
        <p:spPr>
          <a:xfrm>
            <a:off x="1154955" y="2603500"/>
            <a:ext cx="6965316" cy="3416300"/>
          </a:xfrm>
        </p:spPr>
        <p:txBody>
          <a:bodyPr>
            <a:normAutofit/>
          </a:bodyPr>
          <a:lstStyle/>
          <a:p>
            <a:r>
              <a:rPr lang="en-US" sz="2100" dirty="0">
                <a:latin typeface="Comic Sans MS" panose="030F0702030302020204" pitchFamily="66" charset="0"/>
              </a:rPr>
              <a:t>Create a poster to show what you have learned in your Science today.</a:t>
            </a:r>
          </a:p>
          <a:p>
            <a:r>
              <a:rPr lang="en-US" sz="2100" dirty="0">
                <a:latin typeface="Comic Sans MS" panose="030F0702030302020204" pitchFamily="66" charset="0"/>
              </a:rPr>
              <a:t>Make sure you refer to </a:t>
            </a:r>
            <a:r>
              <a:rPr lang="en-US" sz="2100" i="1" dirty="0">
                <a:latin typeface="Comic Sans MS" panose="030F0702030302020204" pitchFamily="66" charset="0"/>
              </a:rPr>
              <a:t>natural selection</a:t>
            </a:r>
            <a:r>
              <a:rPr lang="en-US" sz="2100" dirty="0">
                <a:latin typeface="Comic Sans MS" panose="030F0702030302020204" pitchFamily="66" charset="0"/>
              </a:rPr>
              <a:t>, </a:t>
            </a:r>
            <a:r>
              <a:rPr lang="en-US" sz="2100" i="1" dirty="0">
                <a:latin typeface="Comic Sans MS" panose="030F0702030302020204" pitchFamily="66" charset="0"/>
              </a:rPr>
              <a:t>Charles Darwin </a:t>
            </a:r>
            <a:r>
              <a:rPr lang="en-US" sz="2100" dirty="0">
                <a:latin typeface="Comic Sans MS" panose="030F0702030302020204" pitchFamily="66" charset="0"/>
              </a:rPr>
              <a:t>and the </a:t>
            </a:r>
            <a:r>
              <a:rPr lang="en-US" sz="2100" i="1" dirty="0">
                <a:latin typeface="Comic Sans MS" panose="030F0702030302020204" pitchFamily="66" charset="0"/>
              </a:rPr>
              <a:t>finches on the Galapagos Islands</a:t>
            </a:r>
            <a:r>
              <a:rPr lang="en-US" sz="2100" dirty="0">
                <a:latin typeface="Comic Sans MS" panose="030F0702030302020204" pitchFamily="66" charset="0"/>
              </a:rPr>
              <a:t>! </a:t>
            </a:r>
            <a:endParaRPr lang="en-GB" sz="2100" dirty="0">
              <a:latin typeface="Comic Sans MS" panose="030F0702030302020204" pitchFamily="66" charset="0"/>
            </a:endParaRPr>
          </a:p>
        </p:txBody>
      </p:sp>
      <p:pic>
        <p:nvPicPr>
          <p:cNvPr id="1026" name="Picture 2" descr="Natural Selection Anchor Chart | Anchor charts, Science anchor charts, 8th  grade science">
            <a:extLst>
              <a:ext uri="{FF2B5EF4-FFF2-40B4-BE49-F238E27FC236}">
                <a16:creationId xmlns:a16="http://schemas.microsoft.com/office/drawing/2014/main" id="{1268EDF0-6078-46FF-A432-59A6C8509C6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71" t="15362" r="11997" b="12222"/>
          <a:stretch/>
        </p:blipFill>
        <p:spPr bwMode="auto">
          <a:xfrm>
            <a:off x="8328990" y="2305602"/>
            <a:ext cx="3863009" cy="4552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07172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docProps/app.xml><?xml version="1.0" encoding="utf-8"?>
<Properties xmlns="http://schemas.openxmlformats.org/officeDocument/2006/extended-properties" xmlns:vt="http://schemas.openxmlformats.org/officeDocument/2006/docPropsVTypes">
  <Template>Ion Boardroom</Template>
  <TotalTime>2853</TotalTime>
  <Words>718</Words>
  <Application>Microsoft Office PowerPoint</Application>
  <PresentationFormat>Widescreen</PresentationFormat>
  <Paragraphs>41</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Century Gothic</vt:lpstr>
      <vt:lpstr>Comic Sans MS</vt:lpstr>
      <vt:lpstr>Wingdings 3</vt:lpstr>
      <vt:lpstr>Ion Boardroom</vt:lpstr>
      <vt:lpstr>PowerPoint Presentation</vt:lpstr>
      <vt:lpstr>Starter </vt:lpstr>
      <vt:lpstr>Why do you think foxes differ so much?</vt:lpstr>
      <vt:lpstr>PowerPoint Presentation</vt:lpstr>
      <vt:lpstr>Why do foxes come in so many different ‘versions’?</vt:lpstr>
      <vt:lpstr>https://www.nhm.ac.uk/discover/what-is-natural-selection.html </vt:lpstr>
      <vt:lpstr>PowerPoint Presentation</vt:lpstr>
      <vt:lpstr>PowerPoint Presentation</vt:lpstr>
      <vt:lpstr>PowerPoint Presentation</vt:lpstr>
      <vt:lpstr>Have you heard of Charles Darwin? </vt:lpstr>
      <vt:lpstr>PowerPoint Presentation</vt:lpstr>
      <vt:lpstr>PowerPoint Presentation</vt:lpstr>
      <vt:lpstr>Battle of the Beaks!</vt:lpstr>
      <vt:lpstr>PowerPoint Presentation</vt:lpstr>
      <vt:lpstr>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10</cp:revision>
  <dcterms:created xsi:type="dcterms:W3CDTF">2021-09-06T17:10:07Z</dcterms:created>
  <dcterms:modified xsi:type="dcterms:W3CDTF">2021-09-10T07:18:52Z</dcterms:modified>
</cp:coreProperties>
</file>