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9" r:id="rId7"/>
    <p:sldId id="26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F60A574-CEF0-4BD3-8598-DDC839205A3D}" v="119" dt="2021-03-14T10:24:09.6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34931-3DC6-4488-A7F9-9CB79789374E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0A0B4-5060-466A-8295-335310506D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385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34931-3DC6-4488-A7F9-9CB79789374E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0A0B4-5060-466A-8295-335310506D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370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34931-3DC6-4488-A7F9-9CB79789374E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0A0B4-5060-466A-8295-335310506D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13349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34931-3DC6-4488-A7F9-9CB79789374E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0A0B4-5060-466A-8295-335310506D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2034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34931-3DC6-4488-A7F9-9CB79789374E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0A0B4-5060-466A-8295-335310506D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990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34931-3DC6-4488-A7F9-9CB79789374E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0A0B4-5060-466A-8295-335310506D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419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34931-3DC6-4488-A7F9-9CB79789374E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0A0B4-5060-466A-8295-335310506D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519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34931-3DC6-4488-A7F9-9CB79789374E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0A0B4-5060-466A-8295-335310506D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7890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34931-3DC6-4488-A7F9-9CB79789374E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0A0B4-5060-466A-8295-335310506D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4867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34931-3DC6-4488-A7F9-9CB79789374E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0A0B4-5060-466A-8295-335310506D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623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34931-3DC6-4488-A7F9-9CB79789374E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0A0B4-5060-466A-8295-335310506D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705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634931-3DC6-4488-A7F9-9CB79789374E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0A0B4-5060-466A-8295-335310506D1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6977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request.org.uk/life/spirituality/communion/" TargetMode="External"/><Relationship Id="rId3" Type="http://schemas.openxmlformats.org/officeDocument/2006/relationships/slideLayout" Target="../slideLayouts/slideLayout2.xml"/><Relationship Id="rId7" Type="http://schemas.openxmlformats.org/officeDocument/2006/relationships/hyperlink" Target="http://www.churchofengland.org/prayer-worship/worship/texts/principal-services/holy-communion/epsforonefront/prayera.aspx" TargetMode="Externa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hyperlink" Target="http://www.youtube.com/watch?v=mGbag-XJ5Uk" TargetMode="External"/><Relationship Id="rId5" Type="http://schemas.openxmlformats.org/officeDocument/2006/relationships/hyperlink" Target="http://www.youtube.com/watch?v=4RywxZssZmk" TargetMode="External"/><Relationship Id="rId4" Type="http://schemas.openxmlformats.org/officeDocument/2006/relationships/hyperlink" Target="http://request.org.uk/life/worship-life/communion-life/2013/07/08/communion" TargetMode="External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hyperlink" Target="http://www.bbc.co.uk/education/clips/zwcd2hv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rcRect/>
          <a:stretch>
            <a:fillRect l="-44000" r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What did Jesus do to save human beings?</a:t>
            </a:r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610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86"/>
    </mc:Choice>
    <mc:Fallback xmlns="">
      <p:transition spd="slow" advTm="908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80448" y="837397"/>
            <a:ext cx="11115141" cy="5278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en-US" sz="2800" b="0" i="0" dirty="0">
                <a:effectLst/>
              </a:rPr>
              <a:t>Christians remember Jesus’ death and resurrection throughout the year, particularly through the celebration of Communion/Mass/Eucharist/Lord’s Supper.  </a:t>
            </a:r>
          </a:p>
          <a:p>
            <a:pPr>
              <a:spcAft>
                <a:spcPts val="1000"/>
              </a:spcAft>
            </a:pPr>
            <a:endParaRPr lang="en-US" sz="2800" dirty="0"/>
          </a:p>
          <a:p>
            <a:pPr>
              <a:spcAft>
                <a:spcPts val="1000"/>
              </a:spcAft>
            </a:pPr>
            <a:r>
              <a:rPr lang="en-US" sz="2800" b="0" i="0" dirty="0">
                <a:effectLst/>
              </a:rPr>
              <a:t>Watch two or three short videos talking about some different ways of celebrating this symbolic meal. Use a whiteboard and pen to write </a:t>
            </a:r>
          </a:p>
          <a:p>
            <a:pPr>
              <a:spcAft>
                <a:spcPts val="1000"/>
              </a:spcAft>
            </a:pPr>
            <a:r>
              <a:rPr lang="en-US" sz="1800" b="0" i="0" u="sng" strike="noStrike" dirty="0">
                <a:solidFill>
                  <a:srgbClr val="0000FF"/>
                </a:solidFill>
                <a:effectLst/>
                <a:hlinkClick r:id="rId4"/>
              </a:rPr>
              <a:t>http://request.org.uk/life/worship-life/communion-life/2013/07/08/communion</a:t>
            </a:r>
            <a:r>
              <a:rPr lang="en-US" sz="1800" b="0" i="0" dirty="0">
                <a:effectLst/>
              </a:rPr>
              <a:t> (This explains Communion and its importance to Christians.) </a:t>
            </a:r>
            <a:r>
              <a:rPr lang="en-US" sz="1800" b="0" i="0" u="sng" strike="noStrike" dirty="0">
                <a:solidFill>
                  <a:srgbClr val="0000FF"/>
                </a:solidFill>
                <a:effectLst/>
                <a:hlinkClick r:id="rId5"/>
              </a:rPr>
              <a:t>www.youtube.com/watch?v=4RywxZssZmk</a:t>
            </a:r>
            <a:r>
              <a:rPr lang="en-US" sz="1800" b="0" i="0" dirty="0">
                <a:effectLst/>
              </a:rPr>
              <a:t>. (At 1’37 the Pastor in this Protestant church introduces Communion and describes how it will take place.) </a:t>
            </a:r>
            <a:br>
              <a:rPr lang="en-US" sz="1800" b="0" i="0" dirty="0">
                <a:effectLst/>
              </a:rPr>
            </a:br>
            <a:r>
              <a:rPr lang="en-US" sz="1800" b="0" i="0" u="sng" strike="noStrike" dirty="0">
                <a:solidFill>
                  <a:srgbClr val="0000FF"/>
                </a:solidFill>
                <a:effectLst/>
                <a:hlinkClick r:id="rId6"/>
              </a:rPr>
              <a:t>www.youtube.com/watch?v=mGbag-XJ5Uk</a:t>
            </a:r>
            <a:r>
              <a:rPr lang="en-US" sz="1800" b="0" i="0" dirty="0">
                <a:effectLst/>
              </a:rPr>
              <a:t> (focuses on the communal aspect of Communion) </a:t>
            </a:r>
            <a:br>
              <a:rPr lang="en-US" sz="1800" b="0" i="0" dirty="0">
                <a:effectLst/>
              </a:rPr>
            </a:br>
            <a:r>
              <a:rPr lang="en-US" sz="1800" b="0" i="0" u="sng" strike="noStrike" dirty="0">
                <a:solidFill>
                  <a:srgbClr val="0000FF"/>
                </a:solidFill>
                <a:effectLst/>
                <a:hlinkClick r:id="rId7"/>
              </a:rPr>
              <a:t>www.churchofengland.org/prayer-worship/worship/texts/principal-services/holy-communion/epsforonefront/prayera.aspx</a:t>
            </a:r>
            <a:r>
              <a:rPr lang="en-US" sz="1800" b="0" i="0" dirty="0">
                <a:effectLst/>
              </a:rPr>
              <a:t> (gives an example of the words used in a Communion service in an Anglican church — called a Eucharistic prayer.) </a:t>
            </a:r>
            <a:br>
              <a:rPr lang="en-US" sz="1800" b="0" i="0" dirty="0">
                <a:effectLst/>
              </a:rPr>
            </a:br>
            <a:r>
              <a:rPr lang="en-US" sz="1800" b="0" i="0" dirty="0">
                <a:effectLst/>
              </a:rPr>
              <a:t>- </a:t>
            </a:r>
            <a:r>
              <a:rPr lang="en-US" sz="1800" b="0" i="0" u="sng" strike="noStrike" dirty="0">
                <a:solidFill>
                  <a:srgbClr val="0000FF"/>
                </a:solidFill>
                <a:effectLst/>
                <a:hlinkClick r:id="rId8"/>
              </a:rPr>
              <a:t>http://request.org.uk/life/spirituality/communion/</a:t>
            </a:r>
            <a:endParaRPr lang="en-GB" sz="2800" i="1" dirty="0">
              <a:effectLst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Audio 1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702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146"/>
    </mc:Choice>
    <mc:Fallback xmlns="">
      <p:transition spd="slow" advTm="231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2337" y="511728"/>
            <a:ext cx="10800127" cy="4415275"/>
          </a:xfrm>
        </p:spPr>
        <p:txBody>
          <a:bodyPr>
            <a:normAutofit/>
          </a:bodyPr>
          <a:lstStyle/>
          <a:p>
            <a:pPr algn="l" rtl="0" fontAlgn="base"/>
            <a:r>
              <a:rPr lang="en-US" sz="1800" b="0" i="0" dirty="0">
                <a:effectLst/>
                <a:latin typeface="WordVisi_MSFontService"/>
              </a:rPr>
              <a:t>Watch this clip of Roman Catholic mass in Liverpool: </a:t>
            </a:r>
            <a:r>
              <a:rPr lang="en-US" sz="1800" b="0" i="0" u="sng" strike="noStrike" dirty="0">
                <a:solidFill>
                  <a:srgbClr val="0000FF"/>
                </a:solidFill>
                <a:effectLst/>
                <a:latin typeface="WordVisi_MSFontService"/>
                <a:hlinkClick r:id="rId4"/>
              </a:rPr>
              <a:t>www.bbc.co.uk/education/clips/zwcd2hv</a:t>
            </a:r>
            <a:r>
              <a:rPr lang="en-US" sz="1800" b="0" i="0" dirty="0">
                <a:effectLst/>
                <a:latin typeface="WordVisi_MSFontService"/>
              </a:rPr>
              <a:t>. The first part of the service is happy: it involves hugs and greetings of friendship (01:26). </a:t>
            </a:r>
            <a:r>
              <a:rPr lang="en-US" sz="1800" b="0" i="0" dirty="0">
                <a:effectLst/>
                <a:latin typeface="WordVisiCarriageReturn_MSFontService"/>
              </a:rPr>
              <a:t> </a:t>
            </a:r>
            <a:br>
              <a:rPr lang="en-US" sz="1800" b="0" i="0" dirty="0">
                <a:effectLst/>
                <a:latin typeface="WordVisiCarriageReturn_MSFontService"/>
              </a:rPr>
            </a:br>
            <a:r>
              <a:rPr lang="en-US" sz="1800" b="0" i="1" dirty="0">
                <a:effectLst/>
                <a:latin typeface="WordVisi_MSFontService"/>
              </a:rPr>
              <a:t>Do you think the mood changes somewhat when the congregation take the Eucharist? What might the congregation be thinking about? What do the bread and wine represent? Why is the Eucharist a celebration AND a serious moment?  </a:t>
            </a:r>
            <a:r>
              <a:rPr lang="en-US" sz="1800" b="0" i="1" dirty="0">
                <a:effectLst/>
                <a:latin typeface="WordVisiPilcrow_MSFontService"/>
              </a:rPr>
              <a:t> </a:t>
            </a:r>
            <a:endParaRPr lang="en-US" b="0" i="1" dirty="0">
              <a:effectLst/>
            </a:endParaRPr>
          </a:p>
          <a:p>
            <a:pPr marL="0" indent="0" algn="l" rtl="0" fontAlgn="base">
              <a:buNone/>
            </a:pPr>
            <a:endParaRPr lang="en-US" b="0" i="1" dirty="0">
              <a:effectLst/>
            </a:endParaRPr>
          </a:p>
          <a:p>
            <a:pPr algn="l" rtl="0" fontAlgn="base"/>
            <a:r>
              <a:rPr lang="en-US" sz="1800" b="0" i="0" dirty="0">
                <a:effectLst/>
                <a:latin typeface="WordVisi_MSFontService"/>
              </a:rPr>
              <a:t>Christians believe that Jesus’ death was not the end, and that he was resurrected on the Sunday, so Eucharist/Holy Communion is also a celebration. </a:t>
            </a:r>
            <a:r>
              <a:rPr lang="en-US" sz="1800" b="0" i="0" dirty="0">
                <a:effectLst/>
                <a:latin typeface="WordVisiPilcrow_MSFontService"/>
              </a:rPr>
              <a:t> </a:t>
            </a:r>
            <a:endParaRPr lang="en-US" b="0" i="0" dirty="0">
              <a:effectLst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50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206"/>
    </mc:Choice>
    <mc:Fallback xmlns="">
      <p:transition spd="slow" advTm="1132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FB3049-95C7-40FB-9209-25A79C73DA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170" y="164808"/>
            <a:ext cx="1832295" cy="516229"/>
          </a:xfrm>
        </p:spPr>
        <p:txBody>
          <a:bodyPr>
            <a:normAutofit fontScale="90000"/>
          </a:bodyPr>
          <a:lstStyle/>
          <a:p>
            <a:r>
              <a:rPr lang="en-GB" dirty="0"/>
              <a:t>Tasks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65EF6B-E739-483B-8415-C6F40EFFBD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3281" y="919613"/>
            <a:ext cx="10599489" cy="5607021"/>
          </a:xfrm>
        </p:spPr>
        <p:txBody>
          <a:bodyPr>
            <a:normAutofit fontScale="85000" lnSpcReduction="20000"/>
          </a:bodyPr>
          <a:lstStyle/>
          <a:p>
            <a:pPr algn="l" rtl="0" fontAlgn="base"/>
            <a:r>
              <a:rPr lang="en-US" sz="1800" b="1" i="0" dirty="0">
                <a:effectLst/>
              </a:rPr>
              <a:t>Paddling: </a:t>
            </a:r>
            <a:r>
              <a:rPr lang="en-US" sz="1800" b="0" i="0" dirty="0">
                <a:effectLst/>
              </a:rPr>
              <a:t>create a bubble map about Holy Communion using their learning from today.  </a:t>
            </a:r>
            <a:endParaRPr lang="en-US" b="0" i="0" dirty="0">
              <a:effectLst/>
            </a:endParaRPr>
          </a:p>
          <a:p>
            <a:pPr marL="0" indent="0" algn="l" rtl="0" fontAlgn="base">
              <a:buNone/>
            </a:pPr>
            <a:r>
              <a:rPr lang="en-US" sz="1800" b="0" i="0" dirty="0">
                <a:effectLst/>
              </a:rPr>
              <a:t>Children should try to answer the following questions in their bubble map: </a:t>
            </a:r>
            <a:br>
              <a:rPr lang="en-US" sz="1800" b="0" i="0" dirty="0">
                <a:effectLst/>
              </a:rPr>
            </a:br>
            <a:r>
              <a:rPr lang="en-US" sz="1800" b="0" i="0" dirty="0">
                <a:effectLst/>
              </a:rPr>
              <a:t>- why do Christians celebrate Communion? </a:t>
            </a:r>
            <a:br>
              <a:rPr lang="en-US" sz="1800" b="0" i="0" dirty="0">
                <a:effectLst/>
              </a:rPr>
            </a:br>
            <a:r>
              <a:rPr lang="en-US" sz="1800" b="0" i="0" dirty="0">
                <a:effectLst/>
              </a:rPr>
              <a:t>- what do the bread and wine represent? </a:t>
            </a:r>
            <a:br>
              <a:rPr lang="en-US" sz="1800" b="0" i="0" dirty="0">
                <a:effectLst/>
              </a:rPr>
            </a:br>
            <a:r>
              <a:rPr lang="en-US" sz="1800" b="0" i="0" dirty="0">
                <a:effectLst/>
              </a:rPr>
              <a:t>- how do Christians share bread and wine? </a:t>
            </a:r>
            <a:br>
              <a:rPr lang="en-US" sz="1800" b="0" i="0" dirty="0">
                <a:effectLst/>
              </a:rPr>
            </a:br>
            <a:r>
              <a:rPr lang="en-US" sz="1800" b="0" i="0" dirty="0">
                <a:effectLst/>
              </a:rPr>
              <a:t>- what does the ceremony mean for Christians today? </a:t>
            </a:r>
            <a:endParaRPr lang="en-US" b="0" i="0" dirty="0">
              <a:effectLst/>
            </a:endParaRPr>
          </a:p>
          <a:p>
            <a:pPr algn="l" rtl="0" fontAlgn="base"/>
            <a:r>
              <a:rPr lang="en-US" sz="1800" b="1" i="0" dirty="0">
                <a:solidFill>
                  <a:srgbClr val="FF0000"/>
                </a:solidFill>
                <a:effectLst/>
              </a:rPr>
              <a:t>Red Pen: </a:t>
            </a:r>
            <a:r>
              <a:rPr lang="en-US" sz="1800" b="0" i="0" dirty="0">
                <a:solidFill>
                  <a:srgbClr val="FF0000"/>
                </a:solidFill>
                <a:effectLst/>
              </a:rPr>
              <a:t>What similarities and differences are there between the ways of celebrating? </a:t>
            </a:r>
            <a:endParaRPr lang="en-US" b="0" i="0" dirty="0">
              <a:effectLst/>
            </a:endParaRPr>
          </a:p>
          <a:p>
            <a:pPr algn="l" rtl="0" fontAlgn="base"/>
            <a:r>
              <a:rPr lang="en-US" sz="1800" b="1" i="0" dirty="0" err="1">
                <a:effectLst/>
              </a:rPr>
              <a:t>Snorkelling</a:t>
            </a:r>
            <a:r>
              <a:rPr lang="en-US" sz="1800" b="1" i="0" dirty="0">
                <a:effectLst/>
              </a:rPr>
              <a:t>: </a:t>
            </a:r>
            <a:r>
              <a:rPr lang="en-US" sz="1800" b="0" i="0" dirty="0">
                <a:effectLst/>
              </a:rPr>
              <a:t>in pairs </a:t>
            </a:r>
            <a:br>
              <a:rPr lang="en-US" sz="1800" b="0" i="0" dirty="0">
                <a:effectLst/>
              </a:rPr>
            </a:br>
            <a:r>
              <a:rPr lang="en-US" sz="1800" b="0" i="0" dirty="0">
                <a:effectLst/>
              </a:rPr>
              <a:t>create a short non-fiction report with the following sub-headings: </a:t>
            </a:r>
            <a:br>
              <a:rPr lang="en-US" sz="1800" b="0" i="0" dirty="0">
                <a:effectLst/>
              </a:rPr>
            </a:br>
            <a:r>
              <a:rPr lang="en-US" sz="1800" b="0" i="0" dirty="0">
                <a:effectLst/>
              </a:rPr>
              <a:t>- why do Christians celebrate Communion? </a:t>
            </a:r>
            <a:br>
              <a:rPr lang="en-US" sz="1800" b="0" i="0" dirty="0">
                <a:effectLst/>
              </a:rPr>
            </a:br>
            <a:r>
              <a:rPr lang="en-US" sz="1800" b="0" i="0" dirty="0">
                <a:effectLst/>
              </a:rPr>
              <a:t>- what do the bread and wine represent? </a:t>
            </a:r>
            <a:br>
              <a:rPr lang="en-US" sz="1800" b="0" i="0" dirty="0">
                <a:effectLst/>
              </a:rPr>
            </a:br>
            <a:r>
              <a:rPr lang="en-US" sz="1800" b="0" i="0" dirty="0">
                <a:effectLst/>
              </a:rPr>
              <a:t>- how do Christians share bread and wine? </a:t>
            </a:r>
            <a:br>
              <a:rPr lang="en-US" sz="1800" b="0" i="0" dirty="0">
                <a:effectLst/>
              </a:rPr>
            </a:br>
            <a:r>
              <a:rPr lang="en-US" sz="1800" b="0" i="0" dirty="0">
                <a:effectLst/>
              </a:rPr>
              <a:t>- what does the ceremony mean for Christians today? </a:t>
            </a:r>
            <a:br>
              <a:rPr lang="en-US" sz="1800" b="0" i="0" dirty="0">
                <a:effectLst/>
              </a:rPr>
            </a:br>
            <a:r>
              <a:rPr lang="en-US" sz="1800" b="0" i="0" dirty="0">
                <a:effectLst/>
              </a:rPr>
              <a:t>- what similarities and differences are there between the ways of celebrating?   </a:t>
            </a:r>
          </a:p>
          <a:p>
            <a:pPr marL="0" indent="0" algn="l" rtl="0" fontAlgn="base">
              <a:buNone/>
            </a:pPr>
            <a:r>
              <a:rPr lang="en-US" sz="1700" b="0" i="0" dirty="0">
                <a:effectLst/>
              </a:rPr>
              <a:t>You can use the template provided.</a:t>
            </a:r>
            <a:endParaRPr lang="en-US" sz="1800" b="0" i="0" dirty="0">
              <a:effectLst/>
            </a:endParaRPr>
          </a:p>
          <a:p>
            <a:pPr algn="l" rtl="0" fontAlgn="base"/>
            <a:r>
              <a:rPr lang="en-US" sz="1800" b="1" i="0" dirty="0">
                <a:solidFill>
                  <a:srgbClr val="FF0000"/>
                </a:solidFill>
                <a:effectLst/>
              </a:rPr>
              <a:t>Red Pen: </a:t>
            </a:r>
            <a:r>
              <a:rPr lang="en-US" sz="1800" b="0" i="0" dirty="0">
                <a:solidFill>
                  <a:srgbClr val="FF0000"/>
                </a:solidFill>
                <a:effectLst/>
              </a:rPr>
              <a:t>Why is the Eucharist a celebration AND a serious moment?  </a:t>
            </a:r>
          </a:p>
          <a:p>
            <a:pPr algn="l" rtl="0" fontAlgn="base"/>
            <a:r>
              <a:rPr lang="en-US" sz="1800" b="1" i="0" dirty="0">
                <a:effectLst/>
              </a:rPr>
              <a:t>Diving:</a:t>
            </a:r>
            <a:r>
              <a:rPr lang="en-US" sz="1800" b="0" i="0" dirty="0">
                <a:effectLst/>
              </a:rPr>
              <a:t> independently </a:t>
            </a:r>
            <a:br>
              <a:rPr lang="en-US" sz="1800" b="0" i="0" dirty="0">
                <a:effectLst/>
              </a:rPr>
            </a:br>
            <a:r>
              <a:rPr lang="en-US" sz="1800" b="0" i="0" dirty="0">
                <a:effectLst/>
              </a:rPr>
              <a:t>Create a non-fiction report with the following sub-headings: </a:t>
            </a:r>
            <a:br>
              <a:rPr lang="en-US" sz="1800" b="0" i="0" dirty="0">
                <a:effectLst/>
              </a:rPr>
            </a:br>
            <a:r>
              <a:rPr lang="en-US" sz="1800" b="0" i="0" dirty="0">
                <a:effectLst/>
              </a:rPr>
              <a:t>- why do Christians celebrate Communion? </a:t>
            </a:r>
            <a:br>
              <a:rPr lang="en-US" sz="1800" b="0" i="0" dirty="0">
                <a:effectLst/>
              </a:rPr>
            </a:br>
            <a:r>
              <a:rPr lang="en-US" sz="1800" b="0" i="0" dirty="0">
                <a:effectLst/>
              </a:rPr>
              <a:t>- what do the bread and wine represent? </a:t>
            </a:r>
            <a:br>
              <a:rPr lang="en-US" sz="1800" b="0" i="0" dirty="0">
                <a:effectLst/>
              </a:rPr>
            </a:br>
            <a:r>
              <a:rPr lang="en-US" sz="1800" b="0" i="0" dirty="0">
                <a:effectLst/>
              </a:rPr>
              <a:t>- how do Christians share bread and wine? </a:t>
            </a:r>
            <a:br>
              <a:rPr lang="en-US" sz="1800" b="0" i="0" dirty="0">
                <a:effectLst/>
              </a:rPr>
            </a:br>
            <a:r>
              <a:rPr lang="en-US" sz="1800" b="0" i="0" dirty="0">
                <a:effectLst/>
              </a:rPr>
              <a:t>- what does the ceremony mean for Christians today? </a:t>
            </a:r>
            <a:br>
              <a:rPr lang="en-US" sz="1800" b="0" i="0" dirty="0">
                <a:effectLst/>
              </a:rPr>
            </a:br>
            <a:r>
              <a:rPr lang="en-US" sz="1800" b="0" i="0" dirty="0">
                <a:effectLst/>
              </a:rPr>
              <a:t>- what similarities and differences are there between the ways of celebrating? </a:t>
            </a:r>
            <a:br>
              <a:rPr lang="en-US" sz="1800" b="0" i="0" dirty="0">
                <a:effectLst/>
              </a:rPr>
            </a:br>
            <a:r>
              <a:rPr lang="en-US" sz="1800" b="0" i="0" dirty="0">
                <a:effectLst/>
              </a:rPr>
              <a:t>- why is the Eucharist a celebration AND a serious moment</a:t>
            </a:r>
            <a:r>
              <a:rPr lang="en-US" sz="1800" b="0" i="0">
                <a:effectLst/>
              </a:rPr>
              <a:t>?  </a:t>
            </a:r>
            <a:endParaRPr lang="en-US" b="0" i="0" dirty="0">
              <a:effectLst/>
            </a:endParaRPr>
          </a:p>
          <a:p>
            <a:pPr algn="l" rtl="0" fontAlgn="base"/>
            <a:r>
              <a:rPr lang="en-US" sz="1800" b="1" i="0" dirty="0">
                <a:solidFill>
                  <a:srgbClr val="FF0000"/>
                </a:solidFill>
                <a:effectLst/>
              </a:rPr>
              <a:t>Red Pen: </a:t>
            </a:r>
            <a:r>
              <a:rPr lang="en-US" sz="1800" b="0" i="0" dirty="0">
                <a:solidFill>
                  <a:srgbClr val="FF0000"/>
                </a:solidFill>
                <a:effectLst/>
              </a:rPr>
              <a:t>Can you think of a brand-new way for Christians to remember the Salvation brought by Jesus? Try to explain your ideas and link them to what you have learned about Salvation so far.  </a:t>
            </a:r>
            <a:endParaRPr lang="en-US" b="0" i="0" dirty="0">
              <a:effectLst/>
            </a:endParaRPr>
          </a:p>
          <a:p>
            <a:pPr algn="l" rtl="0" fontAlgn="base"/>
            <a:r>
              <a:rPr lang="en-US" sz="1800" b="1" i="0" dirty="0">
                <a:solidFill>
                  <a:srgbClr val="FF0000"/>
                </a:solidFill>
                <a:effectLst/>
              </a:rPr>
              <a:t>NB: salvation - the saving of human beings from death and separation from God by Jesus’ death and resurrection.</a:t>
            </a:r>
            <a:r>
              <a:rPr lang="en-US" sz="1800" b="0" i="0" dirty="0">
                <a:solidFill>
                  <a:srgbClr val="FF0000"/>
                </a:solidFill>
                <a:effectLst/>
              </a:rPr>
              <a:t> </a:t>
            </a:r>
            <a:endParaRPr lang="en-US" b="0" i="0" dirty="0">
              <a:effectLst/>
            </a:endParaRPr>
          </a:p>
          <a:p>
            <a:pPr algn="l" rtl="0" fontAlgn="base"/>
            <a:endParaRPr lang="en-US" b="0" i="0" dirty="0">
              <a:effectLst/>
            </a:endParaRP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92814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8108D82E8CD4439E0083AD21CAD23F" ma:contentTypeVersion="33" ma:contentTypeDescription="Create a new document." ma:contentTypeScope="" ma:versionID="d2837f560fdd8c18fe0b4f84f89ec473">
  <xsd:schema xmlns:xsd="http://www.w3.org/2001/XMLSchema" xmlns:xs="http://www.w3.org/2001/XMLSchema" xmlns:p="http://schemas.microsoft.com/office/2006/metadata/properties" xmlns:ns3="b35d852d-e68f-4799-b1d8-e0dc4642f4be" xmlns:ns4="1287378b-fa1e-4e4c-a4fc-4ccf83d67a30" targetNamespace="http://schemas.microsoft.com/office/2006/metadata/properties" ma:root="true" ma:fieldsID="a10687da0a0eb4ca2ac0f56e994a0384" ns3:_="" ns4:_="">
    <xsd:import namespace="b35d852d-e68f-4799-b1d8-e0dc4642f4be"/>
    <xsd:import namespace="1287378b-fa1e-4e4c-a4fc-4ccf83d67a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NotebookType" minOccurs="0"/>
                <xsd:element ref="ns3:FolderType" minOccurs="0"/>
                <xsd:element ref="ns3:CultureName" minOccurs="0"/>
                <xsd:element ref="ns3:AppVersion" minOccurs="0"/>
                <xsd:element ref="ns3:TeamsChannelId" minOccurs="0"/>
                <xsd:element ref="ns3:Owner" minOccurs="0"/>
                <xsd:element ref="ns3:Math_Settings" minOccurs="0"/>
                <xsd:element ref="ns3:DefaultSectionNames" minOccurs="0"/>
                <xsd:element ref="ns3:Templates" minOccurs="0"/>
                <xsd:element ref="ns3:Teachers" minOccurs="0"/>
                <xsd:element ref="ns3:Students" minOccurs="0"/>
                <xsd:element ref="ns3:Student_Groups" minOccurs="0"/>
                <xsd:element ref="ns3:Distribution_Groups" minOccurs="0"/>
                <xsd:element ref="ns3:LMS_Mapping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3:IsNotebookLocked" minOccurs="0"/>
                <xsd:element ref="ns3:Teams_Channel_Section_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5d852d-e68f-4799-b1d8-e0dc4642f4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NotebookType" ma:index="20" nillable="true" ma:displayName="Notebook Type" ma:internalName="NotebookType">
      <xsd:simpleType>
        <xsd:restriction base="dms:Text"/>
      </xsd:simpleType>
    </xsd:element>
    <xsd:element name="FolderType" ma:index="21" nillable="true" ma:displayName="Folder Type" ma:internalName="FolderType">
      <xsd:simpleType>
        <xsd:restriction base="dms:Text"/>
      </xsd:simpleType>
    </xsd:element>
    <xsd:element name="CultureName" ma:index="22" nillable="true" ma:displayName="Culture Name" ma:internalName="CultureName">
      <xsd:simpleType>
        <xsd:restriction base="dms:Text"/>
      </xsd:simpleType>
    </xsd:element>
    <xsd:element name="AppVersion" ma:index="23" nillable="true" ma:displayName="App Version" ma:internalName="AppVersion">
      <xsd:simpleType>
        <xsd:restriction base="dms:Text"/>
      </xsd:simpleType>
    </xsd:element>
    <xsd:element name="TeamsChannelId" ma:index="24" nillable="true" ma:displayName="Teams Channel Id" ma:internalName="TeamsChannelId">
      <xsd:simpleType>
        <xsd:restriction base="dms:Text"/>
      </xsd:simpleType>
    </xsd:element>
    <xsd:element name="Owner" ma:index="25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6" nillable="true" ma:displayName="Math Settings" ma:internalName="Math_Settings">
      <xsd:simpleType>
        <xsd:restriction base="dms:Text"/>
      </xsd:simpleType>
    </xsd:element>
    <xsd:element name="DefaultSectionNames" ma:index="27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8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3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8" nillable="true" ma:displayName="Is Collaboration Space Locked" ma:internalName="Is_Collaboration_Space_Locked">
      <xsd:simpleType>
        <xsd:restriction base="dms:Boolean"/>
      </xsd:simpleType>
    </xsd:element>
    <xsd:element name="IsNotebookLocked" ma:index="39" nillable="true" ma:displayName="Is Notebook Locked" ma:internalName="IsNotebookLocked">
      <xsd:simpleType>
        <xsd:restriction base="dms:Boolean"/>
      </xsd:simpleType>
    </xsd:element>
    <xsd:element name="Teams_Channel_Section_Location" ma:index="40" nillable="true" ma:displayName="Teams Channel Section Location" ma:internalName="Teams_Channel_Section_Loca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87378b-fa1e-4e4c-a4fc-4ccf83d67a3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ams_Channel_Section_Location xmlns="b35d852d-e68f-4799-b1d8-e0dc4642f4be" xsi:nil="true"/>
    <LMS_Mappings xmlns="b35d852d-e68f-4799-b1d8-e0dc4642f4be" xsi:nil="true"/>
    <CultureName xmlns="b35d852d-e68f-4799-b1d8-e0dc4642f4be" xsi:nil="true"/>
    <Owner xmlns="b35d852d-e68f-4799-b1d8-e0dc4642f4be">
      <UserInfo>
        <DisplayName/>
        <AccountId xsi:nil="true"/>
        <AccountType/>
      </UserInfo>
    </Owner>
    <Students xmlns="b35d852d-e68f-4799-b1d8-e0dc4642f4be">
      <UserInfo>
        <DisplayName/>
        <AccountId xsi:nil="true"/>
        <AccountType/>
      </UserInfo>
    </Students>
    <Student_Groups xmlns="b35d852d-e68f-4799-b1d8-e0dc4642f4be">
      <UserInfo>
        <DisplayName/>
        <AccountId xsi:nil="true"/>
        <AccountType/>
      </UserInfo>
    </Student_Groups>
    <AppVersion xmlns="b35d852d-e68f-4799-b1d8-e0dc4642f4be" xsi:nil="true"/>
    <IsNotebookLocked xmlns="b35d852d-e68f-4799-b1d8-e0dc4642f4be" xsi:nil="true"/>
    <NotebookType xmlns="b35d852d-e68f-4799-b1d8-e0dc4642f4be" xsi:nil="true"/>
    <TeamsChannelId xmlns="b35d852d-e68f-4799-b1d8-e0dc4642f4be" xsi:nil="true"/>
    <FolderType xmlns="b35d852d-e68f-4799-b1d8-e0dc4642f4be" xsi:nil="true"/>
    <Teachers xmlns="b35d852d-e68f-4799-b1d8-e0dc4642f4be">
      <UserInfo>
        <DisplayName/>
        <AccountId xsi:nil="true"/>
        <AccountType/>
      </UserInfo>
    </Teachers>
    <Distribution_Groups xmlns="b35d852d-e68f-4799-b1d8-e0dc4642f4be" xsi:nil="true"/>
    <Templates xmlns="b35d852d-e68f-4799-b1d8-e0dc4642f4be" xsi:nil="true"/>
    <Self_Registration_Enabled xmlns="b35d852d-e68f-4799-b1d8-e0dc4642f4be" xsi:nil="true"/>
    <Has_Teacher_Only_SectionGroup xmlns="b35d852d-e68f-4799-b1d8-e0dc4642f4be" xsi:nil="true"/>
    <DefaultSectionNames xmlns="b35d852d-e68f-4799-b1d8-e0dc4642f4be" xsi:nil="true"/>
    <Is_Collaboration_Space_Locked xmlns="b35d852d-e68f-4799-b1d8-e0dc4642f4be" xsi:nil="true"/>
    <Invited_Students xmlns="b35d852d-e68f-4799-b1d8-e0dc4642f4be" xsi:nil="true"/>
    <Math_Settings xmlns="b35d852d-e68f-4799-b1d8-e0dc4642f4be" xsi:nil="true"/>
    <Invited_Teachers xmlns="b35d852d-e68f-4799-b1d8-e0dc4642f4be" xsi:nil="true"/>
  </documentManagement>
</p:properties>
</file>

<file path=customXml/itemProps1.xml><?xml version="1.0" encoding="utf-8"?>
<ds:datastoreItem xmlns:ds="http://schemas.openxmlformats.org/officeDocument/2006/customXml" ds:itemID="{734CF0EC-F895-4E07-AA47-1B7F153C8B7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1B7E997-28DD-48F2-BDFD-8C258E8269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5d852d-e68f-4799-b1d8-e0dc4642f4be"/>
    <ds:schemaRef ds:uri="1287378b-fa1e-4e4c-a4fc-4ccf83d67a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AB291EA9-8FF3-482F-A244-89423EB0EC9A}">
  <ds:schemaRefs>
    <ds:schemaRef ds:uri="b35d852d-e68f-4799-b1d8-e0dc4642f4be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1287378b-fa1e-4e4c-a4fc-4ccf83d67a30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624</Words>
  <Application>Microsoft Office PowerPoint</Application>
  <PresentationFormat>Widescreen</PresentationFormat>
  <Paragraphs>19</Paragraphs>
  <Slides>4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Calibri Light</vt:lpstr>
      <vt:lpstr>WordVisi_MSFontService</vt:lpstr>
      <vt:lpstr>WordVisiCarriageReturn_MSFontService</vt:lpstr>
      <vt:lpstr>WordVisiPilcrow_MSFontService</vt:lpstr>
      <vt:lpstr>Office Theme</vt:lpstr>
      <vt:lpstr>RE</vt:lpstr>
      <vt:lpstr>PowerPoint Presentation</vt:lpstr>
      <vt:lpstr>PowerPoint Presentation</vt:lpstr>
      <vt:lpstr>Tasks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</dc:title>
  <dc:creator>Taiyibha Ahmed</dc:creator>
  <cp:lastModifiedBy>Taiyibha Ahmed</cp:lastModifiedBy>
  <cp:revision>5</cp:revision>
  <dcterms:created xsi:type="dcterms:W3CDTF">2021-02-16T16:22:54Z</dcterms:created>
  <dcterms:modified xsi:type="dcterms:W3CDTF">2021-03-14T10:45:57Z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0x0101007A8108D82E8CD4439E0083AD21CAD23F</vt:lpwstr>
  </property>
</Properties>
</file>