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56"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76"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A2CDE73-9D51-43C4-8920-8452C9BB59F0}" type="datetimeFigureOut">
              <a:rPr lang="en-GB" smtClean="0"/>
              <a:t>03/03/2022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B073F0-C934-4EA5-9BD0-A61D3F2E0CD0}" type="slidenum">
              <a:rPr lang="en-GB" smtClean="0"/>
              <a:t>‹#›</a:t>
            </a:fld>
            <a:endParaRPr lang="en-GB"/>
          </a:p>
        </p:txBody>
      </p:sp>
    </p:spTree>
    <p:extLst>
      <p:ext uri="{BB962C8B-B14F-4D97-AF65-F5344CB8AC3E}">
        <p14:creationId xmlns:p14="http://schemas.microsoft.com/office/powerpoint/2010/main" val="12972957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A2CDE73-9D51-43C4-8920-8452C9BB59F0}" type="datetimeFigureOut">
              <a:rPr lang="en-GB" smtClean="0"/>
              <a:t>03/03/2022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B073F0-C934-4EA5-9BD0-A61D3F2E0CD0}" type="slidenum">
              <a:rPr lang="en-GB" smtClean="0"/>
              <a:t>‹#›</a:t>
            </a:fld>
            <a:endParaRPr lang="en-GB"/>
          </a:p>
        </p:txBody>
      </p:sp>
    </p:spTree>
    <p:extLst>
      <p:ext uri="{BB962C8B-B14F-4D97-AF65-F5344CB8AC3E}">
        <p14:creationId xmlns:p14="http://schemas.microsoft.com/office/powerpoint/2010/main" val="13490000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A2CDE73-9D51-43C4-8920-8452C9BB59F0}" type="datetimeFigureOut">
              <a:rPr lang="en-GB" smtClean="0"/>
              <a:t>03/03/2022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B073F0-C934-4EA5-9BD0-A61D3F2E0CD0}" type="slidenum">
              <a:rPr lang="en-GB" smtClean="0"/>
              <a:t>‹#›</a:t>
            </a:fld>
            <a:endParaRPr lang="en-GB"/>
          </a:p>
        </p:txBody>
      </p:sp>
    </p:spTree>
    <p:extLst>
      <p:ext uri="{BB962C8B-B14F-4D97-AF65-F5344CB8AC3E}">
        <p14:creationId xmlns:p14="http://schemas.microsoft.com/office/powerpoint/2010/main" val="419493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A2CDE73-9D51-43C4-8920-8452C9BB59F0}" type="datetimeFigureOut">
              <a:rPr lang="en-GB" smtClean="0"/>
              <a:t>03/03/2022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B073F0-C934-4EA5-9BD0-A61D3F2E0CD0}" type="slidenum">
              <a:rPr lang="en-GB" smtClean="0"/>
              <a:t>‹#›</a:t>
            </a:fld>
            <a:endParaRPr lang="en-GB"/>
          </a:p>
        </p:txBody>
      </p:sp>
    </p:spTree>
    <p:extLst>
      <p:ext uri="{BB962C8B-B14F-4D97-AF65-F5344CB8AC3E}">
        <p14:creationId xmlns:p14="http://schemas.microsoft.com/office/powerpoint/2010/main" val="3065408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A2CDE73-9D51-43C4-8920-8452C9BB59F0}" type="datetimeFigureOut">
              <a:rPr lang="en-GB" smtClean="0"/>
              <a:t>03/03/2022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DB073F0-C934-4EA5-9BD0-A61D3F2E0CD0}" type="slidenum">
              <a:rPr lang="en-GB" smtClean="0"/>
              <a:t>‹#›</a:t>
            </a:fld>
            <a:endParaRPr lang="en-GB"/>
          </a:p>
        </p:txBody>
      </p:sp>
    </p:spTree>
    <p:extLst>
      <p:ext uri="{BB962C8B-B14F-4D97-AF65-F5344CB8AC3E}">
        <p14:creationId xmlns:p14="http://schemas.microsoft.com/office/powerpoint/2010/main" val="2310591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A2CDE73-9D51-43C4-8920-8452C9BB59F0}" type="datetimeFigureOut">
              <a:rPr lang="en-GB" smtClean="0"/>
              <a:t>03/03/2022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DB073F0-C934-4EA5-9BD0-A61D3F2E0CD0}" type="slidenum">
              <a:rPr lang="en-GB" smtClean="0"/>
              <a:t>‹#›</a:t>
            </a:fld>
            <a:endParaRPr lang="en-GB"/>
          </a:p>
        </p:txBody>
      </p:sp>
    </p:spTree>
    <p:extLst>
      <p:ext uri="{BB962C8B-B14F-4D97-AF65-F5344CB8AC3E}">
        <p14:creationId xmlns:p14="http://schemas.microsoft.com/office/powerpoint/2010/main" val="2488213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2CDE73-9D51-43C4-8920-8452C9BB59F0}" type="datetimeFigureOut">
              <a:rPr lang="en-GB" smtClean="0"/>
              <a:t>03/03/2022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DB073F0-C934-4EA5-9BD0-A61D3F2E0CD0}" type="slidenum">
              <a:rPr lang="en-GB" smtClean="0"/>
              <a:t>‹#›</a:t>
            </a:fld>
            <a:endParaRPr lang="en-GB"/>
          </a:p>
        </p:txBody>
      </p:sp>
    </p:spTree>
    <p:extLst>
      <p:ext uri="{BB962C8B-B14F-4D97-AF65-F5344CB8AC3E}">
        <p14:creationId xmlns:p14="http://schemas.microsoft.com/office/powerpoint/2010/main" val="12309430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A2CDE73-9D51-43C4-8920-8452C9BB59F0}" type="datetimeFigureOut">
              <a:rPr lang="en-GB" smtClean="0"/>
              <a:t>03/03/2022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B073F0-C934-4EA5-9BD0-A61D3F2E0CD0}" type="slidenum">
              <a:rPr lang="en-GB" smtClean="0"/>
              <a:t>‹#›</a:t>
            </a:fld>
            <a:endParaRPr lang="en-GB"/>
          </a:p>
        </p:txBody>
      </p:sp>
    </p:spTree>
    <p:extLst>
      <p:ext uri="{BB962C8B-B14F-4D97-AF65-F5344CB8AC3E}">
        <p14:creationId xmlns:p14="http://schemas.microsoft.com/office/powerpoint/2010/main" val="11647690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A2CDE73-9D51-43C4-8920-8452C9BB59F0}" type="datetimeFigureOut">
              <a:rPr lang="en-GB" smtClean="0"/>
              <a:t>03/03/2022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B073F0-C934-4EA5-9BD0-A61D3F2E0CD0}" type="slidenum">
              <a:rPr lang="en-GB" smtClean="0"/>
              <a:t>‹#›</a:t>
            </a:fld>
            <a:endParaRPr lang="en-GB"/>
          </a:p>
        </p:txBody>
      </p:sp>
    </p:spTree>
    <p:extLst>
      <p:ext uri="{BB962C8B-B14F-4D97-AF65-F5344CB8AC3E}">
        <p14:creationId xmlns:p14="http://schemas.microsoft.com/office/powerpoint/2010/main" val="1857511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A2CDE73-9D51-43C4-8920-8452C9BB59F0}" type="datetimeFigureOut">
              <a:rPr lang="en-GB" smtClean="0"/>
              <a:t>03/03/2022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B073F0-C934-4EA5-9BD0-A61D3F2E0CD0}" type="slidenum">
              <a:rPr lang="en-GB" smtClean="0"/>
              <a:t>‹#›</a:t>
            </a:fld>
            <a:endParaRPr lang="en-GB"/>
          </a:p>
        </p:txBody>
      </p:sp>
    </p:spTree>
    <p:extLst>
      <p:ext uri="{BB962C8B-B14F-4D97-AF65-F5344CB8AC3E}">
        <p14:creationId xmlns:p14="http://schemas.microsoft.com/office/powerpoint/2010/main" val="38893692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A2CDE73-9D51-43C4-8920-8452C9BB59F0}" type="datetimeFigureOut">
              <a:rPr lang="en-GB" smtClean="0"/>
              <a:t>03/03/2022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B073F0-C934-4EA5-9BD0-A61D3F2E0CD0}" type="slidenum">
              <a:rPr lang="en-GB" smtClean="0"/>
              <a:t>‹#›</a:t>
            </a:fld>
            <a:endParaRPr lang="en-GB"/>
          </a:p>
        </p:txBody>
      </p:sp>
    </p:spTree>
    <p:extLst>
      <p:ext uri="{BB962C8B-B14F-4D97-AF65-F5344CB8AC3E}">
        <p14:creationId xmlns:p14="http://schemas.microsoft.com/office/powerpoint/2010/main" val="5215162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2CDE73-9D51-43C4-8920-8452C9BB59F0}" type="datetimeFigureOut">
              <a:rPr lang="en-GB" smtClean="0"/>
              <a:t>03/03/2022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B073F0-C934-4EA5-9BD0-A61D3F2E0CD0}" type="slidenum">
              <a:rPr lang="en-GB" smtClean="0"/>
              <a:t>‹#›</a:t>
            </a:fld>
            <a:endParaRPr lang="en-GB"/>
          </a:p>
        </p:txBody>
      </p:sp>
    </p:spTree>
    <p:extLst>
      <p:ext uri="{BB962C8B-B14F-4D97-AF65-F5344CB8AC3E}">
        <p14:creationId xmlns:p14="http://schemas.microsoft.com/office/powerpoint/2010/main" val="37372708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4" name="TextBox 3"/>
          <p:cNvSpPr txBox="1"/>
          <p:nvPr/>
        </p:nvSpPr>
        <p:spPr>
          <a:xfrm>
            <a:off x="1089890" y="2124364"/>
            <a:ext cx="10196945" cy="2554545"/>
          </a:xfrm>
          <a:prstGeom prst="rect">
            <a:avLst/>
          </a:prstGeom>
          <a:noFill/>
        </p:spPr>
        <p:txBody>
          <a:bodyPr wrap="square" rtlCol="0">
            <a:spAutoFit/>
          </a:bodyPr>
          <a:lstStyle/>
          <a:p>
            <a:r>
              <a:rPr lang="en-GB" sz="2800" u="sng" dirty="0" smtClean="0">
                <a:latin typeface="Comic Sans MS" panose="030F0702030302020204" pitchFamily="66" charset="0"/>
              </a:rPr>
              <a:t>Friday 11 March 2022</a:t>
            </a:r>
          </a:p>
          <a:p>
            <a:endParaRPr lang="en-GB" sz="2800" u="sng" dirty="0" smtClean="0">
              <a:latin typeface="Comic Sans MS" panose="030F0702030302020204" pitchFamily="66" charset="0"/>
            </a:endParaRPr>
          </a:p>
          <a:p>
            <a:r>
              <a:rPr lang="en-GB" sz="2400" u="sng" dirty="0" smtClean="0">
                <a:latin typeface="Comic Sans MS" panose="030F0702030302020204" pitchFamily="66" charset="0"/>
              </a:rPr>
              <a:t>LO: To understand the facts about smoking and its effect on health </a:t>
            </a:r>
          </a:p>
          <a:p>
            <a:r>
              <a:rPr lang="en-GB" sz="2400" u="sng" dirty="0" smtClean="0">
                <a:latin typeface="Comic Sans MS" panose="030F0702030302020204" pitchFamily="66" charset="0"/>
              </a:rPr>
              <a:t>To discuss how to become more assertive in peer pressure situations</a:t>
            </a:r>
          </a:p>
          <a:p>
            <a:endParaRPr lang="en-GB" sz="2800" u="sng" dirty="0" smtClean="0">
              <a:latin typeface="Comic Sans MS" panose="030F0702030302020204" pitchFamily="66" charset="0"/>
            </a:endParaRPr>
          </a:p>
          <a:p>
            <a:r>
              <a:rPr lang="en-GB" sz="2800" u="sng" dirty="0" smtClean="0">
                <a:latin typeface="Comic Sans MS" panose="030F0702030302020204" pitchFamily="66" charset="0"/>
              </a:rPr>
              <a:t>C: Puzzle 4 Piece 3</a:t>
            </a:r>
            <a:endParaRPr lang="en-GB" sz="2800" u="sng" dirty="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6670676" y="510309"/>
            <a:ext cx="2325543" cy="2400560"/>
          </a:xfrm>
          <a:prstGeom prst="rect">
            <a:avLst/>
          </a:prstGeom>
        </p:spPr>
      </p:pic>
    </p:spTree>
    <p:extLst>
      <p:ext uri="{BB962C8B-B14F-4D97-AF65-F5344CB8AC3E}">
        <p14:creationId xmlns:p14="http://schemas.microsoft.com/office/powerpoint/2010/main" val="16122166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261716" y="315335"/>
            <a:ext cx="6457950" cy="6467475"/>
          </a:xfrm>
          <a:prstGeom prst="rect">
            <a:avLst/>
          </a:prstGeom>
        </p:spPr>
      </p:pic>
      <p:sp>
        <p:nvSpPr>
          <p:cNvPr id="3" name="TextBox 2"/>
          <p:cNvSpPr txBox="1"/>
          <p:nvPr/>
        </p:nvSpPr>
        <p:spPr>
          <a:xfrm>
            <a:off x="757382" y="1320800"/>
            <a:ext cx="3084945" cy="2677656"/>
          </a:xfrm>
          <a:prstGeom prst="rect">
            <a:avLst/>
          </a:prstGeom>
          <a:noFill/>
        </p:spPr>
        <p:txBody>
          <a:bodyPr wrap="square" rtlCol="0">
            <a:spAutoFit/>
          </a:bodyPr>
          <a:lstStyle/>
          <a:p>
            <a:r>
              <a:rPr lang="en-GB" sz="2400" dirty="0" smtClean="0">
                <a:latin typeface="Comic Sans MS" panose="030F0702030302020204" pitchFamily="66" charset="0"/>
              </a:rPr>
              <a:t>Read the facts about smoking. </a:t>
            </a:r>
          </a:p>
          <a:p>
            <a:endParaRPr lang="en-GB" sz="2400" dirty="0">
              <a:latin typeface="Comic Sans MS" panose="030F0702030302020204" pitchFamily="66" charset="0"/>
            </a:endParaRPr>
          </a:p>
          <a:p>
            <a:r>
              <a:rPr lang="en-GB" sz="2400" dirty="0" smtClean="0">
                <a:latin typeface="Comic Sans MS" panose="030F0702030302020204" pitchFamily="66" charset="0"/>
              </a:rPr>
              <a:t>Which facts did you not already know and which facts surprised you?</a:t>
            </a:r>
            <a:endParaRPr lang="en-GB" sz="2400" dirty="0">
              <a:latin typeface="Comic Sans MS" panose="030F0702030302020204" pitchFamily="66" charset="0"/>
            </a:endParaRPr>
          </a:p>
        </p:txBody>
      </p:sp>
      <p:pic>
        <p:nvPicPr>
          <p:cNvPr id="2050" name="Picture 2" descr="See the source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7382" y="4554912"/>
            <a:ext cx="2822751" cy="1882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92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1026" name="Picture 2" descr="Image result for vap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73610" y="1293997"/>
            <a:ext cx="3360814" cy="249291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ee the source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84011" y="1196561"/>
            <a:ext cx="3885523" cy="259034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946400" y="387927"/>
            <a:ext cx="6151418" cy="523220"/>
          </a:xfrm>
          <a:prstGeom prst="rect">
            <a:avLst/>
          </a:prstGeom>
          <a:noFill/>
        </p:spPr>
        <p:txBody>
          <a:bodyPr wrap="square" rtlCol="0">
            <a:spAutoFit/>
          </a:bodyPr>
          <a:lstStyle/>
          <a:p>
            <a:pPr algn="ctr"/>
            <a:r>
              <a:rPr lang="en-GB" sz="2800" dirty="0" smtClean="0">
                <a:latin typeface="Comic Sans MS" panose="030F0702030302020204" pitchFamily="66" charset="0"/>
              </a:rPr>
              <a:t>Vaping</a:t>
            </a:r>
            <a:endParaRPr lang="en-GB" sz="2800" dirty="0">
              <a:latin typeface="Comic Sans MS" panose="030F0702030302020204" pitchFamily="66" charset="0"/>
            </a:endParaRPr>
          </a:p>
        </p:txBody>
      </p:sp>
      <p:sp>
        <p:nvSpPr>
          <p:cNvPr id="4" name="Rectangle 3"/>
          <p:cNvSpPr/>
          <p:nvPr/>
        </p:nvSpPr>
        <p:spPr>
          <a:xfrm>
            <a:off x="1112981" y="4169759"/>
            <a:ext cx="10164619" cy="2031325"/>
          </a:xfrm>
          <a:prstGeom prst="rect">
            <a:avLst/>
          </a:prstGeom>
        </p:spPr>
        <p:txBody>
          <a:bodyPr wrap="square">
            <a:spAutoFit/>
          </a:bodyPr>
          <a:lstStyle/>
          <a:p>
            <a:r>
              <a:rPr lang="en-GB" dirty="0" smtClean="0">
                <a:latin typeface="Comic Sans MS" panose="030F0702030302020204" pitchFamily="66" charset="0"/>
              </a:rPr>
              <a:t>E-cigarettes allow someone to inhale nicotine in a vapour instead of through tobacco smoke.</a:t>
            </a:r>
          </a:p>
          <a:p>
            <a:r>
              <a:rPr lang="en-GB" dirty="0" smtClean="0">
                <a:latin typeface="Comic Sans MS" panose="030F0702030302020204" pitchFamily="66" charset="0"/>
              </a:rPr>
              <a:t> People sometimes use e-cigarettes when they are trying to give up smoking. However, vaping also carries risks, and no-one should start vaping unless they are trying to give up smoking, because: </a:t>
            </a:r>
          </a:p>
          <a:p>
            <a:r>
              <a:rPr lang="en-GB" dirty="0" smtClean="0">
                <a:latin typeface="Comic Sans MS" panose="030F0702030302020204" pitchFamily="66" charset="0"/>
              </a:rPr>
              <a:t>• e-cigarette liquid/vapour still contains low levels of potentially harmful chemicals • the long-term health risks of vaping (e.g. to heart, lungs and blood vessels) are not known • most e-cigarettes contain addictive nicotine.</a:t>
            </a:r>
            <a:endParaRPr lang="en-GB" dirty="0">
              <a:latin typeface="Comic Sans MS" panose="030F0702030302020204" pitchFamily="66" charset="0"/>
            </a:endParaRPr>
          </a:p>
        </p:txBody>
      </p:sp>
    </p:spTree>
    <p:extLst>
      <p:ext uri="{BB962C8B-B14F-4D97-AF65-F5344CB8AC3E}">
        <p14:creationId xmlns:p14="http://schemas.microsoft.com/office/powerpoint/2010/main" val="15062696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276850" y="382860"/>
            <a:ext cx="5344969" cy="6196726"/>
          </a:xfrm>
          <a:prstGeom prst="rect">
            <a:avLst/>
          </a:prstGeom>
        </p:spPr>
      </p:pic>
      <p:sp>
        <p:nvSpPr>
          <p:cNvPr id="5" name="TextBox 4"/>
          <p:cNvSpPr txBox="1"/>
          <p:nvPr/>
        </p:nvSpPr>
        <p:spPr>
          <a:xfrm>
            <a:off x="969819" y="382860"/>
            <a:ext cx="3749963" cy="6463308"/>
          </a:xfrm>
          <a:prstGeom prst="rect">
            <a:avLst/>
          </a:prstGeom>
          <a:noFill/>
        </p:spPr>
        <p:txBody>
          <a:bodyPr wrap="square" rtlCol="0">
            <a:spAutoFit/>
          </a:bodyPr>
          <a:lstStyle/>
          <a:p>
            <a:pPr algn="ctr"/>
            <a:r>
              <a:rPr lang="en-GB" u="sng" dirty="0" smtClean="0">
                <a:latin typeface="Comic Sans MS" panose="030F0702030302020204" pitchFamily="66" charset="0"/>
              </a:rPr>
              <a:t>Have a look at the following scenarios.</a:t>
            </a:r>
          </a:p>
          <a:p>
            <a:endParaRPr lang="en-GB" dirty="0">
              <a:latin typeface="Comic Sans MS" panose="030F0702030302020204" pitchFamily="66" charset="0"/>
            </a:endParaRPr>
          </a:p>
          <a:p>
            <a:r>
              <a:rPr lang="en-GB" dirty="0" smtClean="0">
                <a:latin typeface="Comic Sans MS" panose="030F0702030302020204" pitchFamily="66" charset="0"/>
              </a:rPr>
              <a:t>Draw out the main messages and suggest ways to make each situation better. </a:t>
            </a:r>
            <a:endParaRPr lang="en-GB" dirty="0">
              <a:latin typeface="Comic Sans MS" panose="030F0702030302020204" pitchFamily="66" charset="0"/>
            </a:endParaRPr>
          </a:p>
          <a:p>
            <a:endParaRPr lang="en-GB" dirty="0" smtClean="0">
              <a:latin typeface="Comic Sans MS" panose="030F0702030302020204" pitchFamily="66" charset="0"/>
            </a:endParaRPr>
          </a:p>
          <a:p>
            <a:r>
              <a:rPr lang="en-GB" dirty="0" smtClean="0">
                <a:latin typeface="Comic Sans MS" panose="030F0702030302020204" pitchFamily="66" charset="0"/>
              </a:rPr>
              <a:t>You may wish to use the following questions as prompts to help you in your thinking:</a:t>
            </a:r>
          </a:p>
          <a:p>
            <a:endParaRPr lang="en-GB" dirty="0">
              <a:latin typeface="Comic Sans MS" panose="030F0702030302020204" pitchFamily="66" charset="0"/>
            </a:endParaRPr>
          </a:p>
          <a:p>
            <a:r>
              <a:rPr lang="en-GB" dirty="0" smtClean="0">
                <a:latin typeface="Comic Sans MS" panose="030F0702030302020204" pitchFamily="66" charset="0"/>
              </a:rPr>
              <a:t>Do you think everyone starts smoking for the same reason? Where is the pressure coming from in each scenario? What might the people be feeling in each situation? What are the roles of each person in the scenario? Can the people in the scenario choose their role? Can the situations be problem-solved assertively?</a:t>
            </a:r>
          </a:p>
          <a:p>
            <a:endParaRPr lang="en-GB" dirty="0"/>
          </a:p>
        </p:txBody>
      </p:sp>
    </p:spTree>
    <p:extLst>
      <p:ext uri="{BB962C8B-B14F-4D97-AF65-F5344CB8AC3E}">
        <p14:creationId xmlns:p14="http://schemas.microsoft.com/office/powerpoint/2010/main" val="12031470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88993" y="471054"/>
            <a:ext cx="8631720" cy="5708073"/>
          </a:xfrm>
          <a:prstGeom prst="rect">
            <a:avLst/>
          </a:prstGeom>
        </p:spPr>
      </p:pic>
    </p:spTree>
    <p:extLst>
      <p:ext uri="{BB962C8B-B14F-4D97-AF65-F5344CB8AC3E}">
        <p14:creationId xmlns:p14="http://schemas.microsoft.com/office/powerpoint/2010/main" val="89876329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243</Words>
  <Application>Microsoft Office PowerPoint</Application>
  <PresentationFormat>Widescreen</PresentationFormat>
  <Paragraphs>20</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1</cp:revision>
  <dcterms:created xsi:type="dcterms:W3CDTF">2022-03-03T18:12:40Z</dcterms:created>
  <dcterms:modified xsi:type="dcterms:W3CDTF">2022-03-03T18:13:15Z</dcterms:modified>
</cp:coreProperties>
</file>