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571" r:id="rId5"/>
    <p:sldId id="264" r:id="rId6"/>
    <p:sldId id="572" r:id="rId7"/>
    <p:sldId id="573" r:id="rId8"/>
    <p:sldId id="574" r:id="rId9"/>
    <p:sldId id="301" r:id="rId10"/>
    <p:sldId id="575" r:id="rId11"/>
    <p:sldId id="576" r:id="rId12"/>
    <p:sldId id="302" r:id="rId13"/>
    <p:sldId id="577" r:id="rId14"/>
    <p:sldId id="578" r:id="rId15"/>
    <p:sldId id="303" r:id="rId16"/>
    <p:sldId id="297" r:id="rId17"/>
    <p:sldId id="296" r:id="rId18"/>
    <p:sldId id="298" r:id="rId19"/>
    <p:sldId id="299" r:id="rId20"/>
    <p:sldId id="300" r:id="rId21"/>
    <p:sldId id="579" r:id="rId22"/>
    <p:sldId id="266" r:id="rId23"/>
    <p:sldId id="267" r:id="rId24"/>
    <p:sldId id="268" r:id="rId25"/>
    <p:sldId id="269" r:id="rId26"/>
    <p:sldId id="261" r:id="rId27"/>
    <p:sldId id="270" r:id="rId28"/>
    <p:sldId id="272" r:id="rId29"/>
    <p:sldId id="273" r:id="rId30"/>
    <p:sldId id="274" r:id="rId31"/>
    <p:sldId id="276" r:id="rId32"/>
    <p:sldId id="277" r:id="rId33"/>
    <p:sldId id="278" r:id="rId34"/>
    <p:sldId id="279" r:id="rId35"/>
    <p:sldId id="280" r:id="rId36"/>
    <p:sldId id="282" r:id="rId37"/>
    <p:sldId id="283" r:id="rId38"/>
    <p:sldId id="284" r:id="rId39"/>
    <p:sldId id="285" r:id="rId40"/>
    <p:sldId id="286" r:id="rId41"/>
    <p:sldId id="287" r:id="rId4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298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053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804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795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885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226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3895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023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650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78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932188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644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16526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6092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7559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23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2C3FF56-6C56-4A3E-994F-69F076C3ED08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4241357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CBE641-0053-49AF-90CB-95E7A05B84F4}" type="datetimeFigureOut">
              <a:rPr lang="en-GB" smtClean="0"/>
              <a:t>12/11/2021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E2D8D6D-62EA-4D60-9D17-C0A0A56C1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402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  <p:sldLayoutId id="214748369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7.xml"/><Relationship Id="rId5" Type="http://schemas.openxmlformats.org/officeDocument/2006/relationships/slide" Target="slide10.xml"/><Relationship Id="rId4" Type="http://schemas.openxmlformats.org/officeDocument/2006/relationships/slide" Target="slide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7.xml"/><Relationship Id="rId5" Type="http://schemas.openxmlformats.org/officeDocument/2006/relationships/slide" Target="slide10.xml"/><Relationship Id="rId4" Type="http://schemas.openxmlformats.org/officeDocument/2006/relationships/slide" Target="slide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7.xml"/><Relationship Id="rId5" Type="http://schemas.openxmlformats.org/officeDocument/2006/relationships/slide" Target="slide10.xml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17.xml"/><Relationship Id="rId5" Type="http://schemas.openxmlformats.org/officeDocument/2006/relationships/slide" Target="slide10.xml"/><Relationship Id="rId4" Type="http://schemas.openxmlformats.org/officeDocument/2006/relationships/slide" Target="slide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CD87BE-376C-445A-9A35-9AAA74BD4E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901" y="2404534"/>
            <a:ext cx="8746102" cy="1646302"/>
          </a:xfrm>
        </p:spPr>
        <p:txBody>
          <a:bodyPr/>
          <a:lstStyle/>
          <a:p>
            <a:r>
              <a:rPr lang="en-GB" sz="4800" dirty="0">
                <a:latin typeface="Comic Sans MS" panose="030F0702030302020204" pitchFamily="66" charset="0"/>
              </a:rPr>
              <a:t>Monday 15</a:t>
            </a:r>
            <a:r>
              <a:rPr lang="en-GB" sz="4800" baseline="30000" dirty="0">
                <a:latin typeface="Comic Sans MS" panose="030F0702030302020204" pitchFamily="66" charset="0"/>
              </a:rPr>
              <a:t>th</a:t>
            </a:r>
            <a:r>
              <a:rPr lang="en-GB" sz="4800" dirty="0">
                <a:latin typeface="Comic Sans MS" panose="030F0702030302020204" pitchFamily="66" charset="0"/>
              </a:rPr>
              <a:t> November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DAB7A1-462C-455E-A859-ED8E70A3BF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901" y="4477732"/>
            <a:ext cx="8746102" cy="2083324"/>
          </a:xfrm>
        </p:spPr>
        <p:txBody>
          <a:bodyPr>
            <a:norm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write with purpose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use sentences appropriately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punctuate accurately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Playscripts </a:t>
            </a:r>
          </a:p>
        </p:txBody>
      </p:sp>
    </p:spTree>
    <p:extLst>
      <p:ext uri="{BB962C8B-B14F-4D97-AF65-F5344CB8AC3E}">
        <p14:creationId xmlns:p14="http://schemas.microsoft.com/office/powerpoint/2010/main" val="4169835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25633-5538-4896-82A6-77F3D4BBD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BBF2D2-77D5-4A60-B8C3-C0BEBDD6BA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450740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Get into your character groups.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Each character of the Nativity would have experienced a different part of the Nativity story, so each playscript will be different – they will centre on different aspects.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What would the Nativity story look like for your character?</a:t>
            </a:r>
          </a:p>
        </p:txBody>
      </p:sp>
      <p:pic>
        <p:nvPicPr>
          <p:cNvPr id="1026" name="Picture 2" descr="NATIVITY SCENES AND THE SENSE OF CHRISTMAS | Our Lady of the Valley  Catholic Church">
            <a:extLst>
              <a:ext uri="{FF2B5EF4-FFF2-40B4-BE49-F238E27FC236}">
                <a16:creationId xmlns:a16="http://schemas.microsoft.com/office/drawing/2014/main" id="{63600E88-10FA-4864-A452-706FCE62A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132" y="2160589"/>
            <a:ext cx="471487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3557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122325-7E36-447C-B383-D9931074C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7EC39F-F8A6-4813-A491-1C78FC8E0C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90"/>
            <a:ext cx="5335004" cy="2767012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In your groups: retell your character’s version of the Nativity story.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Everyone in the group needs to agree on your version!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 have included all of the events that your character has experienced. </a:t>
            </a:r>
          </a:p>
        </p:txBody>
      </p:sp>
      <p:pic>
        <p:nvPicPr>
          <p:cNvPr id="2050" name="Picture 2" descr="Children&amp;#39;s Nativity Scene 2 - Mybackdrop.co.uk">
            <a:extLst>
              <a:ext uri="{FF2B5EF4-FFF2-40B4-BE49-F238E27FC236}">
                <a16:creationId xmlns:a16="http://schemas.microsoft.com/office/drawing/2014/main" id="{3D2ACA20-51F4-4C53-9E33-040B73D67E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65402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743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448AF39-FD42-447E-9562-2416DE609ED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989" t="40179" r="39768" b="17113"/>
          <a:stretch/>
        </p:blipFill>
        <p:spPr>
          <a:xfrm>
            <a:off x="4432065" y="2969443"/>
            <a:ext cx="5218948" cy="388855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2D73369-B296-47D4-96A3-E4A5199A54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299" t="35464" r="37912" b="9278"/>
          <a:stretch/>
        </p:blipFill>
        <p:spPr>
          <a:xfrm>
            <a:off x="7759936" y="-1"/>
            <a:ext cx="4432064" cy="40770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48C376-4F3A-4468-8B61-9F2B262506F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376" t="34914" r="37294" b="9966"/>
          <a:stretch/>
        </p:blipFill>
        <p:spPr>
          <a:xfrm>
            <a:off x="0" y="0"/>
            <a:ext cx="4542473" cy="4102548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B69B5EA-D669-456C-83B7-CF434C6BAB03}"/>
              </a:ext>
            </a:extLst>
          </p:cNvPr>
          <p:cNvSpPr txBox="1">
            <a:spLocks/>
          </p:cNvSpPr>
          <p:nvPr/>
        </p:nvSpPr>
        <p:spPr>
          <a:xfrm>
            <a:off x="4760536" y="239876"/>
            <a:ext cx="2924534" cy="213567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100" b="1" dirty="0">
                <a:latin typeface="Comic Sans MS" panose="030F0702030302020204" pitchFamily="66" charset="0"/>
              </a:rPr>
              <a:t>Activity: </a:t>
            </a:r>
            <a:r>
              <a:rPr lang="en-GB" sz="2100" dirty="0">
                <a:latin typeface="Comic Sans MS" panose="030F0702030302020204" pitchFamily="66" charset="0"/>
              </a:rPr>
              <a:t>Read through the questions for your character and answer them in full sentences.</a:t>
            </a:r>
          </a:p>
        </p:txBody>
      </p:sp>
    </p:spTree>
    <p:extLst>
      <p:ext uri="{BB962C8B-B14F-4D97-AF65-F5344CB8AC3E}">
        <p14:creationId xmlns:p14="http://schemas.microsoft.com/office/powerpoint/2010/main" val="1693617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43867-784F-47EF-B4D2-ECF45DF0B7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3951" y="2404534"/>
            <a:ext cx="9483364" cy="1646302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Tuesday 16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November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4F52E7C-FF56-4C08-9BE0-B25427533F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3951" y="4324211"/>
            <a:ext cx="9010052" cy="1096899"/>
          </a:xfrm>
        </p:spPr>
        <p:txBody>
          <a:bodyPr>
            <a:no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write with purpose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organise writing appropriately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use sentences appropriately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punctuate accurately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Playscripts </a:t>
            </a:r>
          </a:p>
        </p:txBody>
      </p:sp>
    </p:spTree>
    <p:extLst>
      <p:ext uri="{BB962C8B-B14F-4D97-AF65-F5344CB8AC3E}">
        <p14:creationId xmlns:p14="http://schemas.microsoft.com/office/powerpoint/2010/main" val="325678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2"/>
            <a:ext cx="8220075" cy="1784932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E7073E-49EE-46EC-BDFC-24DAF5402DBF}"/>
              </a:ext>
            </a:extLst>
          </p:cNvPr>
          <p:cNvCxnSpPr/>
          <p:nvPr/>
        </p:nvCxnSpPr>
        <p:spPr>
          <a:xfrm>
            <a:off x="2147454" y="1330618"/>
            <a:ext cx="790540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20120"/>
            <a:ext cx="7905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Perfect Tenses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C312D6-2AB5-4B66-805D-C74AE923D774}"/>
              </a:ext>
            </a:extLst>
          </p:cNvPr>
          <p:cNvSpPr txBox="1"/>
          <p:nvPr/>
        </p:nvSpPr>
        <p:spPr>
          <a:xfrm>
            <a:off x="2147454" y="1459685"/>
            <a:ext cx="7905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Click on each of the following tenses to find out more about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when it can be used.</a:t>
            </a:r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106985EC-B95A-46EF-8436-1A86B7E39874}"/>
              </a:ext>
            </a:extLst>
          </p:cNvPr>
          <p:cNvGrpSpPr/>
          <p:nvPr/>
        </p:nvGrpSpPr>
        <p:grpSpPr>
          <a:xfrm>
            <a:off x="1524000" y="5788404"/>
            <a:ext cx="9144000" cy="631444"/>
            <a:chOff x="0" y="5788404"/>
            <a:chExt cx="9144000" cy="631444"/>
          </a:xfrm>
        </p:grpSpPr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443EA71B-D53B-4D09-A8CB-331FFC17E04E}"/>
                </a:ext>
              </a:extLst>
            </p:cNvPr>
            <p:cNvSpPr/>
            <p:nvPr/>
          </p:nvSpPr>
          <p:spPr>
            <a:xfrm>
              <a:off x="0" y="5971922"/>
              <a:ext cx="9144000" cy="270159"/>
            </a:xfrm>
            <a:prstGeom prst="rect">
              <a:avLst/>
            </a:prstGeom>
            <a:solidFill>
              <a:srgbClr val="F1F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: Rounded Corners 11">
              <a:hlinkClick r:id="rId2" action="ppaction://hlinksldjump"/>
              <a:extLst>
                <a:ext uri="{FF2B5EF4-FFF2-40B4-BE49-F238E27FC236}">
                  <a16:creationId xmlns:a16="http://schemas.microsoft.com/office/drawing/2014/main" id="{44CC7E84-5213-4E25-99AE-623655D45381}"/>
                </a:ext>
              </a:extLst>
            </p:cNvPr>
            <p:cNvSpPr/>
            <p:nvPr/>
          </p:nvSpPr>
          <p:spPr>
            <a:xfrm>
              <a:off x="7335035" y="5788404"/>
              <a:ext cx="1342238" cy="631444"/>
            </a:xfrm>
            <a:prstGeom prst="roundRect">
              <a:avLst/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Next</a:t>
              </a:r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3EEA8A19-AA37-4921-83FF-817DBD763090}"/>
              </a:ext>
            </a:extLst>
          </p:cNvPr>
          <p:cNvGrpSpPr/>
          <p:nvPr/>
        </p:nvGrpSpPr>
        <p:grpSpPr>
          <a:xfrm>
            <a:off x="1981198" y="2305053"/>
            <a:ext cx="2562839" cy="3290405"/>
            <a:chOff x="457197" y="2305052"/>
            <a:chExt cx="2562839" cy="3290405"/>
          </a:xfrm>
        </p:grpSpPr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DB793AAE-F7CA-4D88-ABDD-B4FF808AA81C}"/>
                </a:ext>
              </a:extLst>
            </p:cNvPr>
            <p:cNvSpPr/>
            <p:nvPr/>
          </p:nvSpPr>
          <p:spPr bwMode="auto">
            <a:xfrm>
              <a:off x="457197" y="2305052"/>
              <a:ext cx="2562839" cy="3290405"/>
            </a:xfrm>
            <a:prstGeom prst="roundRect">
              <a:avLst>
                <a:gd name="adj" fmla="val 0"/>
              </a:avLst>
            </a:prstGeom>
            <a:solidFill>
              <a:srgbClr val="18A0DB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9D349EE5-312B-4FD7-B69A-0B9C059AEBDB}"/>
                </a:ext>
              </a:extLst>
            </p:cNvPr>
            <p:cNvSpPr/>
            <p:nvPr/>
          </p:nvSpPr>
          <p:spPr>
            <a:xfrm>
              <a:off x="640992" y="4689446"/>
              <a:ext cx="2195247" cy="561099"/>
            </a:xfrm>
            <a:prstGeom prst="roundRect">
              <a:avLst>
                <a:gd name="adj" fmla="val 1965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18A0DB"/>
                  </a:solidFill>
                </a:rPr>
                <a:t>Past Perfect Tense</a:t>
              </a:r>
              <a:endParaRPr lang="en-GB" dirty="0">
                <a:solidFill>
                  <a:srgbClr val="18A0DB"/>
                </a:solidFill>
              </a:endParaRPr>
            </a:p>
          </p:txBody>
        </p: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7487CDC3-D028-494E-B72F-E8755868383C}"/>
                </a:ext>
              </a:extLst>
            </p:cNvPr>
            <p:cNvGrpSpPr/>
            <p:nvPr/>
          </p:nvGrpSpPr>
          <p:grpSpPr>
            <a:xfrm>
              <a:off x="764342" y="2541864"/>
              <a:ext cx="1948545" cy="1948545"/>
              <a:chOff x="764342" y="2541864"/>
              <a:chExt cx="1948545" cy="1948545"/>
            </a:xfrm>
          </p:grpSpPr>
          <p:sp>
            <p:nvSpPr>
              <p:cNvPr id="3" name="Oval 2">
                <a:extLst>
                  <a:ext uri="{FF2B5EF4-FFF2-40B4-BE49-F238E27FC236}">
                    <a16:creationId xmlns:a16="http://schemas.microsoft.com/office/drawing/2014/main" id="{E4C2DA5F-1528-43A2-86C5-FE623DF32495}"/>
                  </a:ext>
                </a:extLst>
              </p:cNvPr>
              <p:cNvSpPr/>
              <p:nvPr/>
            </p:nvSpPr>
            <p:spPr>
              <a:xfrm>
                <a:off x="764342" y="2541864"/>
                <a:ext cx="1948545" cy="194854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4D45931E-5444-4679-A736-6CFC0F64A59B}"/>
                  </a:ext>
                </a:extLst>
              </p:cNvPr>
              <p:cNvSpPr/>
              <p:nvPr/>
            </p:nvSpPr>
            <p:spPr>
              <a:xfrm>
                <a:off x="858940" y="2636463"/>
                <a:ext cx="1759345" cy="1759345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C028EF13-3757-4F36-93AD-CB3BA45BCB33}"/>
                  </a:ext>
                </a:extLst>
              </p:cNvPr>
              <p:cNvSpPr/>
              <p:nvPr/>
            </p:nvSpPr>
            <p:spPr>
              <a:xfrm>
                <a:off x="857364" y="3012057"/>
                <a:ext cx="995208" cy="979733"/>
              </a:xfrm>
              <a:custGeom>
                <a:avLst/>
                <a:gdLst>
                  <a:gd name="connsiteX0" fmla="*/ 158669 w 995208"/>
                  <a:gd name="connsiteY0" fmla="*/ 0 h 979733"/>
                  <a:gd name="connsiteX1" fmla="*/ 995208 w 995208"/>
                  <a:gd name="connsiteY1" fmla="*/ 485192 h 979733"/>
                  <a:gd name="connsiteX2" fmla="*/ 142551 w 995208"/>
                  <a:gd name="connsiteY2" fmla="*/ 979733 h 979733"/>
                  <a:gd name="connsiteX3" fmla="*/ 69129 w 995208"/>
                  <a:gd name="connsiteY3" fmla="*/ 844465 h 979733"/>
                  <a:gd name="connsiteX4" fmla="*/ 0 w 995208"/>
                  <a:gd name="connsiteY4" fmla="*/ 502056 h 979733"/>
                  <a:gd name="connsiteX5" fmla="*/ 150234 w 995208"/>
                  <a:gd name="connsiteY5" fmla="*/ 10223 h 979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5208" h="979733">
                    <a:moveTo>
                      <a:pt x="158669" y="0"/>
                    </a:moveTo>
                    <a:lnTo>
                      <a:pt x="995208" y="485192"/>
                    </a:lnTo>
                    <a:lnTo>
                      <a:pt x="142551" y="979733"/>
                    </a:lnTo>
                    <a:lnTo>
                      <a:pt x="69129" y="844465"/>
                    </a:lnTo>
                    <a:cubicBezTo>
                      <a:pt x="24615" y="739222"/>
                      <a:pt x="0" y="623514"/>
                      <a:pt x="0" y="502056"/>
                    </a:cubicBezTo>
                    <a:cubicBezTo>
                      <a:pt x="0" y="319870"/>
                      <a:pt x="55384" y="150619"/>
                      <a:pt x="150234" y="10223"/>
                    </a:cubicBezTo>
                    <a:close/>
                  </a:path>
                </a:pathLst>
              </a:custGeom>
              <a:solidFill>
                <a:srgbClr val="80C1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A4CB5B02-A28B-43EF-8E26-50A0BC0C4ABD}"/>
                  </a:ext>
                </a:extLst>
              </p:cNvPr>
              <p:cNvSpPr/>
              <p:nvPr/>
            </p:nvSpPr>
            <p:spPr>
              <a:xfrm>
                <a:off x="958668" y="2736191"/>
                <a:ext cx="1559888" cy="1559888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E89D63EB-A292-4084-B0A8-EF863B72A74D}"/>
                  </a:ext>
                </a:extLst>
              </p:cNvPr>
              <p:cNvGrpSpPr/>
              <p:nvPr/>
            </p:nvGrpSpPr>
            <p:grpSpPr>
              <a:xfrm>
                <a:off x="1022899" y="2783492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C43C14E6-054E-4DEE-AEE1-E87D54EC83BF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17" name="Rectangle: Rounded Corners 16">
                    <a:extLst>
                      <a:ext uri="{FF2B5EF4-FFF2-40B4-BE49-F238E27FC236}">
                        <a16:creationId xmlns:a16="http://schemas.microsoft.com/office/drawing/2014/main" id="{71B68DC7-106B-4B19-81D4-2DF769D419A1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8" name="Rectangle: Rounded Corners 17">
                    <a:extLst>
                      <a:ext uri="{FF2B5EF4-FFF2-40B4-BE49-F238E27FC236}">
                        <a16:creationId xmlns:a16="http://schemas.microsoft.com/office/drawing/2014/main" id="{CBB8FF23-3CFE-4793-BE57-F71ADF0DC849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0" name="Group 19">
                  <a:extLst>
                    <a:ext uri="{FF2B5EF4-FFF2-40B4-BE49-F238E27FC236}">
                      <a16:creationId xmlns:a16="http://schemas.microsoft.com/office/drawing/2014/main" id="{77C33E58-5F4D-4191-9063-9EFF39322696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21" name="Rectangle: Rounded Corners 20">
                    <a:extLst>
                      <a:ext uri="{FF2B5EF4-FFF2-40B4-BE49-F238E27FC236}">
                        <a16:creationId xmlns:a16="http://schemas.microsoft.com/office/drawing/2014/main" id="{3AE5D781-CABC-42B4-B5A6-49F8A07095FD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2" name="Rectangle: Rounded Corners 21">
                    <a:extLst>
                      <a:ext uri="{FF2B5EF4-FFF2-40B4-BE49-F238E27FC236}">
                        <a16:creationId xmlns:a16="http://schemas.microsoft.com/office/drawing/2014/main" id="{50619B2B-E1F0-42B2-A61C-D13F0D79EBD4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395A5ED9-2313-4FAF-A1B8-46926EB70B05}"/>
                  </a:ext>
                </a:extLst>
              </p:cNvPr>
              <p:cNvGrpSpPr/>
              <p:nvPr/>
            </p:nvGrpSpPr>
            <p:grpSpPr>
              <a:xfrm rot="1782554">
                <a:off x="1022899" y="2773706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25" name="Group 24">
                  <a:extLst>
                    <a:ext uri="{FF2B5EF4-FFF2-40B4-BE49-F238E27FC236}">
                      <a16:creationId xmlns:a16="http://schemas.microsoft.com/office/drawing/2014/main" id="{73FF868E-85B8-4E74-83FA-0770B9EB0DC4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29" name="Rectangle: Rounded Corners 28">
                    <a:extLst>
                      <a:ext uri="{FF2B5EF4-FFF2-40B4-BE49-F238E27FC236}">
                        <a16:creationId xmlns:a16="http://schemas.microsoft.com/office/drawing/2014/main" id="{0AF5CB40-2ACC-4C73-82DC-3C2FF9CED2CA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0" name="Rectangle: Rounded Corners 29">
                    <a:extLst>
                      <a:ext uri="{FF2B5EF4-FFF2-40B4-BE49-F238E27FC236}">
                        <a16:creationId xmlns:a16="http://schemas.microsoft.com/office/drawing/2014/main" id="{0721AB20-C292-451C-8B3C-8AEFD3538E06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6" name="Group 25">
                  <a:extLst>
                    <a:ext uri="{FF2B5EF4-FFF2-40B4-BE49-F238E27FC236}">
                      <a16:creationId xmlns:a16="http://schemas.microsoft.com/office/drawing/2014/main" id="{3A2B92F8-BF93-40C4-9B17-63CF2B4F01CE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27" name="Rectangle: Rounded Corners 26">
                    <a:extLst>
                      <a:ext uri="{FF2B5EF4-FFF2-40B4-BE49-F238E27FC236}">
                        <a16:creationId xmlns:a16="http://schemas.microsoft.com/office/drawing/2014/main" id="{8CFF5596-D637-4581-B997-A25803E65FA7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8" name="Rectangle: Rounded Corners 27">
                    <a:extLst>
                      <a:ext uri="{FF2B5EF4-FFF2-40B4-BE49-F238E27FC236}">
                        <a16:creationId xmlns:a16="http://schemas.microsoft.com/office/drawing/2014/main" id="{EA292ED1-AD2F-4DBB-A851-7DB4F533CA21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0F7EBFE3-E83D-4C28-B5E1-001F55832C5A}"/>
                  </a:ext>
                </a:extLst>
              </p:cNvPr>
              <p:cNvGrpSpPr/>
              <p:nvPr/>
            </p:nvGrpSpPr>
            <p:grpSpPr>
              <a:xfrm rot="3525858">
                <a:off x="1020116" y="2791779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32" name="Group 31">
                  <a:extLst>
                    <a:ext uri="{FF2B5EF4-FFF2-40B4-BE49-F238E27FC236}">
                      <a16:creationId xmlns:a16="http://schemas.microsoft.com/office/drawing/2014/main" id="{D7D7D67E-2417-46FA-8E39-9282F278119D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36" name="Rectangle: Rounded Corners 35">
                    <a:extLst>
                      <a:ext uri="{FF2B5EF4-FFF2-40B4-BE49-F238E27FC236}">
                        <a16:creationId xmlns:a16="http://schemas.microsoft.com/office/drawing/2014/main" id="{5C5EA626-C120-4D90-AB09-F3EF9F4564A0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7" name="Rectangle: Rounded Corners 36">
                    <a:extLst>
                      <a:ext uri="{FF2B5EF4-FFF2-40B4-BE49-F238E27FC236}">
                        <a16:creationId xmlns:a16="http://schemas.microsoft.com/office/drawing/2014/main" id="{75EBE2D9-6D7B-4DE2-BB83-067DFEE04B5B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33" name="Group 32">
                  <a:extLst>
                    <a:ext uri="{FF2B5EF4-FFF2-40B4-BE49-F238E27FC236}">
                      <a16:creationId xmlns:a16="http://schemas.microsoft.com/office/drawing/2014/main" id="{D15E4778-5AF1-4514-8FA4-FCB35135AF86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34" name="Rectangle: Rounded Corners 33">
                    <a:extLst>
                      <a:ext uri="{FF2B5EF4-FFF2-40B4-BE49-F238E27FC236}">
                        <a16:creationId xmlns:a16="http://schemas.microsoft.com/office/drawing/2014/main" id="{D3C7D81B-BC75-4D3E-82D5-534100748E44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5" name="Rectangle: Rounded Corners 34">
                    <a:extLst>
                      <a:ext uri="{FF2B5EF4-FFF2-40B4-BE49-F238E27FC236}">
                        <a16:creationId xmlns:a16="http://schemas.microsoft.com/office/drawing/2014/main" id="{AFB02DE7-3A34-468E-8AF7-3A711116FFBF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sp>
            <p:nvSpPr>
              <p:cNvPr id="39" name="Rectangle: Rounded Corners 38">
                <a:extLst>
                  <a:ext uri="{FF2B5EF4-FFF2-40B4-BE49-F238E27FC236}">
                    <a16:creationId xmlns:a16="http://schemas.microsoft.com/office/drawing/2014/main" id="{029254DD-7E7F-45D0-B370-2B9C688BBBC8}"/>
                  </a:ext>
                </a:extLst>
              </p:cNvPr>
              <p:cNvSpPr/>
              <p:nvPr/>
            </p:nvSpPr>
            <p:spPr>
              <a:xfrm rot="16200000">
                <a:off x="1396314" y="3081839"/>
                <a:ext cx="73888" cy="8363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61478CBA-E130-48C3-87DC-0134331C0EFA}"/>
                </a:ext>
              </a:extLst>
            </p:cNvPr>
            <p:cNvSpPr/>
            <p:nvPr/>
          </p:nvSpPr>
          <p:spPr>
            <a:xfrm>
              <a:off x="540320" y="2352149"/>
              <a:ext cx="2396581" cy="317523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6F46ED54-F863-4588-9C72-5F8E73AD5D4F}"/>
              </a:ext>
            </a:extLst>
          </p:cNvPr>
          <p:cNvGrpSpPr/>
          <p:nvPr/>
        </p:nvGrpSpPr>
        <p:grpSpPr>
          <a:xfrm>
            <a:off x="4809816" y="2305053"/>
            <a:ext cx="2562839" cy="3290405"/>
            <a:chOff x="3285815" y="2305052"/>
            <a:chExt cx="2562839" cy="3290405"/>
          </a:xfrm>
        </p:grpSpPr>
        <p:sp>
          <p:nvSpPr>
            <p:cNvPr id="10" name="Rounded Rectangle 4">
              <a:extLst>
                <a:ext uri="{FF2B5EF4-FFF2-40B4-BE49-F238E27FC236}">
                  <a16:creationId xmlns:a16="http://schemas.microsoft.com/office/drawing/2014/main" id="{36F1D34E-B6FC-41B1-AE19-2B3F50A2A7BE}"/>
                </a:ext>
              </a:extLst>
            </p:cNvPr>
            <p:cNvSpPr/>
            <p:nvPr/>
          </p:nvSpPr>
          <p:spPr bwMode="auto">
            <a:xfrm>
              <a:off x="3285815" y="2305052"/>
              <a:ext cx="2562839" cy="3290405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A1325A4D-F054-483B-BD1B-99017BAAB223}"/>
                </a:ext>
              </a:extLst>
            </p:cNvPr>
            <p:cNvSpPr/>
            <p:nvPr/>
          </p:nvSpPr>
          <p:spPr>
            <a:xfrm>
              <a:off x="3487362" y="4689446"/>
              <a:ext cx="2195247" cy="561099"/>
            </a:xfrm>
            <a:prstGeom prst="roundRect">
              <a:avLst>
                <a:gd name="adj" fmla="val 1965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BC0105"/>
                  </a:solidFill>
                </a:rPr>
                <a:t>Present Perfect</a:t>
              </a:r>
              <a:br>
                <a:rPr lang="en-GB" b="1" dirty="0">
                  <a:solidFill>
                    <a:srgbClr val="BC0105"/>
                  </a:solidFill>
                </a:rPr>
              </a:br>
              <a:r>
                <a:rPr lang="en-GB" b="1" dirty="0">
                  <a:solidFill>
                    <a:srgbClr val="BC0105"/>
                  </a:solidFill>
                </a:rPr>
                <a:t>Tense</a:t>
              </a:r>
              <a:endParaRPr lang="en-GB" dirty="0">
                <a:solidFill>
                  <a:srgbClr val="BC0105"/>
                </a:solidFill>
              </a:endParaRPr>
            </a:p>
          </p:txBody>
        </p: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54D60FA2-7242-4BD2-B9E3-96002D9C2133}"/>
                </a:ext>
              </a:extLst>
            </p:cNvPr>
            <p:cNvGrpSpPr/>
            <p:nvPr/>
          </p:nvGrpSpPr>
          <p:grpSpPr>
            <a:xfrm>
              <a:off x="3610712" y="2541864"/>
              <a:ext cx="1948545" cy="1948545"/>
              <a:chOff x="764342" y="2541864"/>
              <a:chExt cx="1948545" cy="1948545"/>
            </a:xfrm>
          </p:grpSpPr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8592AE5A-1A77-4A53-A197-8A2ACDB01F4D}"/>
                  </a:ext>
                </a:extLst>
              </p:cNvPr>
              <p:cNvSpPr/>
              <p:nvPr/>
            </p:nvSpPr>
            <p:spPr>
              <a:xfrm>
                <a:off x="764342" y="2541864"/>
                <a:ext cx="1948545" cy="194854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F044CB01-8930-4F92-B5CA-760AABEF77B2}"/>
                  </a:ext>
                </a:extLst>
              </p:cNvPr>
              <p:cNvSpPr/>
              <p:nvPr/>
            </p:nvSpPr>
            <p:spPr>
              <a:xfrm>
                <a:off x="858940" y="2636463"/>
                <a:ext cx="1759345" cy="1759345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4ED5B9DA-5495-49C6-BFB5-A940BCF2AEC7}"/>
                  </a:ext>
                </a:extLst>
              </p:cNvPr>
              <p:cNvSpPr/>
              <p:nvPr/>
            </p:nvSpPr>
            <p:spPr>
              <a:xfrm rot="5400000">
                <a:off x="1301838" y="2596226"/>
                <a:ext cx="899256" cy="979733"/>
              </a:xfrm>
              <a:custGeom>
                <a:avLst/>
                <a:gdLst>
                  <a:gd name="connsiteX0" fmla="*/ 158669 w 995208"/>
                  <a:gd name="connsiteY0" fmla="*/ 0 h 979733"/>
                  <a:gd name="connsiteX1" fmla="*/ 995208 w 995208"/>
                  <a:gd name="connsiteY1" fmla="*/ 485192 h 979733"/>
                  <a:gd name="connsiteX2" fmla="*/ 142551 w 995208"/>
                  <a:gd name="connsiteY2" fmla="*/ 979733 h 979733"/>
                  <a:gd name="connsiteX3" fmla="*/ 69129 w 995208"/>
                  <a:gd name="connsiteY3" fmla="*/ 844465 h 979733"/>
                  <a:gd name="connsiteX4" fmla="*/ 0 w 995208"/>
                  <a:gd name="connsiteY4" fmla="*/ 502056 h 979733"/>
                  <a:gd name="connsiteX5" fmla="*/ 150234 w 995208"/>
                  <a:gd name="connsiteY5" fmla="*/ 10223 h 979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5208" h="979733">
                    <a:moveTo>
                      <a:pt x="158669" y="0"/>
                    </a:moveTo>
                    <a:lnTo>
                      <a:pt x="995208" y="485192"/>
                    </a:lnTo>
                    <a:lnTo>
                      <a:pt x="142551" y="979733"/>
                    </a:lnTo>
                    <a:lnTo>
                      <a:pt x="69129" y="844465"/>
                    </a:lnTo>
                    <a:cubicBezTo>
                      <a:pt x="24615" y="739222"/>
                      <a:pt x="0" y="623514"/>
                      <a:pt x="0" y="502056"/>
                    </a:cubicBezTo>
                    <a:cubicBezTo>
                      <a:pt x="0" y="319870"/>
                      <a:pt x="55384" y="150619"/>
                      <a:pt x="150234" y="1022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51A7A574-9A16-4713-AD3A-85DA9412BC9A}"/>
                  </a:ext>
                </a:extLst>
              </p:cNvPr>
              <p:cNvSpPr/>
              <p:nvPr/>
            </p:nvSpPr>
            <p:spPr>
              <a:xfrm>
                <a:off x="958668" y="2736191"/>
                <a:ext cx="1559888" cy="1559888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4406AF78-B9E8-4E45-98A8-58D3E44ECB1D}"/>
                  </a:ext>
                </a:extLst>
              </p:cNvPr>
              <p:cNvGrpSpPr/>
              <p:nvPr/>
            </p:nvGrpSpPr>
            <p:grpSpPr>
              <a:xfrm>
                <a:off x="1022899" y="2783492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67" name="Group 66">
                  <a:extLst>
                    <a:ext uri="{FF2B5EF4-FFF2-40B4-BE49-F238E27FC236}">
                      <a16:creationId xmlns:a16="http://schemas.microsoft.com/office/drawing/2014/main" id="{D5518772-33FE-4C82-8783-BF53000A823B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71" name="Rectangle: Rounded Corners 70">
                    <a:extLst>
                      <a:ext uri="{FF2B5EF4-FFF2-40B4-BE49-F238E27FC236}">
                        <a16:creationId xmlns:a16="http://schemas.microsoft.com/office/drawing/2014/main" id="{D8C1EB65-0B60-497A-8C11-A3BFB46B481C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72" name="Rectangle: Rounded Corners 71">
                    <a:extLst>
                      <a:ext uri="{FF2B5EF4-FFF2-40B4-BE49-F238E27FC236}">
                        <a16:creationId xmlns:a16="http://schemas.microsoft.com/office/drawing/2014/main" id="{F12F7522-EB94-4652-9A18-B305F8F73E4E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CF3DC232-66D2-45BC-9D6F-A8DF6616E8FE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69" name="Rectangle: Rounded Corners 68">
                    <a:extLst>
                      <a:ext uri="{FF2B5EF4-FFF2-40B4-BE49-F238E27FC236}">
                        <a16:creationId xmlns:a16="http://schemas.microsoft.com/office/drawing/2014/main" id="{182E55BF-3DE7-46AF-8F6D-0F9420839864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70" name="Rectangle: Rounded Corners 69">
                    <a:extLst>
                      <a:ext uri="{FF2B5EF4-FFF2-40B4-BE49-F238E27FC236}">
                        <a16:creationId xmlns:a16="http://schemas.microsoft.com/office/drawing/2014/main" id="{4128ECF7-8F6D-4045-8C94-2600F5D9BAAD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4E6F7606-99B8-4C22-BCDB-3C37C30B57D1}"/>
                  </a:ext>
                </a:extLst>
              </p:cNvPr>
              <p:cNvGrpSpPr/>
              <p:nvPr/>
            </p:nvGrpSpPr>
            <p:grpSpPr>
              <a:xfrm rot="1782554">
                <a:off x="1022899" y="2773706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61" name="Group 60">
                  <a:extLst>
                    <a:ext uri="{FF2B5EF4-FFF2-40B4-BE49-F238E27FC236}">
                      <a16:creationId xmlns:a16="http://schemas.microsoft.com/office/drawing/2014/main" id="{68C48021-8BD1-48CE-9870-B7694479F327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65" name="Rectangle: Rounded Corners 64">
                    <a:extLst>
                      <a:ext uri="{FF2B5EF4-FFF2-40B4-BE49-F238E27FC236}">
                        <a16:creationId xmlns:a16="http://schemas.microsoft.com/office/drawing/2014/main" id="{5E5C1A99-C4D3-41E0-8526-83B61CCF256C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66" name="Rectangle: Rounded Corners 65">
                    <a:extLst>
                      <a:ext uri="{FF2B5EF4-FFF2-40B4-BE49-F238E27FC236}">
                        <a16:creationId xmlns:a16="http://schemas.microsoft.com/office/drawing/2014/main" id="{57F26192-A875-4847-92D3-76FEC89E5B3E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62" name="Group 61">
                  <a:extLst>
                    <a:ext uri="{FF2B5EF4-FFF2-40B4-BE49-F238E27FC236}">
                      <a16:creationId xmlns:a16="http://schemas.microsoft.com/office/drawing/2014/main" id="{A1C338EC-5775-41E8-BEAF-90E73CCAF4D4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63" name="Rectangle: Rounded Corners 62">
                    <a:extLst>
                      <a:ext uri="{FF2B5EF4-FFF2-40B4-BE49-F238E27FC236}">
                        <a16:creationId xmlns:a16="http://schemas.microsoft.com/office/drawing/2014/main" id="{8B313232-D14D-4ACD-BDEA-63BFCAE63260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64" name="Rectangle: Rounded Corners 63">
                    <a:extLst>
                      <a:ext uri="{FF2B5EF4-FFF2-40B4-BE49-F238E27FC236}">
                        <a16:creationId xmlns:a16="http://schemas.microsoft.com/office/drawing/2014/main" id="{73BFEDA0-33AA-40D8-9C7B-DAEE64D72140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53" name="Group 52">
                <a:extLst>
                  <a:ext uri="{FF2B5EF4-FFF2-40B4-BE49-F238E27FC236}">
                    <a16:creationId xmlns:a16="http://schemas.microsoft.com/office/drawing/2014/main" id="{846FD5C0-2EF9-4DE1-9C07-F3E190D303F4}"/>
                  </a:ext>
                </a:extLst>
              </p:cNvPr>
              <p:cNvGrpSpPr/>
              <p:nvPr/>
            </p:nvGrpSpPr>
            <p:grpSpPr>
              <a:xfrm rot="3525858">
                <a:off x="1020116" y="2791779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55" name="Group 54">
                  <a:extLst>
                    <a:ext uri="{FF2B5EF4-FFF2-40B4-BE49-F238E27FC236}">
                      <a16:creationId xmlns:a16="http://schemas.microsoft.com/office/drawing/2014/main" id="{B45E06B9-28C9-4066-9B68-857931158D65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59" name="Rectangle: Rounded Corners 58">
                    <a:extLst>
                      <a:ext uri="{FF2B5EF4-FFF2-40B4-BE49-F238E27FC236}">
                        <a16:creationId xmlns:a16="http://schemas.microsoft.com/office/drawing/2014/main" id="{4CABAA14-FA51-43B5-9A1D-321F6C969DE8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60" name="Rectangle: Rounded Corners 59">
                    <a:extLst>
                      <a:ext uri="{FF2B5EF4-FFF2-40B4-BE49-F238E27FC236}">
                        <a16:creationId xmlns:a16="http://schemas.microsoft.com/office/drawing/2014/main" id="{43A4F8AA-32E8-4D3A-A0EB-9364FF98464F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56" name="Group 55">
                  <a:extLst>
                    <a:ext uri="{FF2B5EF4-FFF2-40B4-BE49-F238E27FC236}">
                      <a16:creationId xmlns:a16="http://schemas.microsoft.com/office/drawing/2014/main" id="{97E81DDC-6DF2-46CB-A42E-CE7DA868DCA7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57" name="Rectangle: Rounded Corners 56">
                    <a:extLst>
                      <a:ext uri="{FF2B5EF4-FFF2-40B4-BE49-F238E27FC236}">
                        <a16:creationId xmlns:a16="http://schemas.microsoft.com/office/drawing/2014/main" id="{E37D11FB-993B-4634-AA51-835EE496F9B5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58" name="Rectangle: Rounded Corners 57">
                    <a:extLst>
                      <a:ext uri="{FF2B5EF4-FFF2-40B4-BE49-F238E27FC236}">
                        <a16:creationId xmlns:a16="http://schemas.microsoft.com/office/drawing/2014/main" id="{47AA6424-F534-4B8C-A080-B229450483CD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sp>
            <p:nvSpPr>
              <p:cNvPr id="54" name="Rectangle: Rounded Corners 53">
                <a:extLst>
                  <a:ext uri="{FF2B5EF4-FFF2-40B4-BE49-F238E27FC236}">
                    <a16:creationId xmlns:a16="http://schemas.microsoft.com/office/drawing/2014/main" id="{C2D3A448-07DF-4069-A596-311912B37A99}"/>
                  </a:ext>
                </a:extLst>
              </p:cNvPr>
              <p:cNvSpPr/>
              <p:nvPr/>
            </p:nvSpPr>
            <p:spPr>
              <a:xfrm>
                <a:off x="1711570" y="2783492"/>
                <a:ext cx="73888" cy="8363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3" name="Rectangle: Rounded Corners 72">
              <a:extLst>
                <a:ext uri="{FF2B5EF4-FFF2-40B4-BE49-F238E27FC236}">
                  <a16:creationId xmlns:a16="http://schemas.microsoft.com/office/drawing/2014/main" id="{06A50721-FB9C-4EF3-968A-1C5F9E9FB978}"/>
                </a:ext>
              </a:extLst>
            </p:cNvPr>
            <p:cNvSpPr/>
            <p:nvPr/>
          </p:nvSpPr>
          <p:spPr>
            <a:xfrm>
              <a:off x="3386690" y="2352149"/>
              <a:ext cx="2396581" cy="317523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3EAFB9C9-5374-4B8D-AE29-4D9584CCA817}"/>
              </a:ext>
            </a:extLst>
          </p:cNvPr>
          <p:cNvGrpSpPr/>
          <p:nvPr/>
        </p:nvGrpSpPr>
        <p:grpSpPr>
          <a:xfrm>
            <a:off x="7638435" y="2305053"/>
            <a:ext cx="2562839" cy="3290405"/>
            <a:chOff x="6114434" y="2305052"/>
            <a:chExt cx="2562839" cy="3290405"/>
          </a:xfrm>
        </p:grpSpPr>
        <p:sp>
          <p:nvSpPr>
            <p:cNvPr id="11" name="Rounded Rectangle 4">
              <a:extLst>
                <a:ext uri="{FF2B5EF4-FFF2-40B4-BE49-F238E27FC236}">
                  <a16:creationId xmlns:a16="http://schemas.microsoft.com/office/drawing/2014/main" id="{63AF2BA6-0FBA-41F5-AF0B-96EF85D934BE}"/>
                </a:ext>
              </a:extLst>
            </p:cNvPr>
            <p:cNvSpPr/>
            <p:nvPr/>
          </p:nvSpPr>
          <p:spPr bwMode="auto">
            <a:xfrm>
              <a:off x="6114434" y="2305052"/>
              <a:ext cx="2562839" cy="3290405"/>
            </a:xfrm>
            <a:prstGeom prst="roundRect">
              <a:avLst>
                <a:gd name="adj" fmla="val 0"/>
              </a:avLst>
            </a:prstGeom>
            <a:solidFill>
              <a:schemeClr val="accent6">
                <a:lumMod val="75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06F4AF1F-C353-4759-A4DE-46CD5E2D2F84}"/>
                </a:ext>
              </a:extLst>
            </p:cNvPr>
            <p:cNvGrpSpPr/>
            <p:nvPr/>
          </p:nvGrpSpPr>
          <p:grpSpPr>
            <a:xfrm>
              <a:off x="6190162" y="2352149"/>
              <a:ext cx="2396581" cy="3175233"/>
              <a:chOff x="6190162" y="2352149"/>
              <a:chExt cx="2396581" cy="3175233"/>
            </a:xfrm>
          </p:grpSpPr>
          <p:sp>
            <p:nvSpPr>
              <p:cNvPr id="74" name="Rectangle: Rounded Corners 73">
                <a:extLst>
                  <a:ext uri="{FF2B5EF4-FFF2-40B4-BE49-F238E27FC236}">
                    <a16:creationId xmlns:a16="http://schemas.microsoft.com/office/drawing/2014/main" id="{CC642545-A181-44F7-BB51-34CBA70DF2CB}"/>
                  </a:ext>
                </a:extLst>
              </p:cNvPr>
              <p:cNvSpPr/>
              <p:nvPr/>
            </p:nvSpPr>
            <p:spPr>
              <a:xfrm>
                <a:off x="6290834" y="4689446"/>
                <a:ext cx="2195247" cy="561099"/>
              </a:xfrm>
              <a:prstGeom prst="roundRect">
                <a:avLst>
                  <a:gd name="adj" fmla="val 1965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rgbClr val="7030A0"/>
                    </a:solidFill>
                  </a:rPr>
                  <a:t>Future Perfect Tense</a:t>
                </a:r>
                <a:endParaRPr lang="en-GB" dirty="0">
                  <a:solidFill>
                    <a:srgbClr val="7030A0"/>
                  </a:solidFill>
                </a:endParaRPr>
              </a:p>
            </p:txBody>
          </p:sp>
          <p:grpSp>
            <p:nvGrpSpPr>
              <p:cNvPr id="75" name="Group 74">
                <a:extLst>
                  <a:ext uri="{FF2B5EF4-FFF2-40B4-BE49-F238E27FC236}">
                    <a16:creationId xmlns:a16="http://schemas.microsoft.com/office/drawing/2014/main" id="{61A58AE0-4B26-4C3A-8EED-1E0136295E3B}"/>
                  </a:ext>
                </a:extLst>
              </p:cNvPr>
              <p:cNvGrpSpPr/>
              <p:nvPr/>
            </p:nvGrpSpPr>
            <p:grpSpPr>
              <a:xfrm rot="10800000">
                <a:off x="6414184" y="2541864"/>
                <a:ext cx="1948545" cy="1948545"/>
                <a:chOff x="764342" y="2541864"/>
                <a:chExt cx="1948545" cy="1948545"/>
              </a:xfrm>
            </p:grpSpPr>
            <p:sp>
              <p:nvSpPr>
                <p:cNvPr id="76" name="Oval 75">
                  <a:extLst>
                    <a:ext uri="{FF2B5EF4-FFF2-40B4-BE49-F238E27FC236}">
                      <a16:creationId xmlns:a16="http://schemas.microsoft.com/office/drawing/2014/main" id="{F75C6094-AFFF-4179-8087-CD4BF1F3EEB7}"/>
                    </a:ext>
                  </a:extLst>
                </p:cNvPr>
                <p:cNvSpPr/>
                <p:nvPr/>
              </p:nvSpPr>
              <p:spPr>
                <a:xfrm>
                  <a:off x="764342" y="2541864"/>
                  <a:ext cx="1948545" cy="194854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" name="Oval 76">
                  <a:extLst>
                    <a:ext uri="{FF2B5EF4-FFF2-40B4-BE49-F238E27FC236}">
                      <a16:creationId xmlns:a16="http://schemas.microsoft.com/office/drawing/2014/main" id="{A2DDFC60-B0DF-40C7-91B4-866E94ECA933}"/>
                    </a:ext>
                  </a:extLst>
                </p:cNvPr>
                <p:cNvSpPr/>
                <p:nvPr/>
              </p:nvSpPr>
              <p:spPr>
                <a:xfrm>
                  <a:off x="858940" y="2636463"/>
                  <a:ext cx="1759345" cy="1759345"/>
                </a:xfrm>
                <a:prstGeom prst="ellipse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78" name="Freeform: Shape 77">
                  <a:extLst>
                    <a:ext uri="{FF2B5EF4-FFF2-40B4-BE49-F238E27FC236}">
                      <a16:creationId xmlns:a16="http://schemas.microsoft.com/office/drawing/2014/main" id="{C57F4AEF-C11B-4D8B-85AB-8D9837878EAB}"/>
                    </a:ext>
                  </a:extLst>
                </p:cNvPr>
                <p:cNvSpPr/>
                <p:nvPr/>
              </p:nvSpPr>
              <p:spPr>
                <a:xfrm>
                  <a:off x="857364" y="3012057"/>
                  <a:ext cx="995208" cy="979733"/>
                </a:xfrm>
                <a:custGeom>
                  <a:avLst/>
                  <a:gdLst>
                    <a:gd name="connsiteX0" fmla="*/ 158669 w 995208"/>
                    <a:gd name="connsiteY0" fmla="*/ 0 h 979733"/>
                    <a:gd name="connsiteX1" fmla="*/ 995208 w 995208"/>
                    <a:gd name="connsiteY1" fmla="*/ 485192 h 979733"/>
                    <a:gd name="connsiteX2" fmla="*/ 142551 w 995208"/>
                    <a:gd name="connsiteY2" fmla="*/ 979733 h 979733"/>
                    <a:gd name="connsiteX3" fmla="*/ 69129 w 995208"/>
                    <a:gd name="connsiteY3" fmla="*/ 844465 h 979733"/>
                    <a:gd name="connsiteX4" fmla="*/ 0 w 995208"/>
                    <a:gd name="connsiteY4" fmla="*/ 502056 h 979733"/>
                    <a:gd name="connsiteX5" fmla="*/ 150234 w 995208"/>
                    <a:gd name="connsiteY5" fmla="*/ 10223 h 9797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95208" h="979733">
                      <a:moveTo>
                        <a:pt x="158669" y="0"/>
                      </a:moveTo>
                      <a:lnTo>
                        <a:pt x="995208" y="485192"/>
                      </a:lnTo>
                      <a:lnTo>
                        <a:pt x="142551" y="979733"/>
                      </a:lnTo>
                      <a:lnTo>
                        <a:pt x="69129" y="844465"/>
                      </a:lnTo>
                      <a:cubicBezTo>
                        <a:pt x="24615" y="739222"/>
                        <a:pt x="0" y="623514"/>
                        <a:pt x="0" y="502056"/>
                      </a:cubicBezTo>
                      <a:cubicBezTo>
                        <a:pt x="0" y="319870"/>
                        <a:pt x="55384" y="150619"/>
                        <a:pt x="150234" y="10223"/>
                      </a:cubicBezTo>
                      <a:close/>
                    </a:path>
                  </a:pathLst>
                </a:cu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" name="Oval 78">
                  <a:extLst>
                    <a:ext uri="{FF2B5EF4-FFF2-40B4-BE49-F238E27FC236}">
                      <a16:creationId xmlns:a16="http://schemas.microsoft.com/office/drawing/2014/main" id="{DAC75592-821E-41E4-A772-83CCC349E3B5}"/>
                    </a:ext>
                  </a:extLst>
                </p:cNvPr>
                <p:cNvSpPr/>
                <p:nvPr/>
              </p:nvSpPr>
              <p:spPr>
                <a:xfrm>
                  <a:off x="958668" y="2736191"/>
                  <a:ext cx="1559888" cy="1559888"/>
                </a:xfrm>
                <a:prstGeom prst="ellipse">
                  <a:avLst/>
                </a:prstGeom>
                <a:noFill/>
                <a:ln w="28575">
                  <a:solidFill>
                    <a:schemeClr val="bg1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grpSp>
              <p:nvGrpSpPr>
                <p:cNvPr id="80" name="Group 79">
                  <a:extLst>
                    <a:ext uri="{FF2B5EF4-FFF2-40B4-BE49-F238E27FC236}">
                      <a16:creationId xmlns:a16="http://schemas.microsoft.com/office/drawing/2014/main" id="{61151F54-4FC3-4C18-A1A9-2C08080AB1F1}"/>
                    </a:ext>
                  </a:extLst>
                </p:cNvPr>
                <p:cNvGrpSpPr/>
                <p:nvPr/>
              </p:nvGrpSpPr>
              <p:grpSpPr>
                <a:xfrm>
                  <a:off x="1022899" y="2783492"/>
                  <a:ext cx="1436991" cy="1436991"/>
                  <a:chOff x="1022899" y="2783492"/>
                  <a:chExt cx="1436991" cy="1436991"/>
                </a:xfrm>
              </p:grpSpPr>
              <p:grpSp>
                <p:nvGrpSpPr>
                  <p:cNvPr id="96" name="Group 95">
                    <a:extLst>
                      <a:ext uri="{FF2B5EF4-FFF2-40B4-BE49-F238E27FC236}">
                        <a16:creationId xmlns:a16="http://schemas.microsoft.com/office/drawing/2014/main" id="{E9604176-FB09-42BE-A7E4-7E5183AD8F49}"/>
                      </a:ext>
                    </a:extLst>
                  </p:cNvPr>
                  <p:cNvGrpSpPr/>
                  <p:nvPr/>
                </p:nvGrpSpPr>
                <p:grpSpPr>
                  <a:xfrm>
                    <a:off x="1715752" y="2783492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100" name="Rectangle: Rounded Corners 99">
                      <a:extLst>
                        <a:ext uri="{FF2B5EF4-FFF2-40B4-BE49-F238E27FC236}">
                          <a16:creationId xmlns:a16="http://schemas.microsoft.com/office/drawing/2014/main" id="{419B13A1-3071-4EB9-A357-434D02A2DE1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101" name="Rectangle: Rounded Corners 100">
                      <a:extLst>
                        <a:ext uri="{FF2B5EF4-FFF2-40B4-BE49-F238E27FC236}">
                          <a16:creationId xmlns:a16="http://schemas.microsoft.com/office/drawing/2014/main" id="{60451C0A-DFB2-4971-9483-C3E899BA96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97" name="Group 96">
                    <a:extLst>
                      <a:ext uri="{FF2B5EF4-FFF2-40B4-BE49-F238E27FC236}">
                        <a16:creationId xmlns:a16="http://schemas.microsoft.com/office/drawing/2014/main" id="{7EB8EB50-C909-4D7F-A0C6-E9ABD837F897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1715752" y="2778754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98" name="Rectangle: Rounded Corners 97">
                      <a:extLst>
                        <a:ext uri="{FF2B5EF4-FFF2-40B4-BE49-F238E27FC236}">
                          <a16:creationId xmlns:a16="http://schemas.microsoft.com/office/drawing/2014/main" id="{F42012C7-0B6F-432D-BA7E-438BEA7D71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9" name="Rectangle: Rounded Corners 98">
                      <a:extLst>
                        <a:ext uri="{FF2B5EF4-FFF2-40B4-BE49-F238E27FC236}">
                          <a16:creationId xmlns:a16="http://schemas.microsoft.com/office/drawing/2014/main" id="{BA1C8BD7-8FD5-485D-95E5-B35C2AC557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grpSp>
              <p:nvGrpSpPr>
                <p:cNvPr id="81" name="Group 80">
                  <a:extLst>
                    <a:ext uri="{FF2B5EF4-FFF2-40B4-BE49-F238E27FC236}">
                      <a16:creationId xmlns:a16="http://schemas.microsoft.com/office/drawing/2014/main" id="{C9405812-74F5-4327-9635-32E02B649CF6}"/>
                    </a:ext>
                  </a:extLst>
                </p:cNvPr>
                <p:cNvGrpSpPr/>
                <p:nvPr/>
              </p:nvGrpSpPr>
              <p:grpSpPr>
                <a:xfrm rot="1782554">
                  <a:off x="1022899" y="2773706"/>
                  <a:ext cx="1436991" cy="1436991"/>
                  <a:chOff x="1022899" y="2783492"/>
                  <a:chExt cx="1436991" cy="1436991"/>
                </a:xfrm>
              </p:grpSpPr>
              <p:grpSp>
                <p:nvGrpSpPr>
                  <p:cNvPr id="90" name="Group 89">
                    <a:extLst>
                      <a:ext uri="{FF2B5EF4-FFF2-40B4-BE49-F238E27FC236}">
                        <a16:creationId xmlns:a16="http://schemas.microsoft.com/office/drawing/2014/main" id="{DE8F01E9-7C60-4000-BE91-4113C631249E}"/>
                      </a:ext>
                    </a:extLst>
                  </p:cNvPr>
                  <p:cNvGrpSpPr/>
                  <p:nvPr/>
                </p:nvGrpSpPr>
                <p:grpSpPr>
                  <a:xfrm>
                    <a:off x="1715752" y="2783492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94" name="Rectangle: Rounded Corners 93">
                      <a:extLst>
                        <a:ext uri="{FF2B5EF4-FFF2-40B4-BE49-F238E27FC236}">
                          <a16:creationId xmlns:a16="http://schemas.microsoft.com/office/drawing/2014/main" id="{35E3E600-9CF0-41B6-A45D-A6E2AC517D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5" name="Rectangle: Rounded Corners 94">
                      <a:extLst>
                        <a:ext uri="{FF2B5EF4-FFF2-40B4-BE49-F238E27FC236}">
                          <a16:creationId xmlns:a16="http://schemas.microsoft.com/office/drawing/2014/main" id="{71B43ED8-4559-45C6-983E-B92D5ACA51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91" name="Group 90">
                    <a:extLst>
                      <a:ext uri="{FF2B5EF4-FFF2-40B4-BE49-F238E27FC236}">
                        <a16:creationId xmlns:a16="http://schemas.microsoft.com/office/drawing/2014/main" id="{6540705A-0AE7-4310-9DDD-CD1ACE2B53E3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1715752" y="2778754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92" name="Rectangle: Rounded Corners 91">
                      <a:extLst>
                        <a:ext uri="{FF2B5EF4-FFF2-40B4-BE49-F238E27FC236}">
                          <a16:creationId xmlns:a16="http://schemas.microsoft.com/office/drawing/2014/main" id="{84F89973-E63D-4092-BDBA-C26BF5F1D53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3" name="Rectangle: Rounded Corners 92">
                      <a:extLst>
                        <a:ext uri="{FF2B5EF4-FFF2-40B4-BE49-F238E27FC236}">
                          <a16:creationId xmlns:a16="http://schemas.microsoft.com/office/drawing/2014/main" id="{0E3F0CB9-33EE-475A-8A72-3B5B1275CDC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grpSp>
              <p:nvGrpSpPr>
                <p:cNvPr id="82" name="Group 81">
                  <a:extLst>
                    <a:ext uri="{FF2B5EF4-FFF2-40B4-BE49-F238E27FC236}">
                      <a16:creationId xmlns:a16="http://schemas.microsoft.com/office/drawing/2014/main" id="{C3F81DBE-862E-4799-9AC8-326B343E08B6}"/>
                    </a:ext>
                  </a:extLst>
                </p:cNvPr>
                <p:cNvGrpSpPr/>
                <p:nvPr/>
              </p:nvGrpSpPr>
              <p:grpSpPr>
                <a:xfrm rot="3525858">
                  <a:off x="1020116" y="2791779"/>
                  <a:ext cx="1436991" cy="1436991"/>
                  <a:chOff x="1022899" y="2783492"/>
                  <a:chExt cx="1436991" cy="1436991"/>
                </a:xfrm>
              </p:grpSpPr>
              <p:grpSp>
                <p:nvGrpSpPr>
                  <p:cNvPr id="84" name="Group 83">
                    <a:extLst>
                      <a:ext uri="{FF2B5EF4-FFF2-40B4-BE49-F238E27FC236}">
                        <a16:creationId xmlns:a16="http://schemas.microsoft.com/office/drawing/2014/main" id="{E503CF54-D797-42D2-8DA4-1AEF5E9097B3}"/>
                      </a:ext>
                    </a:extLst>
                  </p:cNvPr>
                  <p:cNvGrpSpPr/>
                  <p:nvPr/>
                </p:nvGrpSpPr>
                <p:grpSpPr>
                  <a:xfrm>
                    <a:off x="1715752" y="2783492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88" name="Rectangle: Rounded Corners 87">
                      <a:extLst>
                        <a:ext uri="{FF2B5EF4-FFF2-40B4-BE49-F238E27FC236}">
                          <a16:creationId xmlns:a16="http://schemas.microsoft.com/office/drawing/2014/main" id="{4F445922-9774-480D-AE27-C933CD1E6B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89" name="Rectangle: Rounded Corners 88">
                      <a:extLst>
                        <a:ext uri="{FF2B5EF4-FFF2-40B4-BE49-F238E27FC236}">
                          <a16:creationId xmlns:a16="http://schemas.microsoft.com/office/drawing/2014/main" id="{61F69F1C-CB0C-43F7-B72A-3011D6A88A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85" name="Group 84">
                    <a:extLst>
                      <a:ext uri="{FF2B5EF4-FFF2-40B4-BE49-F238E27FC236}">
                        <a16:creationId xmlns:a16="http://schemas.microsoft.com/office/drawing/2014/main" id="{F150D6CA-0E40-4BD0-AD14-9937CC828753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1715752" y="2778754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86" name="Rectangle: Rounded Corners 85">
                      <a:extLst>
                        <a:ext uri="{FF2B5EF4-FFF2-40B4-BE49-F238E27FC236}">
                          <a16:creationId xmlns:a16="http://schemas.microsoft.com/office/drawing/2014/main" id="{3F343FEF-FF24-4C76-A475-FA7A36DB40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87" name="Rectangle: Rounded Corners 86">
                      <a:extLst>
                        <a:ext uri="{FF2B5EF4-FFF2-40B4-BE49-F238E27FC236}">
                          <a16:creationId xmlns:a16="http://schemas.microsoft.com/office/drawing/2014/main" id="{1913EAD0-FDCE-41AE-A699-AB9B94C771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sp>
              <p:nvSpPr>
                <p:cNvPr id="83" name="Rectangle: Rounded Corners 82">
                  <a:extLst>
                    <a:ext uri="{FF2B5EF4-FFF2-40B4-BE49-F238E27FC236}">
                      <a16:creationId xmlns:a16="http://schemas.microsoft.com/office/drawing/2014/main" id="{BCD51E5B-00AD-4FF5-823B-784320DC0CB2}"/>
                    </a:ext>
                  </a:extLst>
                </p:cNvPr>
                <p:cNvSpPr/>
                <p:nvPr/>
              </p:nvSpPr>
              <p:spPr>
                <a:xfrm rot="16200000">
                  <a:off x="1396314" y="3081839"/>
                  <a:ext cx="73888" cy="836387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02" name="Rectangle: Rounded Corners 101">
                <a:extLst>
                  <a:ext uri="{FF2B5EF4-FFF2-40B4-BE49-F238E27FC236}">
                    <a16:creationId xmlns:a16="http://schemas.microsoft.com/office/drawing/2014/main" id="{F9399C2C-E286-48C6-9CEF-84B4E3B80E47}"/>
                  </a:ext>
                </a:extLst>
              </p:cNvPr>
              <p:cNvSpPr/>
              <p:nvPr/>
            </p:nvSpPr>
            <p:spPr>
              <a:xfrm>
                <a:off x="6190162" y="2352149"/>
                <a:ext cx="2396581" cy="3175233"/>
              </a:xfrm>
              <a:prstGeom prst="round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09" name="Rectangle 108">
            <a:hlinkClick r:id="rId3" action="ppaction://hlinksldjump"/>
            <a:extLst>
              <a:ext uri="{FF2B5EF4-FFF2-40B4-BE49-F238E27FC236}">
                <a16:creationId xmlns:a16="http://schemas.microsoft.com/office/drawing/2014/main" id="{055E25A2-98DE-4DFA-946D-7D7EFB98C86C}"/>
              </a:ext>
            </a:extLst>
          </p:cNvPr>
          <p:cNvSpPr/>
          <p:nvPr/>
        </p:nvSpPr>
        <p:spPr>
          <a:xfrm>
            <a:off x="1990727" y="2352149"/>
            <a:ext cx="2553308" cy="32433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" action="ppaction://hlinksldjump"/>
            <a:extLst>
              <a:ext uri="{FF2B5EF4-FFF2-40B4-BE49-F238E27FC236}">
                <a16:creationId xmlns:a16="http://schemas.microsoft.com/office/drawing/2014/main" id="{62297D22-AABF-4198-AD3F-780CE78EA85E}"/>
              </a:ext>
            </a:extLst>
          </p:cNvPr>
          <p:cNvSpPr/>
          <p:nvPr/>
        </p:nvSpPr>
        <p:spPr>
          <a:xfrm>
            <a:off x="7657495" y="2310183"/>
            <a:ext cx="2553308" cy="32433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5" action="ppaction://hlinksldjump"/>
            <a:extLst>
              <a:ext uri="{FF2B5EF4-FFF2-40B4-BE49-F238E27FC236}">
                <a16:creationId xmlns:a16="http://schemas.microsoft.com/office/drawing/2014/main" id="{9EBF41E7-3A4F-4A56-A710-895AE36236EA}"/>
              </a:ext>
            </a:extLst>
          </p:cNvPr>
          <p:cNvSpPr/>
          <p:nvPr/>
        </p:nvSpPr>
        <p:spPr>
          <a:xfrm>
            <a:off x="4820408" y="2325696"/>
            <a:ext cx="2553308" cy="32433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856480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24000" decel="76000" fill="hold" nodeType="after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24000" decel="76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24000" decel="76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9" grpId="0" animBg="1"/>
      <p:bldP spid="112" grpId="0" animBg="1"/>
      <p:bldP spid="1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5C27482-20A4-4928-A485-24D1E66F840C}"/>
              </a:ext>
            </a:extLst>
          </p:cNvPr>
          <p:cNvSpPr/>
          <p:nvPr/>
        </p:nvSpPr>
        <p:spPr>
          <a:xfrm>
            <a:off x="6666451" y="438153"/>
            <a:ext cx="3078760" cy="641984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766BF41-FCF1-4015-97DA-B0A49BBDB279}"/>
              </a:ext>
            </a:extLst>
          </p:cNvPr>
          <p:cNvGrpSpPr/>
          <p:nvPr/>
        </p:nvGrpSpPr>
        <p:grpSpPr>
          <a:xfrm>
            <a:off x="1981199" y="438152"/>
            <a:ext cx="8220075" cy="1524872"/>
            <a:chOff x="457198" y="438152"/>
            <a:chExt cx="8220075" cy="1524872"/>
          </a:xfrm>
        </p:grpSpPr>
        <p:sp>
          <p:nvSpPr>
            <p:cNvPr id="4" name="Rounded Rectangle 4">
              <a:extLst>
                <a:ext uri="{FF2B5EF4-FFF2-40B4-BE49-F238E27FC236}">
                  <a16:creationId xmlns:a16="http://schemas.microsoft.com/office/drawing/2014/main" id="{AA342EAF-9F14-43D2-B81C-753756829FDF}"/>
                </a:ext>
              </a:extLst>
            </p:cNvPr>
            <p:cNvSpPr/>
            <p:nvPr/>
          </p:nvSpPr>
          <p:spPr bwMode="auto">
            <a:xfrm>
              <a:off x="457198" y="438152"/>
              <a:ext cx="8220075" cy="1524872"/>
            </a:xfrm>
            <a:prstGeom prst="roundRect">
              <a:avLst>
                <a:gd name="adj" fmla="val 0"/>
              </a:avLst>
            </a:prstGeom>
            <a:solidFill>
              <a:srgbClr val="4DB1E3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B526202F-AF59-4DA6-8325-3126204454C0}"/>
                </a:ext>
              </a:extLst>
            </p:cNvPr>
            <p:cNvGrpSpPr/>
            <p:nvPr/>
          </p:nvGrpSpPr>
          <p:grpSpPr>
            <a:xfrm>
              <a:off x="623454" y="520120"/>
              <a:ext cx="7905404" cy="1308896"/>
              <a:chOff x="623454" y="520120"/>
              <a:chExt cx="7905404" cy="1308896"/>
            </a:xfrm>
          </p:grpSpPr>
          <p:cxnSp>
            <p:nvCxnSpPr>
              <p:cNvPr id="6" name="Straight Connector 5">
                <a:extLst>
                  <a:ext uri="{FF2B5EF4-FFF2-40B4-BE49-F238E27FC236}">
                    <a16:creationId xmlns:a16="http://schemas.microsoft.com/office/drawing/2014/main" id="{57E7073E-49EE-46EC-BDFC-24DAF5402DBF}"/>
                  </a:ext>
                </a:extLst>
              </p:cNvPr>
              <p:cNvCxnSpPr/>
              <p:nvPr/>
            </p:nvCxnSpPr>
            <p:spPr>
              <a:xfrm>
                <a:off x="623454" y="1330618"/>
                <a:ext cx="7905404" cy="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F9014EA-AE9A-4038-948E-7BF21C5B5AB7}"/>
                  </a:ext>
                </a:extLst>
              </p:cNvPr>
              <p:cNvSpPr txBox="1"/>
              <p:nvPr/>
            </p:nvSpPr>
            <p:spPr>
              <a:xfrm>
                <a:off x="623454" y="520120"/>
                <a:ext cx="790540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4000" b="1" dirty="0">
                    <a:solidFill>
                      <a:schemeClr val="bg1"/>
                    </a:solidFill>
                  </a:rPr>
                  <a:t>Past Perfect Tense</a:t>
                </a:r>
              </a:p>
            </p:txBody>
          </p:sp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C9C312D6-2AB5-4B66-805D-C74AE923D774}"/>
                  </a:ext>
                </a:extLst>
              </p:cNvPr>
              <p:cNvSpPr txBox="1"/>
              <p:nvPr/>
            </p:nvSpPr>
            <p:spPr>
              <a:xfrm>
                <a:off x="623454" y="1459684"/>
                <a:ext cx="790540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>
                    <a:solidFill>
                      <a:schemeClr val="bg1"/>
                    </a:solidFill>
                  </a:rPr>
                  <a:t>The past perfect tense is used to talk about…</a:t>
                </a:r>
              </a:p>
            </p:txBody>
          </p:sp>
        </p:grp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8E255C9F-1A66-41E5-A133-B661A3B65250}"/>
              </a:ext>
            </a:extLst>
          </p:cNvPr>
          <p:cNvGrpSpPr/>
          <p:nvPr/>
        </p:nvGrpSpPr>
        <p:grpSpPr>
          <a:xfrm>
            <a:off x="1981199" y="2044992"/>
            <a:ext cx="8220075" cy="1123948"/>
            <a:chOff x="457198" y="2044992"/>
            <a:chExt cx="8220075" cy="1123948"/>
          </a:xfrm>
        </p:grpSpPr>
        <p:sp>
          <p:nvSpPr>
            <p:cNvPr id="11" name="Rounded Rectangle 4">
              <a:extLst>
                <a:ext uri="{FF2B5EF4-FFF2-40B4-BE49-F238E27FC236}">
                  <a16:creationId xmlns:a16="http://schemas.microsoft.com/office/drawing/2014/main" id="{63AF2BA6-0FBA-41F5-AF0B-96EF85D934BE}"/>
                </a:ext>
              </a:extLst>
            </p:cNvPr>
            <p:cNvSpPr/>
            <p:nvPr/>
          </p:nvSpPr>
          <p:spPr bwMode="auto">
            <a:xfrm>
              <a:off x="457198" y="2044992"/>
              <a:ext cx="8220075" cy="1123948"/>
            </a:xfrm>
            <a:prstGeom prst="roundRect">
              <a:avLst>
                <a:gd name="adj" fmla="val 0"/>
              </a:avLst>
            </a:prstGeom>
            <a:solidFill>
              <a:srgbClr val="80C1EB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5AD8E71E-C63B-4BE2-A242-450BD046516C}"/>
                </a:ext>
              </a:extLst>
            </p:cNvPr>
            <p:cNvSpPr/>
            <p:nvPr/>
          </p:nvSpPr>
          <p:spPr>
            <a:xfrm>
              <a:off x="822121" y="2273417"/>
              <a:ext cx="7558481" cy="65434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95B0502-4138-4A5B-8EA9-CB0E1EF2922D}"/>
              </a:ext>
            </a:extLst>
          </p:cNvPr>
          <p:cNvSpPr txBox="1"/>
          <p:nvPr/>
        </p:nvSpPr>
        <p:spPr>
          <a:xfrm>
            <a:off x="2346122" y="2357307"/>
            <a:ext cx="7706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things that were completed at some point in the past.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E5FD274-B834-457F-9FCD-CBC95C621368}"/>
              </a:ext>
            </a:extLst>
          </p:cNvPr>
          <p:cNvSpPr/>
          <p:nvPr/>
        </p:nvSpPr>
        <p:spPr>
          <a:xfrm>
            <a:off x="1981198" y="3271707"/>
            <a:ext cx="4377606" cy="14764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You might use the past perfect tense if you are talking  to your friend about something that has happened at a specific time in the past.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A9F972A-A020-49E5-8CE8-1022732E332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14787" y="2904990"/>
            <a:ext cx="3238151" cy="3953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40512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9778F398-702C-4455-9C67-5D981B36CD51}"/>
              </a:ext>
            </a:extLst>
          </p:cNvPr>
          <p:cNvGrpSpPr/>
          <p:nvPr/>
        </p:nvGrpSpPr>
        <p:grpSpPr>
          <a:xfrm>
            <a:off x="1971670" y="4194739"/>
            <a:ext cx="8220075" cy="1895587"/>
            <a:chOff x="457198" y="1954960"/>
            <a:chExt cx="8220075" cy="1895587"/>
          </a:xfrm>
        </p:grpSpPr>
        <p:sp>
          <p:nvSpPr>
            <p:cNvPr id="33" name="Rounded Rectangle 4">
              <a:extLst>
                <a:ext uri="{FF2B5EF4-FFF2-40B4-BE49-F238E27FC236}">
                  <a16:creationId xmlns:a16="http://schemas.microsoft.com/office/drawing/2014/main" id="{264E3782-E20E-4511-ABD1-12FE63C0596F}"/>
                </a:ext>
              </a:extLst>
            </p:cNvPr>
            <p:cNvSpPr/>
            <p:nvPr/>
          </p:nvSpPr>
          <p:spPr bwMode="auto">
            <a:xfrm>
              <a:off x="457198" y="1954960"/>
              <a:ext cx="8220075" cy="1895587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A21C54BD-F677-49BA-B564-AC56C09F38AD}"/>
                </a:ext>
              </a:extLst>
            </p:cNvPr>
            <p:cNvSpPr/>
            <p:nvPr/>
          </p:nvSpPr>
          <p:spPr>
            <a:xfrm>
              <a:off x="822121" y="2931694"/>
              <a:ext cx="7558481" cy="65434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9ECDCF54-0603-498D-BBF5-AACF8A9B46C5}"/>
              </a:ext>
            </a:extLst>
          </p:cNvPr>
          <p:cNvSpPr txBox="1"/>
          <p:nvPr/>
        </p:nvSpPr>
        <p:spPr>
          <a:xfrm>
            <a:off x="2437261" y="5255362"/>
            <a:ext cx="7457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She </a:t>
            </a:r>
            <a:r>
              <a:rPr lang="en-GB" sz="2400" b="1" dirty="0">
                <a:solidFill>
                  <a:srgbClr val="18A0DB"/>
                </a:solidFill>
              </a:rPr>
              <a:t>had noticed </a:t>
            </a:r>
            <a:r>
              <a:rPr lang="en-GB" sz="2400" dirty="0"/>
              <a:t>that my book was missing.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65A4D02-FA56-4C6F-A41F-09C412306370}"/>
              </a:ext>
            </a:extLst>
          </p:cNvPr>
          <p:cNvGrpSpPr/>
          <p:nvPr/>
        </p:nvGrpSpPr>
        <p:grpSpPr>
          <a:xfrm>
            <a:off x="1981199" y="3060380"/>
            <a:ext cx="8220075" cy="1895587"/>
            <a:chOff x="457198" y="1954960"/>
            <a:chExt cx="8220075" cy="1895587"/>
          </a:xfrm>
        </p:grpSpPr>
        <p:sp>
          <p:nvSpPr>
            <p:cNvPr id="28" name="Rounded Rectangle 4">
              <a:extLst>
                <a:ext uri="{FF2B5EF4-FFF2-40B4-BE49-F238E27FC236}">
                  <a16:creationId xmlns:a16="http://schemas.microsoft.com/office/drawing/2014/main" id="{98A5D742-55C1-4337-A664-E9B592BCB17E}"/>
                </a:ext>
              </a:extLst>
            </p:cNvPr>
            <p:cNvSpPr/>
            <p:nvPr/>
          </p:nvSpPr>
          <p:spPr bwMode="auto">
            <a:xfrm>
              <a:off x="457198" y="1954960"/>
              <a:ext cx="8220075" cy="1895587"/>
            </a:xfrm>
            <a:prstGeom prst="roundRect">
              <a:avLst>
                <a:gd name="adj" fmla="val 0"/>
              </a:avLst>
            </a:prstGeom>
            <a:solidFill>
              <a:srgbClr val="ACDDFC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A397BAC6-68B2-41B8-A7AC-E97CFC73F895}"/>
                </a:ext>
              </a:extLst>
            </p:cNvPr>
            <p:cNvSpPr/>
            <p:nvPr/>
          </p:nvSpPr>
          <p:spPr>
            <a:xfrm>
              <a:off x="822121" y="2931694"/>
              <a:ext cx="7558481" cy="65434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E59CE3F-11F0-4C0C-B9BE-2E29A3E76643}"/>
              </a:ext>
            </a:extLst>
          </p:cNvPr>
          <p:cNvSpPr txBox="1"/>
          <p:nvPr/>
        </p:nvSpPr>
        <p:spPr>
          <a:xfrm>
            <a:off x="2446790" y="4121003"/>
            <a:ext cx="7457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</a:t>
            </a:r>
            <a:r>
              <a:rPr lang="en-GB" sz="2400" b="1" dirty="0">
                <a:solidFill>
                  <a:srgbClr val="18A0DB"/>
                </a:solidFill>
              </a:rPr>
              <a:t>had forgotten </a:t>
            </a:r>
            <a:r>
              <a:rPr lang="en-GB" sz="2400" dirty="0"/>
              <a:t>to do my homework.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EB5CECD-8B18-4672-92A9-AB172E80AE60}"/>
              </a:ext>
            </a:extLst>
          </p:cNvPr>
          <p:cNvGrpSpPr/>
          <p:nvPr/>
        </p:nvGrpSpPr>
        <p:grpSpPr>
          <a:xfrm>
            <a:off x="1981199" y="1954961"/>
            <a:ext cx="8220075" cy="1895587"/>
            <a:chOff x="457198" y="1954960"/>
            <a:chExt cx="8220075" cy="1895587"/>
          </a:xfrm>
        </p:grpSpPr>
        <p:sp>
          <p:nvSpPr>
            <p:cNvPr id="21" name="Rounded Rectangle 4">
              <a:extLst>
                <a:ext uri="{FF2B5EF4-FFF2-40B4-BE49-F238E27FC236}">
                  <a16:creationId xmlns:a16="http://schemas.microsoft.com/office/drawing/2014/main" id="{A9CFDAA2-84F3-4F2D-9742-2E718B826934}"/>
                </a:ext>
              </a:extLst>
            </p:cNvPr>
            <p:cNvSpPr/>
            <p:nvPr/>
          </p:nvSpPr>
          <p:spPr bwMode="auto">
            <a:xfrm>
              <a:off x="457198" y="1954960"/>
              <a:ext cx="8220075" cy="1895587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3CE44ABE-1A65-46BE-811F-67C9A84546FF}"/>
                </a:ext>
              </a:extLst>
            </p:cNvPr>
            <p:cNvSpPr/>
            <p:nvPr/>
          </p:nvSpPr>
          <p:spPr>
            <a:xfrm>
              <a:off x="822121" y="2931694"/>
              <a:ext cx="7558481" cy="65434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26855E1-D673-41E4-BF83-3C598A8B9A64}"/>
              </a:ext>
            </a:extLst>
          </p:cNvPr>
          <p:cNvGrpSpPr/>
          <p:nvPr/>
        </p:nvGrpSpPr>
        <p:grpSpPr>
          <a:xfrm>
            <a:off x="6224205" y="830510"/>
            <a:ext cx="3977069" cy="1146438"/>
            <a:chOff x="2583122" y="830510"/>
            <a:chExt cx="3977069" cy="1146438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85CE1CD2-4106-474C-86E4-0037DA85FEBB}"/>
                </a:ext>
              </a:extLst>
            </p:cNvPr>
            <p:cNvSpPr/>
            <p:nvPr/>
          </p:nvSpPr>
          <p:spPr>
            <a:xfrm>
              <a:off x="2583122" y="830510"/>
              <a:ext cx="3977069" cy="892465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689386D-CE03-4754-84BF-293077230BFD}"/>
                </a:ext>
              </a:extLst>
            </p:cNvPr>
            <p:cNvSpPr txBox="1"/>
            <p:nvPr/>
          </p:nvSpPr>
          <p:spPr>
            <a:xfrm>
              <a:off x="2676049" y="1330617"/>
              <a:ext cx="380021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How to Use the Past Perfect Tense</a:t>
              </a:r>
            </a:p>
          </p:txBody>
        </p:sp>
      </p:grp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3"/>
            <a:ext cx="8220075" cy="892465"/>
          </a:xfrm>
          <a:prstGeom prst="roundRect">
            <a:avLst>
              <a:gd name="adj" fmla="val 0"/>
            </a:avLst>
          </a:prstGeom>
          <a:solidFill>
            <a:srgbClr val="4DB1E3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20120"/>
            <a:ext cx="7905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Past Perfect Tense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0013FD1-0B0A-445C-80D4-4E034895EA0D}"/>
              </a:ext>
            </a:extLst>
          </p:cNvPr>
          <p:cNvGrpSpPr/>
          <p:nvPr/>
        </p:nvGrpSpPr>
        <p:grpSpPr>
          <a:xfrm>
            <a:off x="1990728" y="1802561"/>
            <a:ext cx="8220075" cy="957418"/>
            <a:chOff x="466727" y="1802561"/>
            <a:chExt cx="8220075" cy="957418"/>
          </a:xfrm>
        </p:grpSpPr>
        <p:sp>
          <p:nvSpPr>
            <p:cNvPr id="17" name="Rounded Rectangle 4">
              <a:extLst>
                <a:ext uri="{FF2B5EF4-FFF2-40B4-BE49-F238E27FC236}">
                  <a16:creationId xmlns:a16="http://schemas.microsoft.com/office/drawing/2014/main" id="{C31A3145-D78B-47EF-9A95-2A6E759C4791}"/>
                </a:ext>
              </a:extLst>
            </p:cNvPr>
            <p:cNvSpPr/>
            <p:nvPr/>
          </p:nvSpPr>
          <p:spPr bwMode="auto">
            <a:xfrm>
              <a:off x="466727" y="1802561"/>
              <a:ext cx="8220075" cy="957418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60000"/>
                <a:lumOff val="40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4E16527-AB10-4275-805D-A7255D08F488}"/>
                </a:ext>
              </a:extLst>
            </p:cNvPr>
            <p:cNvSpPr txBox="1"/>
            <p:nvPr/>
          </p:nvSpPr>
          <p:spPr>
            <a:xfrm>
              <a:off x="680842" y="1988191"/>
              <a:ext cx="77906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000000"/>
                  </a:solidFill>
                </a:rPr>
                <a:t>To use the past perfect tense, use the word ‘</a:t>
              </a:r>
              <a:r>
                <a:rPr lang="en-GB" b="1" dirty="0">
                  <a:solidFill>
                    <a:srgbClr val="000000"/>
                  </a:solidFill>
                </a:rPr>
                <a:t>had</a:t>
              </a:r>
              <a:r>
                <a:rPr lang="en-GB" dirty="0">
                  <a:solidFill>
                    <a:srgbClr val="000000"/>
                  </a:solidFill>
                </a:rPr>
                <a:t>’</a:t>
              </a:r>
              <a:br>
                <a:rPr lang="en-GB" dirty="0">
                  <a:solidFill>
                    <a:srgbClr val="000000"/>
                  </a:solidFill>
                </a:rPr>
              </a:br>
              <a:r>
                <a:rPr lang="en-GB" dirty="0">
                  <a:solidFill>
                    <a:srgbClr val="000000"/>
                  </a:solidFill>
                </a:rPr>
                <a:t>and the </a:t>
              </a:r>
              <a:r>
                <a:rPr lang="en-GB" b="1" dirty="0">
                  <a:solidFill>
                    <a:srgbClr val="000000"/>
                  </a:solidFill>
                </a:rPr>
                <a:t>past participle </a:t>
              </a:r>
              <a:r>
                <a:rPr lang="en-GB" dirty="0">
                  <a:solidFill>
                    <a:srgbClr val="000000"/>
                  </a:solidFill>
                </a:rPr>
                <a:t>of the verb, e.g.</a:t>
              </a:r>
              <a:endParaRPr lang="en-GB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80B5ED76-D68B-4941-A885-02D49BA87D30}"/>
              </a:ext>
            </a:extLst>
          </p:cNvPr>
          <p:cNvSpPr txBox="1"/>
          <p:nvPr/>
        </p:nvSpPr>
        <p:spPr>
          <a:xfrm>
            <a:off x="2446790" y="3015584"/>
            <a:ext cx="7457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Mrs Wrigley </a:t>
            </a:r>
            <a:r>
              <a:rPr lang="en-GB" sz="2400" b="1" dirty="0">
                <a:solidFill>
                  <a:srgbClr val="18A0DB"/>
                </a:solidFill>
              </a:rPr>
              <a:t>had collected </a:t>
            </a:r>
            <a:r>
              <a:rPr lang="en-GB" sz="2400" dirty="0"/>
              <a:t>in our files.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D5A107F-8D18-4902-BB2F-9FCF8F14EBEE}"/>
              </a:ext>
            </a:extLst>
          </p:cNvPr>
          <p:cNvSpPr/>
          <p:nvPr/>
        </p:nvSpPr>
        <p:spPr>
          <a:xfrm>
            <a:off x="1524000" y="6241410"/>
            <a:ext cx="9144000" cy="39428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All of these things happened in the past and do not continue to happen now.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211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01"/>
                            </p:stCondLst>
                            <p:childTnLst>
                              <p:par>
                                <p:cTn id="37" presetID="2" presetClass="entr" presetSubtype="8" accel="18000" decel="8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0" grpId="0"/>
      <p:bldP spid="25" grpId="0"/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2"/>
            <a:ext cx="8220075" cy="1784932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E7073E-49EE-46EC-BDFC-24DAF5402DBF}"/>
              </a:ext>
            </a:extLst>
          </p:cNvPr>
          <p:cNvCxnSpPr/>
          <p:nvPr/>
        </p:nvCxnSpPr>
        <p:spPr>
          <a:xfrm>
            <a:off x="2147454" y="1330618"/>
            <a:ext cx="790540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20120"/>
            <a:ext cx="7905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Perfect Tenses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C312D6-2AB5-4B66-805D-C74AE923D774}"/>
              </a:ext>
            </a:extLst>
          </p:cNvPr>
          <p:cNvSpPr txBox="1"/>
          <p:nvPr/>
        </p:nvSpPr>
        <p:spPr>
          <a:xfrm>
            <a:off x="2147454" y="1459685"/>
            <a:ext cx="7905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Click on each of the following tenses to find out more about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when it can be used.</a:t>
            </a:r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106985EC-B95A-46EF-8436-1A86B7E39874}"/>
              </a:ext>
            </a:extLst>
          </p:cNvPr>
          <p:cNvGrpSpPr/>
          <p:nvPr/>
        </p:nvGrpSpPr>
        <p:grpSpPr>
          <a:xfrm>
            <a:off x="1524000" y="5788404"/>
            <a:ext cx="9144000" cy="631444"/>
            <a:chOff x="0" y="5788404"/>
            <a:chExt cx="9144000" cy="631444"/>
          </a:xfrm>
        </p:grpSpPr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443EA71B-D53B-4D09-A8CB-331FFC17E04E}"/>
                </a:ext>
              </a:extLst>
            </p:cNvPr>
            <p:cNvSpPr/>
            <p:nvPr/>
          </p:nvSpPr>
          <p:spPr>
            <a:xfrm>
              <a:off x="0" y="5971922"/>
              <a:ext cx="9144000" cy="270159"/>
            </a:xfrm>
            <a:prstGeom prst="rect">
              <a:avLst/>
            </a:prstGeom>
            <a:solidFill>
              <a:srgbClr val="F1F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: Rounded Corners 11">
              <a:hlinkClick r:id="rId2" action="ppaction://hlinksldjump"/>
              <a:extLst>
                <a:ext uri="{FF2B5EF4-FFF2-40B4-BE49-F238E27FC236}">
                  <a16:creationId xmlns:a16="http://schemas.microsoft.com/office/drawing/2014/main" id="{44CC7E84-5213-4E25-99AE-623655D45381}"/>
                </a:ext>
              </a:extLst>
            </p:cNvPr>
            <p:cNvSpPr/>
            <p:nvPr/>
          </p:nvSpPr>
          <p:spPr>
            <a:xfrm>
              <a:off x="7335035" y="5788404"/>
              <a:ext cx="1342238" cy="631444"/>
            </a:xfrm>
            <a:prstGeom prst="roundRect">
              <a:avLst/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Next</a:t>
              </a:r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3EEA8A19-AA37-4921-83FF-817DBD763090}"/>
              </a:ext>
            </a:extLst>
          </p:cNvPr>
          <p:cNvGrpSpPr/>
          <p:nvPr/>
        </p:nvGrpSpPr>
        <p:grpSpPr>
          <a:xfrm>
            <a:off x="1981198" y="2305053"/>
            <a:ext cx="2562839" cy="3290405"/>
            <a:chOff x="457197" y="2305052"/>
            <a:chExt cx="2562839" cy="3290405"/>
          </a:xfrm>
        </p:grpSpPr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DB793AAE-F7CA-4D88-ABDD-B4FF808AA81C}"/>
                </a:ext>
              </a:extLst>
            </p:cNvPr>
            <p:cNvSpPr/>
            <p:nvPr/>
          </p:nvSpPr>
          <p:spPr bwMode="auto">
            <a:xfrm>
              <a:off x="457197" y="2305052"/>
              <a:ext cx="2562839" cy="3290405"/>
            </a:xfrm>
            <a:prstGeom prst="roundRect">
              <a:avLst>
                <a:gd name="adj" fmla="val 0"/>
              </a:avLst>
            </a:prstGeom>
            <a:solidFill>
              <a:srgbClr val="18A0DB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9D349EE5-312B-4FD7-B69A-0B9C059AEBDB}"/>
                </a:ext>
              </a:extLst>
            </p:cNvPr>
            <p:cNvSpPr/>
            <p:nvPr/>
          </p:nvSpPr>
          <p:spPr>
            <a:xfrm>
              <a:off x="640992" y="4689446"/>
              <a:ext cx="2195247" cy="561099"/>
            </a:xfrm>
            <a:prstGeom prst="roundRect">
              <a:avLst>
                <a:gd name="adj" fmla="val 1965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18A0DB"/>
                  </a:solidFill>
                </a:rPr>
                <a:t>Past Perfect Tense</a:t>
              </a:r>
              <a:endParaRPr lang="en-GB" dirty="0">
                <a:solidFill>
                  <a:srgbClr val="18A0DB"/>
                </a:solidFill>
              </a:endParaRPr>
            </a:p>
          </p:txBody>
        </p: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7487CDC3-D028-494E-B72F-E8755868383C}"/>
                </a:ext>
              </a:extLst>
            </p:cNvPr>
            <p:cNvGrpSpPr/>
            <p:nvPr/>
          </p:nvGrpSpPr>
          <p:grpSpPr>
            <a:xfrm>
              <a:off x="764342" y="2541864"/>
              <a:ext cx="1948545" cy="1948545"/>
              <a:chOff x="764342" y="2541864"/>
              <a:chExt cx="1948545" cy="1948545"/>
            </a:xfrm>
          </p:grpSpPr>
          <p:sp>
            <p:nvSpPr>
              <p:cNvPr id="3" name="Oval 2">
                <a:extLst>
                  <a:ext uri="{FF2B5EF4-FFF2-40B4-BE49-F238E27FC236}">
                    <a16:creationId xmlns:a16="http://schemas.microsoft.com/office/drawing/2014/main" id="{E4C2DA5F-1528-43A2-86C5-FE623DF32495}"/>
                  </a:ext>
                </a:extLst>
              </p:cNvPr>
              <p:cNvSpPr/>
              <p:nvPr/>
            </p:nvSpPr>
            <p:spPr>
              <a:xfrm>
                <a:off x="764342" y="2541864"/>
                <a:ext cx="1948545" cy="194854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4D45931E-5444-4679-A736-6CFC0F64A59B}"/>
                  </a:ext>
                </a:extLst>
              </p:cNvPr>
              <p:cNvSpPr/>
              <p:nvPr/>
            </p:nvSpPr>
            <p:spPr>
              <a:xfrm>
                <a:off x="858940" y="2636463"/>
                <a:ext cx="1759345" cy="1759345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C028EF13-3757-4F36-93AD-CB3BA45BCB33}"/>
                  </a:ext>
                </a:extLst>
              </p:cNvPr>
              <p:cNvSpPr/>
              <p:nvPr/>
            </p:nvSpPr>
            <p:spPr>
              <a:xfrm>
                <a:off x="857364" y="3012057"/>
                <a:ext cx="995208" cy="979733"/>
              </a:xfrm>
              <a:custGeom>
                <a:avLst/>
                <a:gdLst>
                  <a:gd name="connsiteX0" fmla="*/ 158669 w 995208"/>
                  <a:gd name="connsiteY0" fmla="*/ 0 h 979733"/>
                  <a:gd name="connsiteX1" fmla="*/ 995208 w 995208"/>
                  <a:gd name="connsiteY1" fmla="*/ 485192 h 979733"/>
                  <a:gd name="connsiteX2" fmla="*/ 142551 w 995208"/>
                  <a:gd name="connsiteY2" fmla="*/ 979733 h 979733"/>
                  <a:gd name="connsiteX3" fmla="*/ 69129 w 995208"/>
                  <a:gd name="connsiteY3" fmla="*/ 844465 h 979733"/>
                  <a:gd name="connsiteX4" fmla="*/ 0 w 995208"/>
                  <a:gd name="connsiteY4" fmla="*/ 502056 h 979733"/>
                  <a:gd name="connsiteX5" fmla="*/ 150234 w 995208"/>
                  <a:gd name="connsiteY5" fmla="*/ 10223 h 979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5208" h="979733">
                    <a:moveTo>
                      <a:pt x="158669" y="0"/>
                    </a:moveTo>
                    <a:lnTo>
                      <a:pt x="995208" y="485192"/>
                    </a:lnTo>
                    <a:lnTo>
                      <a:pt x="142551" y="979733"/>
                    </a:lnTo>
                    <a:lnTo>
                      <a:pt x="69129" y="844465"/>
                    </a:lnTo>
                    <a:cubicBezTo>
                      <a:pt x="24615" y="739222"/>
                      <a:pt x="0" y="623514"/>
                      <a:pt x="0" y="502056"/>
                    </a:cubicBezTo>
                    <a:cubicBezTo>
                      <a:pt x="0" y="319870"/>
                      <a:pt x="55384" y="150619"/>
                      <a:pt x="150234" y="10223"/>
                    </a:cubicBezTo>
                    <a:close/>
                  </a:path>
                </a:pathLst>
              </a:custGeom>
              <a:solidFill>
                <a:srgbClr val="80C1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A4CB5B02-A28B-43EF-8E26-50A0BC0C4ABD}"/>
                  </a:ext>
                </a:extLst>
              </p:cNvPr>
              <p:cNvSpPr/>
              <p:nvPr/>
            </p:nvSpPr>
            <p:spPr>
              <a:xfrm>
                <a:off x="958668" y="2736191"/>
                <a:ext cx="1559888" cy="1559888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E89D63EB-A292-4084-B0A8-EF863B72A74D}"/>
                  </a:ext>
                </a:extLst>
              </p:cNvPr>
              <p:cNvGrpSpPr/>
              <p:nvPr/>
            </p:nvGrpSpPr>
            <p:grpSpPr>
              <a:xfrm>
                <a:off x="1022899" y="2783492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C43C14E6-054E-4DEE-AEE1-E87D54EC83BF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17" name="Rectangle: Rounded Corners 16">
                    <a:extLst>
                      <a:ext uri="{FF2B5EF4-FFF2-40B4-BE49-F238E27FC236}">
                        <a16:creationId xmlns:a16="http://schemas.microsoft.com/office/drawing/2014/main" id="{71B68DC7-106B-4B19-81D4-2DF769D419A1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8" name="Rectangle: Rounded Corners 17">
                    <a:extLst>
                      <a:ext uri="{FF2B5EF4-FFF2-40B4-BE49-F238E27FC236}">
                        <a16:creationId xmlns:a16="http://schemas.microsoft.com/office/drawing/2014/main" id="{CBB8FF23-3CFE-4793-BE57-F71ADF0DC849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0" name="Group 19">
                  <a:extLst>
                    <a:ext uri="{FF2B5EF4-FFF2-40B4-BE49-F238E27FC236}">
                      <a16:creationId xmlns:a16="http://schemas.microsoft.com/office/drawing/2014/main" id="{77C33E58-5F4D-4191-9063-9EFF39322696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21" name="Rectangle: Rounded Corners 20">
                    <a:extLst>
                      <a:ext uri="{FF2B5EF4-FFF2-40B4-BE49-F238E27FC236}">
                        <a16:creationId xmlns:a16="http://schemas.microsoft.com/office/drawing/2014/main" id="{3AE5D781-CABC-42B4-B5A6-49F8A07095FD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2" name="Rectangle: Rounded Corners 21">
                    <a:extLst>
                      <a:ext uri="{FF2B5EF4-FFF2-40B4-BE49-F238E27FC236}">
                        <a16:creationId xmlns:a16="http://schemas.microsoft.com/office/drawing/2014/main" id="{50619B2B-E1F0-42B2-A61C-D13F0D79EBD4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395A5ED9-2313-4FAF-A1B8-46926EB70B05}"/>
                  </a:ext>
                </a:extLst>
              </p:cNvPr>
              <p:cNvGrpSpPr/>
              <p:nvPr/>
            </p:nvGrpSpPr>
            <p:grpSpPr>
              <a:xfrm rot="1782554">
                <a:off x="1022899" y="2773706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25" name="Group 24">
                  <a:extLst>
                    <a:ext uri="{FF2B5EF4-FFF2-40B4-BE49-F238E27FC236}">
                      <a16:creationId xmlns:a16="http://schemas.microsoft.com/office/drawing/2014/main" id="{73FF868E-85B8-4E74-83FA-0770B9EB0DC4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29" name="Rectangle: Rounded Corners 28">
                    <a:extLst>
                      <a:ext uri="{FF2B5EF4-FFF2-40B4-BE49-F238E27FC236}">
                        <a16:creationId xmlns:a16="http://schemas.microsoft.com/office/drawing/2014/main" id="{0AF5CB40-2ACC-4C73-82DC-3C2FF9CED2CA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0" name="Rectangle: Rounded Corners 29">
                    <a:extLst>
                      <a:ext uri="{FF2B5EF4-FFF2-40B4-BE49-F238E27FC236}">
                        <a16:creationId xmlns:a16="http://schemas.microsoft.com/office/drawing/2014/main" id="{0721AB20-C292-451C-8B3C-8AEFD3538E06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6" name="Group 25">
                  <a:extLst>
                    <a:ext uri="{FF2B5EF4-FFF2-40B4-BE49-F238E27FC236}">
                      <a16:creationId xmlns:a16="http://schemas.microsoft.com/office/drawing/2014/main" id="{3A2B92F8-BF93-40C4-9B17-63CF2B4F01CE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27" name="Rectangle: Rounded Corners 26">
                    <a:extLst>
                      <a:ext uri="{FF2B5EF4-FFF2-40B4-BE49-F238E27FC236}">
                        <a16:creationId xmlns:a16="http://schemas.microsoft.com/office/drawing/2014/main" id="{8CFF5596-D637-4581-B997-A25803E65FA7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8" name="Rectangle: Rounded Corners 27">
                    <a:extLst>
                      <a:ext uri="{FF2B5EF4-FFF2-40B4-BE49-F238E27FC236}">
                        <a16:creationId xmlns:a16="http://schemas.microsoft.com/office/drawing/2014/main" id="{EA292ED1-AD2F-4DBB-A851-7DB4F533CA21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0F7EBFE3-E83D-4C28-B5E1-001F55832C5A}"/>
                  </a:ext>
                </a:extLst>
              </p:cNvPr>
              <p:cNvGrpSpPr/>
              <p:nvPr/>
            </p:nvGrpSpPr>
            <p:grpSpPr>
              <a:xfrm rot="3525858">
                <a:off x="1020116" y="2791779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32" name="Group 31">
                  <a:extLst>
                    <a:ext uri="{FF2B5EF4-FFF2-40B4-BE49-F238E27FC236}">
                      <a16:creationId xmlns:a16="http://schemas.microsoft.com/office/drawing/2014/main" id="{D7D7D67E-2417-46FA-8E39-9282F278119D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36" name="Rectangle: Rounded Corners 35">
                    <a:extLst>
                      <a:ext uri="{FF2B5EF4-FFF2-40B4-BE49-F238E27FC236}">
                        <a16:creationId xmlns:a16="http://schemas.microsoft.com/office/drawing/2014/main" id="{5C5EA626-C120-4D90-AB09-F3EF9F4564A0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7" name="Rectangle: Rounded Corners 36">
                    <a:extLst>
                      <a:ext uri="{FF2B5EF4-FFF2-40B4-BE49-F238E27FC236}">
                        <a16:creationId xmlns:a16="http://schemas.microsoft.com/office/drawing/2014/main" id="{75EBE2D9-6D7B-4DE2-BB83-067DFEE04B5B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33" name="Group 32">
                  <a:extLst>
                    <a:ext uri="{FF2B5EF4-FFF2-40B4-BE49-F238E27FC236}">
                      <a16:creationId xmlns:a16="http://schemas.microsoft.com/office/drawing/2014/main" id="{D15E4778-5AF1-4514-8FA4-FCB35135AF86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34" name="Rectangle: Rounded Corners 33">
                    <a:extLst>
                      <a:ext uri="{FF2B5EF4-FFF2-40B4-BE49-F238E27FC236}">
                        <a16:creationId xmlns:a16="http://schemas.microsoft.com/office/drawing/2014/main" id="{D3C7D81B-BC75-4D3E-82D5-534100748E44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5" name="Rectangle: Rounded Corners 34">
                    <a:extLst>
                      <a:ext uri="{FF2B5EF4-FFF2-40B4-BE49-F238E27FC236}">
                        <a16:creationId xmlns:a16="http://schemas.microsoft.com/office/drawing/2014/main" id="{AFB02DE7-3A34-468E-8AF7-3A711116FFBF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sp>
            <p:nvSpPr>
              <p:cNvPr id="39" name="Rectangle: Rounded Corners 38">
                <a:extLst>
                  <a:ext uri="{FF2B5EF4-FFF2-40B4-BE49-F238E27FC236}">
                    <a16:creationId xmlns:a16="http://schemas.microsoft.com/office/drawing/2014/main" id="{029254DD-7E7F-45D0-B370-2B9C688BBBC8}"/>
                  </a:ext>
                </a:extLst>
              </p:cNvPr>
              <p:cNvSpPr/>
              <p:nvPr/>
            </p:nvSpPr>
            <p:spPr>
              <a:xfrm rot="16200000">
                <a:off x="1396314" y="3081839"/>
                <a:ext cx="73888" cy="8363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61478CBA-E130-48C3-87DC-0134331C0EFA}"/>
                </a:ext>
              </a:extLst>
            </p:cNvPr>
            <p:cNvSpPr/>
            <p:nvPr/>
          </p:nvSpPr>
          <p:spPr>
            <a:xfrm>
              <a:off x="540320" y="2352149"/>
              <a:ext cx="2396581" cy="317523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6F46ED54-F863-4588-9C72-5F8E73AD5D4F}"/>
              </a:ext>
            </a:extLst>
          </p:cNvPr>
          <p:cNvGrpSpPr/>
          <p:nvPr/>
        </p:nvGrpSpPr>
        <p:grpSpPr>
          <a:xfrm>
            <a:off x="4809816" y="2305053"/>
            <a:ext cx="2562839" cy="3290405"/>
            <a:chOff x="3285815" y="2305052"/>
            <a:chExt cx="2562839" cy="3290405"/>
          </a:xfrm>
        </p:grpSpPr>
        <p:sp>
          <p:nvSpPr>
            <p:cNvPr id="10" name="Rounded Rectangle 4">
              <a:extLst>
                <a:ext uri="{FF2B5EF4-FFF2-40B4-BE49-F238E27FC236}">
                  <a16:creationId xmlns:a16="http://schemas.microsoft.com/office/drawing/2014/main" id="{36F1D34E-B6FC-41B1-AE19-2B3F50A2A7BE}"/>
                </a:ext>
              </a:extLst>
            </p:cNvPr>
            <p:cNvSpPr/>
            <p:nvPr/>
          </p:nvSpPr>
          <p:spPr bwMode="auto">
            <a:xfrm>
              <a:off x="3285815" y="2305052"/>
              <a:ext cx="2562839" cy="3290405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A1325A4D-F054-483B-BD1B-99017BAAB223}"/>
                </a:ext>
              </a:extLst>
            </p:cNvPr>
            <p:cNvSpPr/>
            <p:nvPr/>
          </p:nvSpPr>
          <p:spPr>
            <a:xfrm>
              <a:off x="3487362" y="4689446"/>
              <a:ext cx="2195247" cy="561099"/>
            </a:xfrm>
            <a:prstGeom prst="roundRect">
              <a:avLst>
                <a:gd name="adj" fmla="val 1965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BC0105"/>
                  </a:solidFill>
                </a:rPr>
                <a:t>Present Perfect</a:t>
              </a:r>
              <a:br>
                <a:rPr lang="en-GB" b="1" dirty="0">
                  <a:solidFill>
                    <a:srgbClr val="BC0105"/>
                  </a:solidFill>
                </a:rPr>
              </a:br>
              <a:r>
                <a:rPr lang="en-GB" b="1" dirty="0">
                  <a:solidFill>
                    <a:srgbClr val="BC0105"/>
                  </a:solidFill>
                </a:rPr>
                <a:t>Tense</a:t>
              </a:r>
              <a:endParaRPr lang="en-GB" dirty="0">
                <a:solidFill>
                  <a:srgbClr val="BC0105"/>
                </a:solidFill>
              </a:endParaRPr>
            </a:p>
          </p:txBody>
        </p: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54D60FA2-7242-4BD2-B9E3-96002D9C2133}"/>
                </a:ext>
              </a:extLst>
            </p:cNvPr>
            <p:cNvGrpSpPr/>
            <p:nvPr/>
          </p:nvGrpSpPr>
          <p:grpSpPr>
            <a:xfrm>
              <a:off x="3610712" y="2541864"/>
              <a:ext cx="1948545" cy="1948545"/>
              <a:chOff x="764342" y="2541864"/>
              <a:chExt cx="1948545" cy="1948545"/>
            </a:xfrm>
          </p:grpSpPr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8592AE5A-1A77-4A53-A197-8A2ACDB01F4D}"/>
                  </a:ext>
                </a:extLst>
              </p:cNvPr>
              <p:cNvSpPr/>
              <p:nvPr/>
            </p:nvSpPr>
            <p:spPr>
              <a:xfrm>
                <a:off x="764342" y="2541864"/>
                <a:ext cx="1948545" cy="194854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F044CB01-8930-4F92-B5CA-760AABEF77B2}"/>
                  </a:ext>
                </a:extLst>
              </p:cNvPr>
              <p:cNvSpPr/>
              <p:nvPr/>
            </p:nvSpPr>
            <p:spPr>
              <a:xfrm>
                <a:off x="858940" y="2636463"/>
                <a:ext cx="1759345" cy="1759345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4ED5B9DA-5495-49C6-BFB5-A940BCF2AEC7}"/>
                  </a:ext>
                </a:extLst>
              </p:cNvPr>
              <p:cNvSpPr/>
              <p:nvPr/>
            </p:nvSpPr>
            <p:spPr>
              <a:xfrm rot="5400000">
                <a:off x="1301838" y="2596226"/>
                <a:ext cx="899256" cy="979733"/>
              </a:xfrm>
              <a:custGeom>
                <a:avLst/>
                <a:gdLst>
                  <a:gd name="connsiteX0" fmla="*/ 158669 w 995208"/>
                  <a:gd name="connsiteY0" fmla="*/ 0 h 979733"/>
                  <a:gd name="connsiteX1" fmla="*/ 995208 w 995208"/>
                  <a:gd name="connsiteY1" fmla="*/ 485192 h 979733"/>
                  <a:gd name="connsiteX2" fmla="*/ 142551 w 995208"/>
                  <a:gd name="connsiteY2" fmla="*/ 979733 h 979733"/>
                  <a:gd name="connsiteX3" fmla="*/ 69129 w 995208"/>
                  <a:gd name="connsiteY3" fmla="*/ 844465 h 979733"/>
                  <a:gd name="connsiteX4" fmla="*/ 0 w 995208"/>
                  <a:gd name="connsiteY4" fmla="*/ 502056 h 979733"/>
                  <a:gd name="connsiteX5" fmla="*/ 150234 w 995208"/>
                  <a:gd name="connsiteY5" fmla="*/ 10223 h 979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5208" h="979733">
                    <a:moveTo>
                      <a:pt x="158669" y="0"/>
                    </a:moveTo>
                    <a:lnTo>
                      <a:pt x="995208" y="485192"/>
                    </a:lnTo>
                    <a:lnTo>
                      <a:pt x="142551" y="979733"/>
                    </a:lnTo>
                    <a:lnTo>
                      <a:pt x="69129" y="844465"/>
                    </a:lnTo>
                    <a:cubicBezTo>
                      <a:pt x="24615" y="739222"/>
                      <a:pt x="0" y="623514"/>
                      <a:pt x="0" y="502056"/>
                    </a:cubicBezTo>
                    <a:cubicBezTo>
                      <a:pt x="0" y="319870"/>
                      <a:pt x="55384" y="150619"/>
                      <a:pt x="150234" y="1022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51A7A574-9A16-4713-AD3A-85DA9412BC9A}"/>
                  </a:ext>
                </a:extLst>
              </p:cNvPr>
              <p:cNvSpPr/>
              <p:nvPr/>
            </p:nvSpPr>
            <p:spPr>
              <a:xfrm>
                <a:off x="958668" y="2736191"/>
                <a:ext cx="1559888" cy="1559888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4406AF78-B9E8-4E45-98A8-58D3E44ECB1D}"/>
                  </a:ext>
                </a:extLst>
              </p:cNvPr>
              <p:cNvGrpSpPr/>
              <p:nvPr/>
            </p:nvGrpSpPr>
            <p:grpSpPr>
              <a:xfrm>
                <a:off x="1022899" y="2783492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67" name="Group 66">
                  <a:extLst>
                    <a:ext uri="{FF2B5EF4-FFF2-40B4-BE49-F238E27FC236}">
                      <a16:creationId xmlns:a16="http://schemas.microsoft.com/office/drawing/2014/main" id="{D5518772-33FE-4C82-8783-BF53000A823B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71" name="Rectangle: Rounded Corners 70">
                    <a:extLst>
                      <a:ext uri="{FF2B5EF4-FFF2-40B4-BE49-F238E27FC236}">
                        <a16:creationId xmlns:a16="http://schemas.microsoft.com/office/drawing/2014/main" id="{D8C1EB65-0B60-497A-8C11-A3BFB46B481C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72" name="Rectangle: Rounded Corners 71">
                    <a:extLst>
                      <a:ext uri="{FF2B5EF4-FFF2-40B4-BE49-F238E27FC236}">
                        <a16:creationId xmlns:a16="http://schemas.microsoft.com/office/drawing/2014/main" id="{F12F7522-EB94-4652-9A18-B305F8F73E4E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CF3DC232-66D2-45BC-9D6F-A8DF6616E8FE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69" name="Rectangle: Rounded Corners 68">
                    <a:extLst>
                      <a:ext uri="{FF2B5EF4-FFF2-40B4-BE49-F238E27FC236}">
                        <a16:creationId xmlns:a16="http://schemas.microsoft.com/office/drawing/2014/main" id="{182E55BF-3DE7-46AF-8F6D-0F9420839864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70" name="Rectangle: Rounded Corners 69">
                    <a:extLst>
                      <a:ext uri="{FF2B5EF4-FFF2-40B4-BE49-F238E27FC236}">
                        <a16:creationId xmlns:a16="http://schemas.microsoft.com/office/drawing/2014/main" id="{4128ECF7-8F6D-4045-8C94-2600F5D9BAAD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4E6F7606-99B8-4C22-BCDB-3C37C30B57D1}"/>
                  </a:ext>
                </a:extLst>
              </p:cNvPr>
              <p:cNvGrpSpPr/>
              <p:nvPr/>
            </p:nvGrpSpPr>
            <p:grpSpPr>
              <a:xfrm rot="1782554">
                <a:off x="1022899" y="2773706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61" name="Group 60">
                  <a:extLst>
                    <a:ext uri="{FF2B5EF4-FFF2-40B4-BE49-F238E27FC236}">
                      <a16:creationId xmlns:a16="http://schemas.microsoft.com/office/drawing/2014/main" id="{68C48021-8BD1-48CE-9870-B7694479F327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65" name="Rectangle: Rounded Corners 64">
                    <a:extLst>
                      <a:ext uri="{FF2B5EF4-FFF2-40B4-BE49-F238E27FC236}">
                        <a16:creationId xmlns:a16="http://schemas.microsoft.com/office/drawing/2014/main" id="{5E5C1A99-C4D3-41E0-8526-83B61CCF256C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66" name="Rectangle: Rounded Corners 65">
                    <a:extLst>
                      <a:ext uri="{FF2B5EF4-FFF2-40B4-BE49-F238E27FC236}">
                        <a16:creationId xmlns:a16="http://schemas.microsoft.com/office/drawing/2014/main" id="{57F26192-A875-4847-92D3-76FEC89E5B3E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62" name="Group 61">
                  <a:extLst>
                    <a:ext uri="{FF2B5EF4-FFF2-40B4-BE49-F238E27FC236}">
                      <a16:creationId xmlns:a16="http://schemas.microsoft.com/office/drawing/2014/main" id="{A1C338EC-5775-41E8-BEAF-90E73CCAF4D4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63" name="Rectangle: Rounded Corners 62">
                    <a:extLst>
                      <a:ext uri="{FF2B5EF4-FFF2-40B4-BE49-F238E27FC236}">
                        <a16:creationId xmlns:a16="http://schemas.microsoft.com/office/drawing/2014/main" id="{8B313232-D14D-4ACD-BDEA-63BFCAE63260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64" name="Rectangle: Rounded Corners 63">
                    <a:extLst>
                      <a:ext uri="{FF2B5EF4-FFF2-40B4-BE49-F238E27FC236}">
                        <a16:creationId xmlns:a16="http://schemas.microsoft.com/office/drawing/2014/main" id="{73BFEDA0-33AA-40D8-9C7B-DAEE64D72140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53" name="Group 52">
                <a:extLst>
                  <a:ext uri="{FF2B5EF4-FFF2-40B4-BE49-F238E27FC236}">
                    <a16:creationId xmlns:a16="http://schemas.microsoft.com/office/drawing/2014/main" id="{846FD5C0-2EF9-4DE1-9C07-F3E190D303F4}"/>
                  </a:ext>
                </a:extLst>
              </p:cNvPr>
              <p:cNvGrpSpPr/>
              <p:nvPr/>
            </p:nvGrpSpPr>
            <p:grpSpPr>
              <a:xfrm rot="3525858">
                <a:off x="1020116" y="2791779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55" name="Group 54">
                  <a:extLst>
                    <a:ext uri="{FF2B5EF4-FFF2-40B4-BE49-F238E27FC236}">
                      <a16:creationId xmlns:a16="http://schemas.microsoft.com/office/drawing/2014/main" id="{B45E06B9-28C9-4066-9B68-857931158D65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59" name="Rectangle: Rounded Corners 58">
                    <a:extLst>
                      <a:ext uri="{FF2B5EF4-FFF2-40B4-BE49-F238E27FC236}">
                        <a16:creationId xmlns:a16="http://schemas.microsoft.com/office/drawing/2014/main" id="{4CABAA14-FA51-43B5-9A1D-321F6C969DE8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60" name="Rectangle: Rounded Corners 59">
                    <a:extLst>
                      <a:ext uri="{FF2B5EF4-FFF2-40B4-BE49-F238E27FC236}">
                        <a16:creationId xmlns:a16="http://schemas.microsoft.com/office/drawing/2014/main" id="{43A4F8AA-32E8-4D3A-A0EB-9364FF98464F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56" name="Group 55">
                  <a:extLst>
                    <a:ext uri="{FF2B5EF4-FFF2-40B4-BE49-F238E27FC236}">
                      <a16:creationId xmlns:a16="http://schemas.microsoft.com/office/drawing/2014/main" id="{97E81DDC-6DF2-46CB-A42E-CE7DA868DCA7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57" name="Rectangle: Rounded Corners 56">
                    <a:extLst>
                      <a:ext uri="{FF2B5EF4-FFF2-40B4-BE49-F238E27FC236}">
                        <a16:creationId xmlns:a16="http://schemas.microsoft.com/office/drawing/2014/main" id="{E37D11FB-993B-4634-AA51-835EE496F9B5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58" name="Rectangle: Rounded Corners 57">
                    <a:extLst>
                      <a:ext uri="{FF2B5EF4-FFF2-40B4-BE49-F238E27FC236}">
                        <a16:creationId xmlns:a16="http://schemas.microsoft.com/office/drawing/2014/main" id="{47AA6424-F534-4B8C-A080-B229450483CD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sp>
            <p:nvSpPr>
              <p:cNvPr id="54" name="Rectangle: Rounded Corners 53">
                <a:extLst>
                  <a:ext uri="{FF2B5EF4-FFF2-40B4-BE49-F238E27FC236}">
                    <a16:creationId xmlns:a16="http://schemas.microsoft.com/office/drawing/2014/main" id="{C2D3A448-07DF-4069-A596-311912B37A99}"/>
                  </a:ext>
                </a:extLst>
              </p:cNvPr>
              <p:cNvSpPr/>
              <p:nvPr/>
            </p:nvSpPr>
            <p:spPr>
              <a:xfrm>
                <a:off x="1711570" y="2783492"/>
                <a:ext cx="73888" cy="8363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3" name="Rectangle: Rounded Corners 72">
              <a:extLst>
                <a:ext uri="{FF2B5EF4-FFF2-40B4-BE49-F238E27FC236}">
                  <a16:creationId xmlns:a16="http://schemas.microsoft.com/office/drawing/2014/main" id="{06A50721-FB9C-4EF3-968A-1C5F9E9FB978}"/>
                </a:ext>
              </a:extLst>
            </p:cNvPr>
            <p:cNvSpPr/>
            <p:nvPr/>
          </p:nvSpPr>
          <p:spPr>
            <a:xfrm>
              <a:off x="3386690" y="2352149"/>
              <a:ext cx="2396581" cy="317523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3EAFB9C9-5374-4B8D-AE29-4D9584CCA817}"/>
              </a:ext>
            </a:extLst>
          </p:cNvPr>
          <p:cNvGrpSpPr/>
          <p:nvPr/>
        </p:nvGrpSpPr>
        <p:grpSpPr>
          <a:xfrm>
            <a:off x="7638435" y="2305053"/>
            <a:ext cx="2562839" cy="3290405"/>
            <a:chOff x="6114434" y="2305052"/>
            <a:chExt cx="2562839" cy="3290405"/>
          </a:xfrm>
        </p:grpSpPr>
        <p:sp>
          <p:nvSpPr>
            <p:cNvPr id="11" name="Rounded Rectangle 4">
              <a:extLst>
                <a:ext uri="{FF2B5EF4-FFF2-40B4-BE49-F238E27FC236}">
                  <a16:creationId xmlns:a16="http://schemas.microsoft.com/office/drawing/2014/main" id="{63AF2BA6-0FBA-41F5-AF0B-96EF85D934BE}"/>
                </a:ext>
              </a:extLst>
            </p:cNvPr>
            <p:cNvSpPr/>
            <p:nvPr/>
          </p:nvSpPr>
          <p:spPr bwMode="auto">
            <a:xfrm>
              <a:off x="6114434" y="2305052"/>
              <a:ext cx="2562839" cy="3290405"/>
            </a:xfrm>
            <a:prstGeom prst="roundRect">
              <a:avLst>
                <a:gd name="adj" fmla="val 0"/>
              </a:avLst>
            </a:prstGeom>
            <a:solidFill>
              <a:schemeClr val="accent6">
                <a:lumMod val="75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06F4AF1F-C353-4759-A4DE-46CD5E2D2F84}"/>
                </a:ext>
              </a:extLst>
            </p:cNvPr>
            <p:cNvGrpSpPr/>
            <p:nvPr/>
          </p:nvGrpSpPr>
          <p:grpSpPr>
            <a:xfrm>
              <a:off x="6190162" y="2352149"/>
              <a:ext cx="2396581" cy="3175233"/>
              <a:chOff x="6190162" y="2352149"/>
              <a:chExt cx="2396581" cy="3175233"/>
            </a:xfrm>
          </p:grpSpPr>
          <p:sp>
            <p:nvSpPr>
              <p:cNvPr id="74" name="Rectangle: Rounded Corners 73">
                <a:extLst>
                  <a:ext uri="{FF2B5EF4-FFF2-40B4-BE49-F238E27FC236}">
                    <a16:creationId xmlns:a16="http://schemas.microsoft.com/office/drawing/2014/main" id="{CC642545-A181-44F7-BB51-34CBA70DF2CB}"/>
                  </a:ext>
                </a:extLst>
              </p:cNvPr>
              <p:cNvSpPr/>
              <p:nvPr/>
            </p:nvSpPr>
            <p:spPr>
              <a:xfrm>
                <a:off x="6290834" y="4689446"/>
                <a:ext cx="2195247" cy="561099"/>
              </a:xfrm>
              <a:prstGeom prst="roundRect">
                <a:avLst>
                  <a:gd name="adj" fmla="val 1965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rgbClr val="7030A0"/>
                    </a:solidFill>
                  </a:rPr>
                  <a:t>Future Perfect Tense</a:t>
                </a:r>
                <a:endParaRPr lang="en-GB" dirty="0">
                  <a:solidFill>
                    <a:srgbClr val="7030A0"/>
                  </a:solidFill>
                </a:endParaRPr>
              </a:p>
            </p:txBody>
          </p:sp>
          <p:grpSp>
            <p:nvGrpSpPr>
              <p:cNvPr id="75" name="Group 74">
                <a:extLst>
                  <a:ext uri="{FF2B5EF4-FFF2-40B4-BE49-F238E27FC236}">
                    <a16:creationId xmlns:a16="http://schemas.microsoft.com/office/drawing/2014/main" id="{61A58AE0-4B26-4C3A-8EED-1E0136295E3B}"/>
                  </a:ext>
                </a:extLst>
              </p:cNvPr>
              <p:cNvGrpSpPr/>
              <p:nvPr/>
            </p:nvGrpSpPr>
            <p:grpSpPr>
              <a:xfrm rot="10800000">
                <a:off x="6414184" y="2541864"/>
                <a:ext cx="1948545" cy="1948545"/>
                <a:chOff x="764342" y="2541864"/>
                <a:chExt cx="1948545" cy="1948545"/>
              </a:xfrm>
            </p:grpSpPr>
            <p:sp>
              <p:nvSpPr>
                <p:cNvPr id="76" name="Oval 75">
                  <a:extLst>
                    <a:ext uri="{FF2B5EF4-FFF2-40B4-BE49-F238E27FC236}">
                      <a16:creationId xmlns:a16="http://schemas.microsoft.com/office/drawing/2014/main" id="{F75C6094-AFFF-4179-8087-CD4BF1F3EEB7}"/>
                    </a:ext>
                  </a:extLst>
                </p:cNvPr>
                <p:cNvSpPr/>
                <p:nvPr/>
              </p:nvSpPr>
              <p:spPr>
                <a:xfrm>
                  <a:off x="764342" y="2541864"/>
                  <a:ext cx="1948545" cy="194854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" name="Oval 76">
                  <a:extLst>
                    <a:ext uri="{FF2B5EF4-FFF2-40B4-BE49-F238E27FC236}">
                      <a16:creationId xmlns:a16="http://schemas.microsoft.com/office/drawing/2014/main" id="{A2DDFC60-B0DF-40C7-91B4-866E94ECA933}"/>
                    </a:ext>
                  </a:extLst>
                </p:cNvPr>
                <p:cNvSpPr/>
                <p:nvPr/>
              </p:nvSpPr>
              <p:spPr>
                <a:xfrm>
                  <a:off x="858940" y="2636463"/>
                  <a:ext cx="1759345" cy="1759345"/>
                </a:xfrm>
                <a:prstGeom prst="ellipse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78" name="Freeform: Shape 77">
                  <a:extLst>
                    <a:ext uri="{FF2B5EF4-FFF2-40B4-BE49-F238E27FC236}">
                      <a16:creationId xmlns:a16="http://schemas.microsoft.com/office/drawing/2014/main" id="{C57F4AEF-C11B-4D8B-85AB-8D9837878EAB}"/>
                    </a:ext>
                  </a:extLst>
                </p:cNvPr>
                <p:cNvSpPr/>
                <p:nvPr/>
              </p:nvSpPr>
              <p:spPr>
                <a:xfrm>
                  <a:off x="857364" y="3012057"/>
                  <a:ext cx="995208" cy="979733"/>
                </a:xfrm>
                <a:custGeom>
                  <a:avLst/>
                  <a:gdLst>
                    <a:gd name="connsiteX0" fmla="*/ 158669 w 995208"/>
                    <a:gd name="connsiteY0" fmla="*/ 0 h 979733"/>
                    <a:gd name="connsiteX1" fmla="*/ 995208 w 995208"/>
                    <a:gd name="connsiteY1" fmla="*/ 485192 h 979733"/>
                    <a:gd name="connsiteX2" fmla="*/ 142551 w 995208"/>
                    <a:gd name="connsiteY2" fmla="*/ 979733 h 979733"/>
                    <a:gd name="connsiteX3" fmla="*/ 69129 w 995208"/>
                    <a:gd name="connsiteY3" fmla="*/ 844465 h 979733"/>
                    <a:gd name="connsiteX4" fmla="*/ 0 w 995208"/>
                    <a:gd name="connsiteY4" fmla="*/ 502056 h 979733"/>
                    <a:gd name="connsiteX5" fmla="*/ 150234 w 995208"/>
                    <a:gd name="connsiteY5" fmla="*/ 10223 h 9797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95208" h="979733">
                      <a:moveTo>
                        <a:pt x="158669" y="0"/>
                      </a:moveTo>
                      <a:lnTo>
                        <a:pt x="995208" y="485192"/>
                      </a:lnTo>
                      <a:lnTo>
                        <a:pt x="142551" y="979733"/>
                      </a:lnTo>
                      <a:lnTo>
                        <a:pt x="69129" y="844465"/>
                      </a:lnTo>
                      <a:cubicBezTo>
                        <a:pt x="24615" y="739222"/>
                        <a:pt x="0" y="623514"/>
                        <a:pt x="0" y="502056"/>
                      </a:cubicBezTo>
                      <a:cubicBezTo>
                        <a:pt x="0" y="319870"/>
                        <a:pt x="55384" y="150619"/>
                        <a:pt x="150234" y="10223"/>
                      </a:cubicBezTo>
                      <a:close/>
                    </a:path>
                  </a:pathLst>
                </a:cu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" name="Oval 78">
                  <a:extLst>
                    <a:ext uri="{FF2B5EF4-FFF2-40B4-BE49-F238E27FC236}">
                      <a16:creationId xmlns:a16="http://schemas.microsoft.com/office/drawing/2014/main" id="{DAC75592-821E-41E4-A772-83CCC349E3B5}"/>
                    </a:ext>
                  </a:extLst>
                </p:cNvPr>
                <p:cNvSpPr/>
                <p:nvPr/>
              </p:nvSpPr>
              <p:spPr>
                <a:xfrm>
                  <a:off x="958668" y="2736191"/>
                  <a:ext cx="1559888" cy="1559888"/>
                </a:xfrm>
                <a:prstGeom prst="ellipse">
                  <a:avLst/>
                </a:prstGeom>
                <a:noFill/>
                <a:ln w="28575">
                  <a:solidFill>
                    <a:schemeClr val="bg1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grpSp>
              <p:nvGrpSpPr>
                <p:cNvPr id="80" name="Group 79">
                  <a:extLst>
                    <a:ext uri="{FF2B5EF4-FFF2-40B4-BE49-F238E27FC236}">
                      <a16:creationId xmlns:a16="http://schemas.microsoft.com/office/drawing/2014/main" id="{61151F54-4FC3-4C18-A1A9-2C08080AB1F1}"/>
                    </a:ext>
                  </a:extLst>
                </p:cNvPr>
                <p:cNvGrpSpPr/>
                <p:nvPr/>
              </p:nvGrpSpPr>
              <p:grpSpPr>
                <a:xfrm>
                  <a:off x="1022899" y="2783492"/>
                  <a:ext cx="1436991" cy="1436991"/>
                  <a:chOff x="1022899" y="2783492"/>
                  <a:chExt cx="1436991" cy="1436991"/>
                </a:xfrm>
              </p:grpSpPr>
              <p:grpSp>
                <p:nvGrpSpPr>
                  <p:cNvPr id="96" name="Group 95">
                    <a:extLst>
                      <a:ext uri="{FF2B5EF4-FFF2-40B4-BE49-F238E27FC236}">
                        <a16:creationId xmlns:a16="http://schemas.microsoft.com/office/drawing/2014/main" id="{E9604176-FB09-42BE-A7E4-7E5183AD8F49}"/>
                      </a:ext>
                    </a:extLst>
                  </p:cNvPr>
                  <p:cNvGrpSpPr/>
                  <p:nvPr/>
                </p:nvGrpSpPr>
                <p:grpSpPr>
                  <a:xfrm>
                    <a:off x="1715752" y="2783492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100" name="Rectangle: Rounded Corners 99">
                      <a:extLst>
                        <a:ext uri="{FF2B5EF4-FFF2-40B4-BE49-F238E27FC236}">
                          <a16:creationId xmlns:a16="http://schemas.microsoft.com/office/drawing/2014/main" id="{419B13A1-3071-4EB9-A357-434D02A2DE1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101" name="Rectangle: Rounded Corners 100">
                      <a:extLst>
                        <a:ext uri="{FF2B5EF4-FFF2-40B4-BE49-F238E27FC236}">
                          <a16:creationId xmlns:a16="http://schemas.microsoft.com/office/drawing/2014/main" id="{60451C0A-DFB2-4971-9483-C3E899BA96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97" name="Group 96">
                    <a:extLst>
                      <a:ext uri="{FF2B5EF4-FFF2-40B4-BE49-F238E27FC236}">
                        <a16:creationId xmlns:a16="http://schemas.microsoft.com/office/drawing/2014/main" id="{7EB8EB50-C909-4D7F-A0C6-E9ABD837F897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1715752" y="2778754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98" name="Rectangle: Rounded Corners 97">
                      <a:extLst>
                        <a:ext uri="{FF2B5EF4-FFF2-40B4-BE49-F238E27FC236}">
                          <a16:creationId xmlns:a16="http://schemas.microsoft.com/office/drawing/2014/main" id="{F42012C7-0B6F-432D-BA7E-438BEA7D71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9" name="Rectangle: Rounded Corners 98">
                      <a:extLst>
                        <a:ext uri="{FF2B5EF4-FFF2-40B4-BE49-F238E27FC236}">
                          <a16:creationId xmlns:a16="http://schemas.microsoft.com/office/drawing/2014/main" id="{BA1C8BD7-8FD5-485D-95E5-B35C2AC557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grpSp>
              <p:nvGrpSpPr>
                <p:cNvPr id="81" name="Group 80">
                  <a:extLst>
                    <a:ext uri="{FF2B5EF4-FFF2-40B4-BE49-F238E27FC236}">
                      <a16:creationId xmlns:a16="http://schemas.microsoft.com/office/drawing/2014/main" id="{C9405812-74F5-4327-9635-32E02B649CF6}"/>
                    </a:ext>
                  </a:extLst>
                </p:cNvPr>
                <p:cNvGrpSpPr/>
                <p:nvPr/>
              </p:nvGrpSpPr>
              <p:grpSpPr>
                <a:xfrm rot="1782554">
                  <a:off x="1022899" y="2773706"/>
                  <a:ext cx="1436991" cy="1436991"/>
                  <a:chOff x="1022899" y="2783492"/>
                  <a:chExt cx="1436991" cy="1436991"/>
                </a:xfrm>
              </p:grpSpPr>
              <p:grpSp>
                <p:nvGrpSpPr>
                  <p:cNvPr id="90" name="Group 89">
                    <a:extLst>
                      <a:ext uri="{FF2B5EF4-FFF2-40B4-BE49-F238E27FC236}">
                        <a16:creationId xmlns:a16="http://schemas.microsoft.com/office/drawing/2014/main" id="{DE8F01E9-7C60-4000-BE91-4113C631249E}"/>
                      </a:ext>
                    </a:extLst>
                  </p:cNvPr>
                  <p:cNvGrpSpPr/>
                  <p:nvPr/>
                </p:nvGrpSpPr>
                <p:grpSpPr>
                  <a:xfrm>
                    <a:off x="1715752" y="2783492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94" name="Rectangle: Rounded Corners 93">
                      <a:extLst>
                        <a:ext uri="{FF2B5EF4-FFF2-40B4-BE49-F238E27FC236}">
                          <a16:creationId xmlns:a16="http://schemas.microsoft.com/office/drawing/2014/main" id="{35E3E600-9CF0-41B6-A45D-A6E2AC517D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5" name="Rectangle: Rounded Corners 94">
                      <a:extLst>
                        <a:ext uri="{FF2B5EF4-FFF2-40B4-BE49-F238E27FC236}">
                          <a16:creationId xmlns:a16="http://schemas.microsoft.com/office/drawing/2014/main" id="{71B43ED8-4559-45C6-983E-B92D5ACA51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91" name="Group 90">
                    <a:extLst>
                      <a:ext uri="{FF2B5EF4-FFF2-40B4-BE49-F238E27FC236}">
                        <a16:creationId xmlns:a16="http://schemas.microsoft.com/office/drawing/2014/main" id="{6540705A-0AE7-4310-9DDD-CD1ACE2B53E3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1715752" y="2778754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92" name="Rectangle: Rounded Corners 91">
                      <a:extLst>
                        <a:ext uri="{FF2B5EF4-FFF2-40B4-BE49-F238E27FC236}">
                          <a16:creationId xmlns:a16="http://schemas.microsoft.com/office/drawing/2014/main" id="{84F89973-E63D-4092-BDBA-C26BF5F1D53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3" name="Rectangle: Rounded Corners 92">
                      <a:extLst>
                        <a:ext uri="{FF2B5EF4-FFF2-40B4-BE49-F238E27FC236}">
                          <a16:creationId xmlns:a16="http://schemas.microsoft.com/office/drawing/2014/main" id="{0E3F0CB9-33EE-475A-8A72-3B5B1275CDC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grpSp>
              <p:nvGrpSpPr>
                <p:cNvPr id="82" name="Group 81">
                  <a:extLst>
                    <a:ext uri="{FF2B5EF4-FFF2-40B4-BE49-F238E27FC236}">
                      <a16:creationId xmlns:a16="http://schemas.microsoft.com/office/drawing/2014/main" id="{C3F81DBE-862E-4799-9AC8-326B343E08B6}"/>
                    </a:ext>
                  </a:extLst>
                </p:cNvPr>
                <p:cNvGrpSpPr/>
                <p:nvPr/>
              </p:nvGrpSpPr>
              <p:grpSpPr>
                <a:xfrm rot="3525858">
                  <a:off x="1020116" y="2791779"/>
                  <a:ext cx="1436991" cy="1436991"/>
                  <a:chOff x="1022899" y="2783492"/>
                  <a:chExt cx="1436991" cy="1436991"/>
                </a:xfrm>
              </p:grpSpPr>
              <p:grpSp>
                <p:nvGrpSpPr>
                  <p:cNvPr id="84" name="Group 83">
                    <a:extLst>
                      <a:ext uri="{FF2B5EF4-FFF2-40B4-BE49-F238E27FC236}">
                        <a16:creationId xmlns:a16="http://schemas.microsoft.com/office/drawing/2014/main" id="{E503CF54-D797-42D2-8DA4-1AEF5E9097B3}"/>
                      </a:ext>
                    </a:extLst>
                  </p:cNvPr>
                  <p:cNvGrpSpPr/>
                  <p:nvPr/>
                </p:nvGrpSpPr>
                <p:grpSpPr>
                  <a:xfrm>
                    <a:off x="1715752" y="2783492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88" name="Rectangle: Rounded Corners 87">
                      <a:extLst>
                        <a:ext uri="{FF2B5EF4-FFF2-40B4-BE49-F238E27FC236}">
                          <a16:creationId xmlns:a16="http://schemas.microsoft.com/office/drawing/2014/main" id="{4F445922-9774-480D-AE27-C933CD1E6B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89" name="Rectangle: Rounded Corners 88">
                      <a:extLst>
                        <a:ext uri="{FF2B5EF4-FFF2-40B4-BE49-F238E27FC236}">
                          <a16:creationId xmlns:a16="http://schemas.microsoft.com/office/drawing/2014/main" id="{61F69F1C-CB0C-43F7-B72A-3011D6A88A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85" name="Group 84">
                    <a:extLst>
                      <a:ext uri="{FF2B5EF4-FFF2-40B4-BE49-F238E27FC236}">
                        <a16:creationId xmlns:a16="http://schemas.microsoft.com/office/drawing/2014/main" id="{F150D6CA-0E40-4BD0-AD14-9937CC828753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1715752" y="2778754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86" name="Rectangle: Rounded Corners 85">
                      <a:extLst>
                        <a:ext uri="{FF2B5EF4-FFF2-40B4-BE49-F238E27FC236}">
                          <a16:creationId xmlns:a16="http://schemas.microsoft.com/office/drawing/2014/main" id="{3F343FEF-FF24-4C76-A475-FA7A36DB40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87" name="Rectangle: Rounded Corners 86">
                      <a:extLst>
                        <a:ext uri="{FF2B5EF4-FFF2-40B4-BE49-F238E27FC236}">
                          <a16:creationId xmlns:a16="http://schemas.microsoft.com/office/drawing/2014/main" id="{1913EAD0-FDCE-41AE-A699-AB9B94C771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sp>
              <p:nvSpPr>
                <p:cNvPr id="83" name="Rectangle: Rounded Corners 82">
                  <a:extLst>
                    <a:ext uri="{FF2B5EF4-FFF2-40B4-BE49-F238E27FC236}">
                      <a16:creationId xmlns:a16="http://schemas.microsoft.com/office/drawing/2014/main" id="{BCD51E5B-00AD-4FF5-823B-784320DC0CB2}"/>
                    </a:ext>
                  </a:extLst>
                </p:cNvPr>
                <p:cNvSpPr/>
                <p:nvPr/>
              </p:nvSpPr>
              <p:spPr>
                <a:xfrm rot="16200000">
                  <a:off x="1396314" y="3081839"/>
                  <a:ext cx="73888" cy="836387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02" name="Rectangle: Rounded Corners 101">
                <a:extLst>
                  <a:ext uri="{FF2B5EF4-FFF2-40B4-BE49-F238E27FC236}">
                    <a16:creationId xmlns:a16="http://schemas.microsoft.com/office/drawing/2014/main" id="{F9399C2C-E286-48C6-9CEF-84B4E3B80E47}"/>
                  </a:ext>
                </a:extLst>
              </p:cNvPr>
              <p:cNvSpPr/>
              <p:nvPr/>
            </p:nvSpPr>
            <p:spPr>
              <a:xfrm>
                <a:off x="6190162" y="2352149"/>
                <a:ext cx="2396581" cy="3175233"/>
              </a:xfrm>
              <a:prstGeom prst="round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09" name="Rectangle 108">
            <a:hlinkClick r:id="rId3" action="ppaction://hlinksldjump"/>
            <a:extLst>
              <a:ext uri="{FF2B5EF4-FFF2-40B4-BE49-F238E27FC236}">
                <a16:creationId xmlns:a16="http://schemas.microsoft.com/office/drawing/2014/main" id="{055E25A2-98DE-4DFA-946D-7D7EFB98C86C}"/>
              </a:ext>
            </a:extLst>
          </p:cNvPr>
          <p:cNvSpPr/>
          <p:nvPr/>
        </p:nvSpPr>
        <p:spPr>
          <a:xfrm>
            <a:off x="1990727" y="2352149"/>
            <a:ext cx="2553308" cy="32433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" action="ppaction://hlinksldjump"/>
            <a:extLst>
              <a:ext uri="{FF2B5EF4-FFF2-40B4-BE49-F238E27FC236}">
                <a16:creationId xmlns:a16="http://schemas.microsoft.com/office/drawing/2014/main" id="{62297D22-AABF-4198-AD3F-780CE78EA85E}"/>
              </a:ext>
            </a:extLst>
          </p:cNvPr>
          <p:cNvSpPr/>
          <p:nvPr/>
        </p:nvSpPr>
        <p:spPr>
          <a:xfrm>
            <a:off x="7657495" y="2310183"/>
            <a:ext cx="2553308" cy="32433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5" action="ppaction://hlinksldjump"/>
            <a:extLst>
              <a:ext uri="{FF2B5EF4-FFF2-40B4-BE49-F238E27FC236}">
                <a16:creationId xmlns:a16="http://schemas.microsoft.com/office/drawing/2014/main" id="{9EBF41E7-3A4F-4A56-A710-895AE36236EA}"/>
              </a:ext>
            </a:extLst>
          </p:cNvPr>
          <p:cNvSpPr/>
          <p:nvPr/>
        </p:nvSpPr>
        <p:spPr>
          <a:xfrm>
            <a:off x="4820408" y="2325696"/>
            <a:ext cx="2553308" cy="32433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67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7B8265AF-B17B-4777-822A-F5C29DBA4FB7}"/>
              </a:ext>
            </a:extLst>
          </p:cNvPr>
          <p:cNvGrpSpPr/>
          <p:nvPr/>
        </p:nvGrpSpPr>
        <p:grpSpPr>
          <a:xfrm>
            <a:off x="1990728" y="438153"/>
            <a:ext cx="5027709" cy="6419847"/>
            <a:chOff x="466727" y="438152"/>
            <a:chExt cx="5027709" cy="6419847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BA19EAD-2EE3-4685-8D58-6AA6AFB27C9D}"/>
                </a:ext>
              </a:extLst>
            </p:cNvPr>
            <p:cNvSpPr/>
            <p:nvPr/>
          </p:nvSpPr>
          <p:spPr>
            <a:xfrm>
              <a:off x="830510" y="438152"/>
              <a:ext cx="3078760" cy="6419847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48D28F3A-5451-4490-8E04-542631954E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727" y="3118106"/>
              <a:ext cx="5027709" cy="3739893"/>
            </a:xfrm>
            <a:prstGeom prst="rect">
              <a:avLst/>
            </a:prstGeom>
          </p:spPr>
        </p:pic>
      </p:grp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3"/>
            <a:ext cx="8220075" cy="892465"/>
          </a:xfrm>
          <a:prstGeom prst="roundRect">
            <a:avLst>
              <a:gd name="adj" fmla="val 0"/>
            </a:avLst>
          </a:prstGeom>
          <a:solidFill>
            <a:srgbClr val="DE1E5A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20120"/>
            <a:ext cx="7905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Present Perfect Tense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112ECCA-65FE-4542-80F6-D51DBF856062}"/>
              </a:ext>
            </a:extLst>
          </p:cNvPr>
          <p:cNvGrpSpPr/>
          <p:nvPr/>
        </p:nvGrpSpPr>
        <p:grpSpPr>
          <a:xfrm>
            <a:off x="5617829" y="2852258"/>
            <a:ext cx="4583445" cy="1675853"/>
            <a:chOff x="4093828" y="2852257"/>
            <a:chExt cx="4583445" cy="1675853"/>
          </a:xfrm>
        </p:grpSpPr>
        <p:sp>
          <p:nvSpPr>
            <p:cNvPr id="6" name="Speech Bubble: Rectangle with Corners Rounded 5">
              <a:extLst>
                <a:ext uri="{FF2B5EF4-FFF2-40B4-BE49-F238E27FC236}">
                  <a16:creationId xmlns:a16="http://schemas.microsoft.com/office/drawing/2014/main" id="{D94A56DD-5D4C-44F3-9ACC-856D0792B361}"/>
                </a:ext>
              </a:extLst>
            </p:cNvPr>
            <p:cNvSpPr/>
            <p:nvPr/>
          </p:nvSpPr>
          <p:spPr>
            <a:xfrm>
              <a:off x="4093828" y="2852257"/>
              <a:ext cx="4583445" cy="1675853"/>
            </a:xfrm>
            <a:prstGeom prst="wedgeRoundRectCallout">
              <a:avLst>
                <a:gd name="adj1" fmla="val -39868"/>
                <a:gd name="adj2" fmla="val 74013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5BB9839-6903-4D89-AA06-1D53A7D87F0B}"/>
                </a:ext>
              </a:extLst>
            </p:cNvPr>
            <p:cNvSpPr txBox="1"/>
            <p:nvPr/>
          </p:nvSpPr>
          <p:spPr>
            <a:xfrm>
              <a:off x="4221744" y="2948776"/>
              <a:ext cx="4246276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You might use the present perfect tense if you are talking to your friend about something that happened or began at an unspecified time in the past.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0411F6DD-D1E6-4B3F-925D-151882DE13A5}"/>
              </a:ext>
            </a:extLst>
          </p:cNvPr>
          <p:cNvGrpSpPr/>
          <p:nvPr/>
        </p:nvGrpSpPr>
        <p:grpSpPr>
          <a:xfrm>
            <a:off x="1990728" y="1098800"/>
            <a:ext cx="8220075" cy="1594066"/>
            <a:chOff x="466727" y="1098800"/>
            <a:chExt cx="8220075" cy="1594066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281BBB48-4B81-47DD-ACD9-858EE7FA64B9}"/>
                </a:ext>
              </a:extLst>
            </p:cNvPr>
            <p:cNvGrpSpPr/>
            <p:nvPr/>
          </p:nvGrpSpPr>
          <p:grpSpPr>
            <a:xfrm>
              <a:off x="466727" y="1412585"/>
              <a:ext cx="8220075" cy="1280281"/>
              <a:chOff x="466727" y="1802560"/>
              <a:chExt cx="8220075" cy="1280281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17" name="Rounded Rectangle 4">
                <a:extLst>
                  <a:ext uri="{FF2B5EF4-FFF2-40B4-BE49-F238E27FC236}">
                    <a16:creationId xmlns:a16="http://schemas.microsoft.com/office/drawing/2014/main" id="{C31A3145-D78B-47EF-9A95-2A6E759C4791}"/>
                  </a:ext>
                </a:extLst>
              </p:cNvPr>
              <p:cNvSpPr/>
              <p:nvPr/>
            </p:nvSpPr>
            <p:spPr bwMode="auto">
              <a:xfrm>
                <a:off x="466727" y="1802560"/>
                <a:ext cx="8220075" cy="1280281"/>
              </a:xfrm>
              <a:prstGeom prst="roundRect">
                <a:avLst>
                  <a:gd name="adj" fmla="val 0"/>
                </a:avLst>
              </a:prstGeom>
              <a:grpFill/>
              <a:ln w="25400" cap="rnd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GB" sz="1350" dirty="0">
                    <a:latin typeface="Twinkl" pitchFamily="50" charset="0"/>
                  </a:rPr>
                  <a:t> </a:t>
                </a:r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ED66AA0B-521C-4489-831C-307F695828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947795" y="2030136"/>
                <a:ext cx="0" cy="859758"/>
              </a:xfrm>
              <a:prstGeom prst="line">
                <a:avLst/>
              </a:prstGeom>
              <a:grpFill/>
              <a:ln w="28575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511D3748-1E98-4875-A063-CDEE6D4A73F4}"/>
                </a:ext>
              </a:extLst>
            </p:cNvPr>
            <p:cNvSpPr txBox="1"/>
            <p:nvPr/>
          </p:nvSpPr>
          <p:spPr>
            <a:xfrm>
              <a:off x="623453" y="1608371"/>
              <a:ext cx="523205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The present perfect tense is used to talk about things that </a:t>
              </a:r>
              <a:r>
                <a:rPr lang="en-GB" b="1" dirty="0">
                  <a:solidFill>
                    <a:schemeClr val="bg1"/>
                  </a:solidFill>
                </a:rPr>
                <a:t>happened in the past </a:t>
              </a:r>
              <a:r>
                <a:rPr lang="en-GB" dirty="0">
                  <a:solidFill>
                    <a:schemeClr val="bg1"/>
                  </a:solidFill>
                </a:rPr>
                <a:t>or</a:t>
              </a:r>
              <a:r>
                <a:rPr lang="en-GB" b="1" dirty="0">
                  <a:solidFill>
                    <a:schemeClr val="bg1"/>
                  </a:solidFill>
                </a:rPr>
                <a:t> things that began in the past and are still happening now</a:t>
              </a:r>
              <a:r>
                <a:rPr lang="en-GB" dirty="0">
                  <a:solidFill>
                    <a:schemeClr val="bg1"/>
                  </a:solidFill>
                </a:rPr>
                <a:t>.</a:t>
              </a: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1F731B0A-446F-41BB-83D0-A313A6A24E8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1345" b="14941"/>
            <a:stretch/>
          </p:blipFill>
          <p:spPr>
            <a:xfrm>
              <a:off x="5947795" y="1098800"/>
              <a:ext cx="2729478" cy="15841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26728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>
            <a:extLst>
              <a:ext uri="{FF2B5EF4-FFF2-40B4-BE49-F238E27FC236}">
                <a16:creationId xmlns:a16="http://schemas.microsoft.com/office/drawing/2014/main" id="{9778F398-702C-4455-9C67-5D981B36CD51}"/>
              </a:ext>
            </a:extLst>
          </p:cNvPr>
          <p:cNvGrpSpPr/>
          <p:nvPr/>
        </p:nvGrpSpPr>
        <p:grpSpPr>
          <a:xfrm>
            <a:off x="1971670" y="4194739"/>
            <a:ext cx="8220075" cy="1895587"/>
            <a:chOff x="457198" y="1954960"/>
            <a:chExt cx="8220075" cy="1895587"/>
          </a:xfrm>
        </p:grpSpPr>
        <p:sp>
          <p:nvSpPr>
            <p:cNvPr id="33" name="Rounded Rectangle 4">
              <a:extLst>
                <a:ext uri="{FF2B5EF4-FFF2-40B4-BE49-F238E27FC236}">
                  <a16:creationId xmlns:a16="http://schemas.microsoft.com/office/drawing/2014/main" id="{264E3782-E20E-4511-ABD1-12FE63C0596F}"/>
                </a:ext>
              </a:extLst>
            </p:cNvPr>
            <p:cNvSpPr/>
            <p:nvPr/>
          </p:nvSpPr>
          <p:spPr bwMode="auto">
            <a:xfrm>
              <a:off x="457198" y="1954960"/>
              <a:ext cx="8220075" cy="1895587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A21C54BD-F677-49BA-B564-AC56C09F38AD}"/>
                </a:ext>
              </a:extLst>
            </p:cNvPr>
            <p:cNvSpPr/>
            <p:nvPr/>
          </p:nvSpPr>
          <p:spPr>
            <a:xfrm>
              <a:off x="822121" y="2931694"/>
              <a:ext cx="7558481" cy="65434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9ECDCF54-0603-498D-BBF5-AACF8A9B46C5}"/>
              </a:ext>
            </a:extLst>
          </p:cNvPr>
          <p:cNvSpPr txBox="1"/>
          <p:nvPr/>
        </p:nvSpPr>
        <p:spPr>
          <a:xfrm>
            <a:off x="2437261" y="5255362"/>
            <a:ext cx="7457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She </a:t>
            </a:r>
            <a:r>
              <a:rPr lang="en-GB" sz="2400" b="1" dirty="0">
                <a:solidFill>
                  <a:srgbClr val="DE1E5A"/>
                </a:solidFill>
              </a:rPr>
              <a:t>has noticed </a:t>
            </a:r>
            <a:r>
              <a:rPr lang="en-GB" sz="2400" dirty="0"/>
              <a:t>that my book was missing.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D65A4D02-FA56-4C6F-A41F-09C412306370}"/>
              </a:ext>
            </a:extLst>
          </p:cNvPr>
          <p:cNvGrpSpPr/>
          <p:nvPr/>
        </p:nvGrpSpPr>
        <p:grpSpPr>
          <a:xfrm>
            <a:off x="1981199" y="3060380"/>
            <a:ext cx="8220075" cy="1895587"/>
            <a:chOff x="457198" y="1954960"/>
            <a:chExt cx="8220075" cy="1895587"/>
          </a:xfrm>
        </p:grpSpPr>
        <p:sp>
          <p:nvSpPr>
            <p:cNvPr id="28" name="Rounded Rectangle 4">
              <a:extLst>
                <a:ext uri="{FF2B5EF4-FFF2-40B4-BE49-F238E27FC236}">
                  <a16:creationId xmlns:a16="http://schemas.microsoft.com/office/drawing/2014/main" id="{98A5D742-55C1-4337-A664-E9B592BCB17E}"/>
                </a:ext>
              </a:extLst>
            </p:cNvPr>
            <p:cNvSpPr/>
            <p:nvPr/>
          </p:nvSpPr>
          <p:spPr bwMode="auto">
            <a:xfrm>
              <a:off x="457198" y="1954960"/>
              <a:ext cx="8220075" cy="1895587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40000"/>
                <a:lumOff val="60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A397BAC6-68B2-41B8-A7AC-E97CFC73F895}"/>
                </a:ext>
              </a:extLst>
            </p:cNvPr>
            <p:cNvSpPr/>
            <p:nvPr/>
          </p:nvSpPr>
          <p:spPr>
            <a:xfrm>
              <a:off x="822121" y="2931694"/>
              <a:ext cx="7558481" cy="65434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E59CE3F-11F0-4C0C-B9BE-2E29A3E76643}"/>
              </a:ext>
            </a:extLst>
          </p:cNvPr>
          <p:cNvSpPr txBox="1"/>
          <p:nvPr/>
        </p:nvSpPr>
        <p:spPr>
          <a:xfrm>
            <a:off x="2446790" y="4121003"/>
            <a:ext cx="7457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I </a:t>
            </a:r>
            <a:r>
              <a:rPr lang="en-GB" sz="2400" b="1" dirty="0">
                <a:solidFill>
                  <a:srgbClr val="DE1E5A"/>
                </a:solidFill>
              </a:rPr>
              <a:t>have</a:t>
            </a:r>
            <a:r>
              <a:rPr lang="en-GB" sz="2400" b="1" dirty="0">
                <a:solidFill>
                  <a:srgbClr val="85BD33"/>
                </a:solidFill>
              </a:rPr>
              <a:t> </a:t>
            </a:r>
            <a:r>
              <a:rPr lang="en-GB" sz="2400" b="1" dirty="0">
                <a:solidFill>
                  <a:srgbClr val="DE1E5A"/>
                </a:solidFill>
              </a:rPr>
              <a:t>forgotten</a:t>
            </a:r>
            <a:r>
              <a:rPr lang="en-GB" sz="2400" b="1" dirty="0">
                <a:solidFill>
                  <a:srgbClr val="85BD33"/>
                </a:solidFill>
              </a:rPr>
              <a:t> </a:t>
            </a:r>
            <a:r>
              <a:rPr lang="en-GB" sz="2400" dirty="0"/>
              <a:t>to do my homework.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EB5CECD-8B18-4672-92A9-AB172E80AE60}"/>
              </a:ext>
            </a:extLst>
          </p:cNvPr>
          <p:cNvGrpSpPr/>
          <p:nvPr/>
        </p:nvGrpSpPr>
        <p:grpSpPr>
          <a:xfrm>
            <a:off x="1981199" y="1954961"/>
            <a:ext cx="8220075" cy="1895587"/>
            <a:chOff x="457198" y="1954960"/>
            <a:chExt cx="8220075" cy="1895587"/>
          </a:xfrm>
        </p:grpSpPr>
        <p:sp>
          <p:nvSpPr>
            <p:cNvPr id="21" name="Rounded Rectangle 4">
              <a:extLst>
                <a:ext uri="{FF2B5EF4-FFF2-40B4-BE49-F238E27FC236}">
                  <a16:creationId xmlns:a16="http://schemas.microsoft.com/office/drawing/2014/main" id="{A9CFDAA2-84F3-4F2D-9742-2E718B826934}"/>
                </a:ext>
              </a:extLst>
            </p:cNvPr>
            <p:cNvSpPr/>
            <p:nvPr/>
          </p:nvSpPr>
          <p:spPr bwMode="auto">
            <a:xfrm>
              <a:off x="457198" y="1954960"/>
              <a:ext cx="8220075" cy="1895587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3CE44ABE-1A65-46BE-811F-67C9A84546FF}"/>
                </a:ext>
              </a:extLst>
            </p:cNvPr>
            <p:cNvSpPr/>
            <p:nvPr/>
          </p:nvSpPr>
          <p:spPr>
            <a:xfrm>
              <a:off x="822121" y="2931694"/>
              <a:ext cx="7558481" cy="65434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26855E1-D673-41E4-BF83-3C598A8B9A64}"/>
              </a:ext>
            </a:extLst>
          </p:cNvPr>
          <p:cNvGrpSpPr/>
          <p:nvPr/>
        </p:nvGrpSpPr>
        <p:grpSpPr>
          <a:xfrm>
            <a:off x="5967797" y="830510"/>
            <a:ext cx="4233477" cy="1146438"/>
            <a:chOff x="2326714" y="830510"/>
            <a:chExt cx="4233477" cy="1146438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85CE1CD2-4106-474C-86E4-0037DA85FEBB}"/>
                </a:ext>
              </a:extLst>
            </p:cNvPr>
            <p:cNvSpPr/>
            <p:nvPr/>
          </p:nvSpPr>
          <p:spPr>
            <a:xfrm>
              <a:off x="2326714" y="830510"/>
              <a:ext cx="4233477" cy="892465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689386D-CE03-4754-84BF-293077230BFD}"/>
                </a:ext>
              </a:extLst>
            </p:cNvPr>
            <p:cNvSpPr txBox="1"/>
            <p:nvPr/>
          </p:nvSpPr>
          <p:spPr>
            <a:xfrm>
              <a:off x="2326715" y="1330617"/>
              <a:ext cx="414954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How to Use the Present Perfect Tense</a:t>
              </a:r>
            </a:p>
          </p:txBody>
        </p:sp>
      </p:grp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3"/>
            <a:ext cx="8220075" cy="892465"/>
          </a:xfrm>
          <a:prstGeom prst="roundRect">
            <a:avLst>
              <a:gd name="adj" fmla="val 0"/>
            </a:avLst>
          </a:prstGeom>
          <a:solidFill>
            <a:srgbClr val="DE1E5A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20120"/>
            <a:ext cx="7905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Present Perfect Tense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0013FD1-0B0A-445C-80D4-4E034895EA0D}"/>
              </a:ext>
            </a:extLst>
          </p:cNvPr>
          <p:cNvGrpSpPr/>
          <p:nvPr/>
        </p:nvGrpSpPr>
        <p:grpSpPr>
          <a:xfrm>
            <a:off x="1990728" y="1802561"/>
            <a:ext cx="8220075" cy="957418"/>
            <a:chOff x="466727" y="1802561"/>
            <a:chExt cx="8220075" cy="957418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7" name="Rounded Rectangle 4">
              <a:extLst>
                <a:ext uri="{FF2B5EF4-FFF2-40B4-BE49-F238E27FC236}">
                  <a16:creationId xmlns:a16="http://schemas.microsoft.com/office/drawing/2014/main" id="{C31A3145-D78B-47EF-9A95-2A6E759C4791}"/>
                </a:ext>
              </a:extLst>
            </p:cNvPr>
            <p:cNvSpPr/>
            <p:nvPr/>
          </p:nvSpPr>
          <p:spPr bwMode="auto">
            <a:xfrm>
              <a:off x="466727" y="1802561"/>
              <a:ext cx="8220075" cy="957418"/>
            </a:xfrm>
            <a:prstGeom prst="roundRect">
              <a:avLst>
                <a:gd name="adj" fmla="val 0"/>
              </a:avLst>
            </a:prstGeom>
            <a:grpFill/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4E16527-AB10-4275-805D-A7255D08F488}"/>
                </a:ext>
              </a:extLst>
            </p:cNvPr>
            <p:cNvSpPr txBox="1"/>
            <p:nvPr/>
          </p:nvSpPr>
          <p:spPr>
            <a:xfrm>
              <a:off x="680842" y="1988191"/>
              <a:ext cx="7790627" cy="64633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To use the present perfect tense, use the word ‘</a:t>
              </a:r>
              <a:r>
                <a:rPr lang="en-GB" b="1" dirty="0">
                  <a:solidFill>
                    <a:schemeClr val="bg1"/>
                  </a:solidFill>
                </a:rPr>
                <a:t>has</a:t>
              </a:r>
              <a:r>
                <a:rPr lang="en-GB" dirty="0">
                  <a:solidFill>
                    <a:schemeClr val="bg1"/>
                  </a:solidFill>
                </a:rPr>
                <a:t>’ or </a:t>
              </a:r>
              <a:r>
                <a:rPr lang="en-GB" b="1" dirty="0">
                  <a:solidFill>
                    <a:schemeClr val="bg1"/>
                  </a:solidFill>
                </a:rPr>
                <a:t>‘have’</a:t>
              </a:r>
              <a:br>
                <a:rPr lang="en-GB" dirty="0">
                  <a:solidFill>
                    <a:schemeClr val="bg1"/>
                  </a:solidFill>
                </a:rPr>
              </a:br>
              <a:r>
                <a:rPr lang="en-GB" dirty="0">
                  <a:solidFill>
                    <a:schemeClr val="bg1"/>
                  </a:solidFill>
                </a:rPr>
                <a:t>and the </a:t>
              </a:r>
              <a:r>
                <a:rPr lang="en-GB" b="1" dirty="0">
                  <a:solidFill>
                    <a:schemeClr val="bg1"/>
                  </a:solidFill>
                </a:rPr>
                <a:t>past participle </a:t>
              </a:r>
              <a:r>
                <a:rPr lang="en-GB" dirty="0">
                  <a:solidFill>
                    <a:schemeClr val="bg1"/>
                  </a:solidFill>
                </a:rPr>
                <a:t>of the verb, e.g.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80B5ED76-D68B-4941-A885-02D49BA87D30}"/>
              </a:ext>
            </a:extLst>
          </p:cNvPr>
          <p:cNvSpPr txBox="1"/>
          <p:nvPr/>
        </p:nvSpPr>
        <p:spPr>
          <a:xfrm>
            <a:off x="2446790" y="3015584"/>
            <a:ext cx="7457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Mrs Wrigley </a:t>
            </a:r>
            <a:r>
              <a:rPr lang="en-GB" sz="2400" b="1" dirty="0">
                <a:solidFill>
                  <a:srgbClr val="DE1E5A"/>
                </a:solidFill>
              </a:rPr>
              <a:t>has collected </a:t>
            </a:r>
            <a:r>
              <a:rPr lang="en-GB" sz="2400" dirty="0"/>
              <a:t>in our files.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D5A107F-8D18-4902-BB2F-9FCF8F14EBEE}"/>
              </a:ext>
            </a:extLst>
          </p:cNvPr>
          <p:cNvSpPr/>
          <p:nvPr/>
        </p:nvSpPr>
        <p:spPr>
          <a:xfrm>
            <a:off x="1524000" y="5979314"/>
            <a:ext cx="9144000" cy="71713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All of these things either happened in the past and do not continue to happen now or </a:t>
            </a:r>
          </a:p>
          <a:p>
            <a:pPr algn="ctr"/>
            <a:r>
              <a:rPr lang="en-GB" dirty="0">
                <a:solidFill>
                  <a:srgbClr val="000000"/>
                </a:solidFill>
              </a:rPr>
              <a:t>started happening in the past and are still continuing now.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769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801"/>
                            </p:stCondLst>
                            <p:childTnLst>
                              <p:par>
                                <p:cTn id="37" presetID="2" presetClass="entr" presetSubtype="8" accel="18000" decel="8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0" grpId="0"/>
      <p:bldP spid="25" grpId="0"/>
      <p:bldP spid="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2"/>
            <a:ext cx="8220075" cy="1784932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E7073E-49EE-46EC-BDFC-24DAF5402DBF}"/>
              </a:ext>
            </a:extLst>
          </p:cNvPr>
          <p:cNvCxnSpPr/>
          <p:nvPr/>
        </p:nvCxnSpPr>
        <p:spPr>
          <a:xfrm>
            <a:off x="2147454" y="1330618"/>
            <a:ext cx="790540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20120"/>
            <a:ext cx="7905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Perfect Tenses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C312D6-2AB5-4B66-805D-C74AE923D774}"/>
              </a:ext>
            </a:extLst>
          </p:cNvPr>
          <p:cNvSpPr txBox="1"/>
          <p:nvPr/>
        </p:nvSpPr>
        <p:spPr>
          <a:xfrm>
            <a:off x="2147454" y="1459685"/>
            <a:ext cx="7905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Click on each of the following tenses to find out more about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when it can be used.</a:t>
            </a:r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106985EC-B95A-46EF-8436-1A86B7E39874}"/>
              </a:ext>
            </a:extLst>
          </p:cNvPr>
          <p:cNvGrpSpPr/>
          <p:nvPr/>
        </p:nvGrpSpPr>
        <p:grpSpPr>
          <a:xfrm>
            <a:off x="1524000" y="5788404"/>
            <a:ext cx="9144000" cy="631444"/>
            <a:chOff x="0" y="5788404"/>
            <a:chExt cx="9144000" cy="631444"/>
          </a:xfrm>
        </p:grpSpPr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443EA71B-D53B-4D09-A8CB-331FFC17E04E}"/>
                </a:ext>
              </a:extLst>
            </p:cNvPr>
            <p:cNvSpPr/>
            <p:nvPr/>
          </p:nvSpPr>
          <p:spPr>
            <a:xfrm>
              <a:off x="0" y="5971922"/>
              <a:ext cx="9144000" cy="270159"/>
            </a:xfrm>
            <a:prstGeom prst="rect">
              <a:avLst/>
            </a:prstGeom>
            <a:solidFill>
              <a:srgbClr val="F1F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: Rounded Corners 11">
              <a:hlinkClick r:id="rId2" action="ppaction://hlinksldjump"/>
              <a:extLst>
                <a:ext uri="{FF2B5EF4-FFF2-40B4-BE49-F238E27FC236}">
                  <a16:creationId xmlns:a16="http://schemas.microsoft.com/office/drawing/2014/main" id="{44CC7E84-5213-4E25-99AE-623655D45381}"/>
                </a:ext>
              </a:extLst>
            </p:cNvPr>
            <p:cNvSpPr/>
            <p:nvPr/>
          </p:nvSpPr>
          <p:spPr>
            <a:xfrm>
              <a:off x="7335035" y="5788404"/>
              <a:ext cx="1342238" cy="631444"/>
            </a:xfrm>
            <a:prstGeom prst="roundRect">
              <a:avLst/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Next</a:t>
              </a:r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3EEA8A19-AA37-4921-83FF-817DBD763090}"/>
              </a:ext>
            </a:extLst>
          </p:cNvPr>
          <p:cNvGrpSpPr/>
          <p:nvPr/>
        </p:nvGrpSpPr>
        <p:grpSpPr>
          <a:xfrm>
            <a:off x="1981198" y="2305053"/>
            <a:ext cx="2562839" cy="3290405"/>
            <a:chOff x="457197" y="2305052"/>
            <a:chExt cx="2562839" cy="3290405"/>
          </a:xfrm>
        </p:grpSpPr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DB793AAE-F7CA-4D88-ABDD-B4FF808AA81C}"/>
                </a:ext>
              </a:extLst>
            </p:cNvPr>
            <p:cNvSpPr/>
            <p:nvPr/>
          </p:nvSpPr>
          <p:spPr bwMode="auto">
            <a:xfrm>
              <a:off x="457197" y="2305052"/>
              <a:ext cx="2562839" cy="3290405"/>
            </a:xfrm>
            <a:prstGeom prst="roundRect">
              <a:avLst>
                <a:gd name="adj" fmla="val 0"/>
              </a:avLst>
            </a:prstGeom>
            <a:solidFill>
              <a:srgbClr val="18A0DB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9D349EE5-312B-4FD7-B69A-0B9C059AEBDB}"/>
                </a:ext>
              </a:extLst>
            </p:cNvPr>
            <p:cNvSpPr/>
            <p:nvPr/>
          </p:nvSpPr>
          <p:spPr>
            <a:xfrm>
              <a:off x="640992" y="4689446"/>
              <a:ext cx="2195247" cy="561099"/>
            </a:xfrm>
            <a:prstGeom prst="roundRect">
              <a:avLst>
                <a:gd name="adj" fmla="val 1965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18A0DB"/>
                  </a:solidFill>
                </a:rPr>
                <a:t>Past Perfect Tense</a:t>
              </a:r>
              <a:endParaRPr lang="en-GB" dirty="0">
                <a:solidFill>
                  <a:srgbClr val="18A0DB"/>
                </a:solidFill>
              </a:endParaRPr>
            </a:p>
          </p:txBody>
        </p: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7487CDC3-D028-494E-B72F-E8755868383C}"/>
                </a:ext>
              </a:extLst>
            </p:cNvPr>
            <p:cNvGrpSpPr/>
            <p:nvPr/>
          </p:nvGrpSpPr>
          <p:grpSpPr>
            <a:xfrm>
              <a:off x="764342" y="2541864"/>
              <a:ext cx="1948545" cy="1948545"/>
              <a:chOff x="764342" y="2541864"/>
              <a:chExt cx="1948545" cy="1948545"/>
            </a:xfrm>
          </p:grpSpPr>
          <p:sp>
            <p:nvSpPr>
              <p:cNvPr id="3" name="Oval 2">
                <a:extLst>
                  <a:ext uri="{FF2B5EF4-FFF2-40B4-BE49-F238E27FC236}">
                    <a16:creationId xmlns:a16="http://schemas.microsoft.com/office/drawing/2014/main" id="{E4C2DA5F-1528-43A2-86C5-FE623DF32495}"/>
                  </a:ext>
                </a:extLst>
              </p:cNvPr>
              <p:cNvSpPr/>
              <p:nvPr/>
            </p:nvSpPr>
            <p:spPr>
              <a:xfrm>
                <a:off x="764342" y="2541864"/>
                <a:ext cx="1948545" cy="194854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4D45931E-5444-4679-A736-6CFC0F64A59B}"/>
                  </a:ext>
                </a:extLst>
              </p:cNvPr>
              <p:cNvSpPr/>
              <p:nvPr/>
            </p:nvSpPr>
            <p:spPr>
              <a:xfrm>
                <a:off x="858940" y="2636463"/>
                <a:ext cx="1759345" cy="1759345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C028EF13-3757-4F36-93AD-CB3BA45BCB33}"/>
                  </a:ext>
                </a:extLst>
              </p:cNvPr>
              <p:cNvSpPr/>
              <p:nvPr/>
            </p:nvSpPr>
            <p:spPr>
              <a:xfrm>
                <a:off x="857364" y="3012057"/>
                <a:ext cx="995208" cy="979733"/>
              </a:xfrm>
              <a:custGeom>
                <a:avLst/>
                <a:gdLst>
                  <a:gd name="connsiteX0" fmla="*/ 158669 w 995208"/>
                  <a:gd name="connsiteY0" fmla="*/ 0 h 979733"/>
                  <a:gd name="connsiteX1" fmla="*/ 995208 w 995208"/>
                  <a:gd name="connsiteY1" fmla="*/ 485192 h 979733"/>
                  <a:gd name="connsiteX2" fmla="*/ 142551 w 995208"/>
                  <a:gd name="connsiteY2" fmla="*/ 979733 h 979733"/>
                  <a:gd name="connsiteX3" fmla="*/ 69129 w 995208"/>
                  <a:gd name="connsiteY3" fmla="*/ 844465 h 979733"/>
                  <a:gd name="connsiteX4" fmla="*/ 0 w 995208"/>
                  <a:gd name="connsiteY4" fmla="*/ 502056 h 979733"/>
                  <a:gd name="connsiteX5" fmla="*/ 150234 w 995208"/>
                  <a:gd name="connsiteY5" fmla="*/ 10223 h 979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5208" h="979733">
                    <a:moveTo>
                      <a:pt x="158669" y="0"/>
                    </a:moveTo>
                    <a:lnTo>
                      <a:pt x="995208" y="485192"/>
                    </a:lnTo>
                    <a:lnTo>
                      <a:pt x="142551" y="979733"/>
                    </a:lnTo>
                    <a:lnTo>
                      <a:pt x="69129" y="844465"/>
                    </a:lnTo>
                    <a:cubicBezTo>
                      <a:pt x="24615" y="739222"/>
                      <a:pt x="0" y="623514"/>
                      <a:pt x="0" y="502056"/>
                    </a:cubicBezTo>
                    <a:cubicBezTo>
                      <a:pt x="0" y="319870"/>
                      <a:pt x="55384" y="150619"/>
                      <a:pt x="150234" y="10223"/>
                    </a:cubicBezTo>
                    <a:close/>
                  </a:path>
                </a:pathLst>
              </a:custGeom>
              <a:solidFill>
                <a:srgbClr val="80C1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A4CB5B02-A28B-43EF-8E26-50A0BC0C4ABD}"/>
                  </a:ext>
                </a:extLst>
              </p:cNvPr>
              <p:cNvSpPr/>
              <p:nvPr/>
            </p:nvSpPr>
            <p:spPr>
              <a:xfrm>
                <a:off x="958668" y="2736191"/>
                <a:ext cx="1559888" cy="1559888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E89D63EB-A292-4084-B0A8-EF863B72A74D}"/>
                  </a:ext>
                </a:extLst>
              </p:cNvPr>
              <p:cNvGrpSpPr/>
              <p:nvPr/>
            </p:nvGrpSpPr>
            <p:grpSpPr>
              <a:xfrm>
                <a:off x="1022899" y="2783492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C43C14E6-054E-4DEE-AEE1-E87D54EC83BF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17" name="Rectangle: Rounded Corners 16">
                    <a:extLst>
                      <a:ext uri="{FF2B5EF4-FFF2-40B4-BE49-F238E27FC236}">
                        <a16:creationId xmlns:a16="http://schemas.microsoft.com/office/drawing/2014/main" id="{71B68DC7-106B-4B19-81D4-2DF769D419A1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8" name="Rectangle: Rounded Corners 17">
                    <a:extLst>
                      <a:ext uri="{FF2B5EF4-FFF2-40B4-BE49-F238E27FC236}">
                        <a16:creationId xmlns:a16="http://schemas.microsoft.com/office/drawing/2014/main" id="{CBB8FF23-3CFE-4793-BE57-F71ADF0DC849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0" name="Group 19">
                  <a:extLst>
                    <a:ext uri="{FF2B5EF4-FFF2-40B4-BE49-F238E27FC236}">
                      <a16:creationId xmlns:a16="http://schemas.microsoft.com/office/drawing/2014/main" id="{77C33E58-5F4D-4191-9063-9EFF39322696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21" name="Rectangle: Rounded Corners 20">
                    <a:extLst>
                      <a:ext uri="{FF2B5EF4-FFF2-40B4-BE49-F238E27FC236}">
                        <a16:creationId xmlns:a16="http://schemas.microsoft.com/office/drawing/2014/main" id="{3AE5D781-CABC-42B4-B5A6-49F8A07095FD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2" name="Rectangle: Rounded Corners 21">
                    <a:extLst>
                      <a:ext uri="{FF2B5EF4-FFF2-40B4-BE49-F238E27FC236}">
                        <a16:creationId xmlns:a16="http://schemas.microsoft.com/office/drawing/2014/main" id="{50619B2B-E1F0-42B2-A61C-D13F0D79EBD4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395A5ED9-2313-4FAF-A1B8-46926EB70B05}"/>
                  </a:ext>
                </a:extLst>
              </p:cNvPr>
              <p:cNvGrpSpPr/>
              <p:nvPr/>
            </p:nvGrpSpPr>
            <p:grpSpPr>
              <a:xfrm rot="1782554">
                <a:off x="1022899" y="2773706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25" name="Group 24">
                  <a:extLst>
                    <a:ext uri="{FF2B5EF4-FFF2-40B4-BE49-F238E27FC236}">
                      <a16:creationId xmlns:a16="http://schemas.microsoft.com/office/drawing/2014/main" id="{73FF868E-85B8-4E74-83FA-0770B9EB0DC4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29" name="Rectangle: Rounded Corners 28">
                    <a:extLst>
                      <a:ext uri="{FF2B5EF4-FFF2-40B4-BE49-F238E27FC236}">
                        <a16:creationId xmlns:a16="http://schemas.microsoft.com/office/drawing/2014/main" id="{0AF5CB40-2ACC-4C73-82DC-3C2FF9CED2CA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0" name="Rectangle: Rounded Corners 29">
                    <a:extLst>
                      <a:ext uri="{FF2B5EF4-FFF2-40B4-BE49-F238E27FC236}">
                        <a16:creationId xmlns:a16="http://schemas.microsoft.com/office/drawing/2014/main" id="{0721AB20-C292-451C-8B3C-8AEFD3538E06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6" name="Group 25">
                  <a:extLst>
                    <a:ext uri="{FF2B5EF4-FFF2-40B4-BE49-F238E27FC236}">
                      <a16:creationId xmlns:a16="http://schemas.microsoft.com/office/drawing/2014/main" id="{3A2B92F8-BF93-40C4-9B17-63CF2B4F01CE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27" name="Rectangle: Rounded Corners 26">
                    <a:extLst>
                      <a:ext uri="{FF2B5EF4-FFF2-40B4-BE49-F238E27FC236}">
                        <a16:creationId xmlns:a16="http://schemas.microsoft.com/office/drawing/2014/main" id="{8CFF5596-D637-4581-B997-A25803E65FA7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8" name="Rectangle: Rounded Corners 27">
                    <a:extLst>
                      <a:ext uri="{FF2B5EF4-FFF2-40B4-BE49-F238E27FC236}">
                        <a16:creationId xmlns:a16="http://schemas.microsoft.com/office/drawing/2014/main" id="{EA292ED1-AD2F-4DBB-A851-7DB4F533CA21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0F7EBFE3-E83D-4C28-B5E1-001F55832C5A}"/>
                  </a:ext>
                </a:extLst>
              </p:cNvPr>
              <p:cNvGrpSpPr/>
              <p:nvPr/>
            </p:nvGrpSpPr>
            <p:grpSpPr>
              <a:xfrm rot="3525858">
                <a:off x="1020116" y="2791779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32" name="Group 31">
                  <a:extLst>
                    <a:ext uri="{FF2B5EF4-FFF2-40B4-BE49-F238E27FC236}">
                      <a16:creationId xmlns:a16="http://schemas.microsoft.com/office/drawing/2014/main" id="{D7D7D67E-2417-46FA-8E39-9282F278119D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36" name="Rectangle: Rounded Corners 35">
                    <a:extLst>
                      <a:ext uri="{FF2B5EF4-FFF2-40B4-BE49-F238E27FC236}">
                        <a16:creationId xmlns:a16="http://schemas.microsoft.com/office/drawing/2014/main" id="{5C5EA626-C120-4D90-AB09-F3EF9F4564A0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7" name="Rectangle: Rounded Corners 36">
                    <a:extLst>
                      <a:ext uri="{FF2B5EF4-FFF2-40B4-BE49-F238E27FC236}">
                        <a16:creationId xmlns:a16="http://schemas.microsoft.com/office/drawing/2014/main" id="{75EBE2D9-6D7B-4DE2-BB83-067DFEE04B5B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33" name="Group 32">
                  <a:extLst>
                    <a:ext uri="{FF2B5EF4-FFF2-40B4-BE49-F238E27FC236}">
                      <a16:creationId xmlns:a16="http://schemas.microsoft.com/office/drawing/2014/main" id="{D15E4778-5AF1-4514-8FA4-FCB35135AF86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34" name="Rectangle: Rounded Corners 33">
                    <a:extLst>
                      <a:ext uri="{FF2B5EF4-FFF2-40B4-BE49-F238E27FC236}">
                        <a16:creationId xmlns:a16="http://schemas.microsoft.com/office/drawing/2014/main" id="{D3C7D81B-BC75-4D3E-82D5-534100748E44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5" name="Rectangle: Rounded Corners 34">
                    <a:extLst>
                      <a:ext uri="{FF2B5EF4-FFF2-40B4-BE49-F238E27FC236}">
                        <a16:creationId xmlns:a16="http://schemas.microsoft.com/office/drawing/2014/main" id="{AFB02DE7-3A34-468E-8AF7-3A711116FFBF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sp>
            <p:nvSpPr>
              <p:cNvPr id="39" name="Rectangle: Rounded Corners 38">
                <a:extLst>
                  <a:ext uri="{FF2B5EF4-FFF2-40B4-BE49-F238E27FC236}">
                    <a16:creationId xmlns:a16="http://schemas.microsoft.com/office/drawing/2014/main" id="{029254DD-7E7F-45D0-B370-2B9C688BBBC8}"/>
                  </a:ext>
                </a:extLst>
              </p:cNvPr>
              <p:cNvSpPr/>
              <p:nvPr/>
            </p:nvSpPr>
            <p:spPr>
              <a:xfrm rot="16200000">
                <a:off x="1396314" y="3081839"/>
                <a:ext cx="73888" cy="8363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61478CBA-E130-48C3-87DC-0134331C0EFA}"/>
                </a:ext>
              </a:extLst>
            </p:cNvPr>
            <p:cNvSpPr/>
            <p:nvPr/>
          </p:nvSpPr>
          <p:spPr>
            <a:xfrm>
              <a:off x="540320" y="2352149"/>
              <a:ext cx="2396581" cy="317523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6F46ED54-F863-4588-9C72-5F8E73AD5D4F}"/>
              </a:ext>
            </a:extLst>
          </p:cNvPr>
          <p:cNvGrpSpPr/>
          <p:nvPr/>
        </p:nvGrpSpPr>
        <p:grpSpPr>
          <a:xfrm>
            <a:off x="4809816" y="2305053"/>
            <a:ext cx="2562839" cy="3290405"/>
            <a:chOff x="3285815" y="2305052"/>
            <a:chExt cx="2562839" cy="3290405"/>
          </a:xfrm>
        </p:grpSpPr>
        <p:sp>
          <p:nvSpPr>
            <p:cNvPr id="10" name="Rounded Rectangle 4">
              <a:extLst>
                <a:ext uri="{FF2B5EF4-FFF2-40B4-BE49-F238E27FC236}">
                  <a16:creationId xmlns:a16="http://schemas.microsoft.com/office/drawing/2014/main" id="{36F1D34E-B6FC-41B1-AE19-2B3F50A2A7BE}"/>
                </a:ext>
              </a:extLst>
            </p:cNvPr>
            <p:cNvSpPr/>
            <p:nvPr/>
          </p:nvSpPr>
          <p:spPr bwMode="auto">
            <a:xfrm>
              <a:off x="3285815" y="2305052"/>
              <a:ext cx="2562839" cy="3290405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A1325A4D-F054-483B-BD1B-99017BAAB223}"/>
                </a:ext>
              </a:extLst>
            </p:cNvPr>
            <p:cNvSpPr/>
            <p:nvPr/>
          </p:nvSpPr>
          <p:spPr>
            <a:xfrm>
              <a:off x="3487362" y="4689446"/>
              <a:ext cx="2195247" cy="561099"/>
            </a:xfrm>
            <a:prstGeom prst="roundRect">
              <a:avLst>
                <a:gd name="adj" fmla="val 1965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BC0105"/>
                  </a:solidFill>
                </a:rPr>
                <a:t>Present Perfect</a:t>
              </a:r>
              <a:br>
                <a:rPr lang="en-GB" b="1" dirty="0">
                  <a:solidFill>
                    <a:srgbClr val="BC0105"/>
                  </a:solidFill>
                </a:rPr>
              </a:br>
              <a:r>
                <a:rPr lang="en-GB" b="1" dirty="0">
                  <a:solidFill>
                    <a:srgbClr val="BC0105"/>
                  </a:solidFill>
                </a:rPr>
                <a:t>Tense</a:t>
              </a:r>
              <a:endParaRPr lang="en-GB" dirty="0">
                <a:solidFill>
                  <a:srgbClr val="BC0105"/>
                </a:solidFill>
              </a:endParaRPr>
            </a:p>
          </p:txBody>
        </p: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54D60FA2-7242-4BD2-B9E3-96002D9C2133}"/>
                </a:ext>
              </a:extLst>
            </p:cNvPr>
            <p:cNvGrpSpPr/>
            <p:nvPr/>
          </p:nvGrpSpPr>
          <p:grpSpPr>
            <a:xfrm>
              <a:off x="3610712" y="2541864"/>
              <a:ext cx="1948545" cy="1948545"/>
              <a:chOff x="764342" y="2541864"/>
              <a:chExt cx="1948545" cy="1948545"/>
            </a:xfrm>
          </p:grpSpPr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8592AE5A-1A77-4A53-A197-8A2ACDB01F4D}"/>
                  </a:ext>
                </a:extLst>
              </p:cNvPr>
              <p:cNvSpPr/>
              <p:nvPr/>
            </p:nvSpPr>
            <p:spPr>
              <a:xfrm>
                <a:off x="764342" y="2541864"/>
                <a:ext cx="1948545" cy="194854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F044CB01-8930-4F92-B5CA-760AABEF77B2}"/>
                  </a:ext>
                </a:extLst>
              </p:cNvPr>
              <p:cNvSpPr/>
              <p:nvPr/>
            </p:nvSpPr>
            <p:spPr>
              <a:xfrm>
                <a:off x="858940" y="2636463"/>
                <a:ext cx="1759345" cy="1759345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4ED5B9DA-5495-49C6-BFB5-A940BCF2AEC7}"/>
                  </a:ext>
                </a:extLst>
              </p:cNvPr>
              <p:cNvSpPr/>
              <p:nvPr/>
            </p:nvSpPr>
            <p:spPr>
              <a:xfrm rot="5400000">
                <a:off x="1301838" y="2596226"/>
                <a:ext cx="899256" cy="979733"/>
              </a:xfrm>
              <a:custGeom>
                <a:avLst/>
                <a:gdLst>
                  <a:gd name="connsiteX0" fmla="*/ 158669 w 995208"/>
                  <a:gd name="connsiteY0" fmla="*/ 0 h 979733"/>
                  <a:gd name="connsiteX1" fmla="*/ 995208 w 995208"/>
                  <a:gd name="connsiteY1" fmla="*/ 485192 h 979733"/>
                  <a:gd name="connsiteX2" fmla="*/ 142551 w 995208"/>
                  <a:gd name="connsiteY2" fmla="*/ 979733 h 979733"/>
                  <a:gd name="connsiteX3" fmla="*/ 69129 w 995208"/>
                  <a:gd name="connsiteY3" fmla="*/ 844465 h 979733"/>
                  <a:gd name="connsiteX4" fmla="*/ 0 w 995208"/>
                  <a:gd name="connsiteY4" fmla="*/ 502056 h 979733"/>
                  <a:gd name="connsiteX5" fmla="*/ 150234 w 995208"/>
                  <a:gd name="connsiteY5" fmla="*/ 10223 h 979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5208" h="979733">
                    <a:moveTo>
                      <a:pt x="158669" y="0"/>
                    </a:moveTo>
                    <a:lnTo>
                      <a:pt x="995208" y="485192"/>
                    </a:lnTo>
                    <a:lnTo>
                      <a:pt x="142551" y="979733"/>
                    </a:lnTo>
                    <a:lnTo>
                      <a:pt x="69129" y="844465"/>
                    </a:lnTo>
                    <a:cubicBezTo>
                      <a:pt x="24615" y="739222"/>
                      <a:pt x="0" y="623514"/>
                      <a:pt x="0" y="502056"/>
                    </a:cubicBezTo>
                    <a:cubicBezTo>
                      <a:pt x="0" y="319870"/>
                      <a:pt x="55384" y="150619"/>
                      <a:pt x="150234" y="1022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51A7A574-9A16-4713-AD3A-85DA9412BC9A}"/>
                  </a:ext>
                </a:extLst>
              </p:cNvPr>
              <p:cNvSpPr/>
              <p:nvPr/>
            </p:nvSpPr>
            <p:spPr>
              <a:xfrm>
                <a:off x="958668" y="2736191"/>
                <a:ext cx="1559888" cy="1559888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4406AF78-B9E8-4E45-98A8-58D3E44ECB1D}"/>
                  </a:ext>
                </a:extLst>
              </p:cNvPr>
              <p:cNvGrpSpPr/>
              <p:nvPr/>
            </p:nvGrpSpPr>
            <p:grpSpPr>
              <a:xfrm>
                <a:off x="1022899" y="2783492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67" name="Group 66">
                  <a:extLst>
                    <a:ext uri="{FF2B5EF4-FFF2-40B4-BE49-F238E27FC236}">
                      <a16:creationId xmlns:a16="http://schemas.microsoft.com/office/drawing/2014/main" id="{D5518772-33FE-4C82-8783-BF53000A823B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71" name="Rectangle: Rounded Corners 70">
                    <a:extLst>
                      <a:ext uri="{FF2B5EF4-FFF2-40B4-BE49-F238E27FC236}">
                        <a16:creationId xmlns:a16="http://schemas.microsoft.com/office/drawing/2014/main" id="{D8C1EB65-0B60-497A-8C11-A3BFB46B481C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72" name="Rectangle: Rounded Corners 71">
                    <a:extLst>
                      <a:ext uri="{FF2B5EF4-FFF2-40B4-BE49-F238E27FC236}">
                        <a16:creationId xmlns:a16="http://schemas.microsoft.com/office/drawing/2014/main" id="{F12F7522-EB94-4652-9A18-B305F8F73E4E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CF3DC232-66D2-45BC-9D6F-A8DF6616E8FE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69" name="Rectangle: Rounded Corners 68">
                    <a:extLst>
                      <a:ext uri="{FF2B5EF4-FFF2-40B4-BE49-F238E27FC236}">
                        <a16:creationId xmlns:a16="http://schemas.microsoft.com/office/drawing/2014/main" id="{182E55BF-3DE7-46AF-8F6D-0F9420839864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70" name="Rectangle: Rounded Corners 69">
                    <a:extLst>
                      <a:ext uri="{FF2B5EF4-FFF2-40B4-BE49-F238E27FC236}">
                        <a16:creationId xmlns:a16="http://schemas.microsoft.com/office/drawing/2014/main" id="{4128ECF7-8F6D-4045-8C94-2600F5D9BAAD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4E6F7606-99B8-4C22-BCDB-3C37C30B57D1}"/>
                  </a:ext>
                </a:extLst>
              </p:cNvPr>
              <p:cNvGrpSpPr/>
              <p:nvPr/>
            </p:nvGrpSpPr>
            <p:grpSpPr>
              <a:xfrm rot="1782554">
                <a:off x="1022899" y="2773706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61" name="Group 60">
                  <a:extLst>
                    <a:ext uri="{FF2B5EF4-FFF2-40B4-BE49-F238E27FC236}">
                      <a16:creationId xmlns:a16="http://schemas.microsoft.com/office/drawing/2014/main" id="{68C48021-8BD1-48CE-9870-B7694479F327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65" name="Rectangle: Rounded Corners 64">
                    <a:extLst>
                      <a:ext uri="{FF2B5EF4-FFF2-40B4-BE49-F238E27FC236}">
                        <a16:creationId xmlns:a16="http://schemas.microsoft.com/office/drawing/2014/main" id="{5E5C1A99-C4D3-41E0-8526-83B61CCF256C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66" name="Rectangle: Rounded Corners 65">
                    <a:extLst>
                      <a:ext uri="{FF2B5EF4-FFF2-40B4-BE49-F238E27FC236}">
                        <a16:creationId xmlns:a16="http://schemas.microsoft.com/office/drawing/2014/main" id="{57F26192-A875-4847-92D3-76FEC89E5B3E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62" name="Group 61">
                  <a:extLst>
                    <a:ext uri="{FF2B5EF4-FFF2-40B4-BE49-F238E27FC236}">
                      <a16:creationId xmlns:a16="http://schemas.microsoft.com/office/drawing/2014/main" id="{A1C338EC-5775-41E8-BEAF-90E73CCAF4D4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63" name="Rectangle: Rounded Corners 62">
                    <a:extLst>
                      <a:ext uri="{FF2B5EF4-FFF2-40B4-BE49-F238E27FC236}">
                        <a16:creationId xmlns:a16="http://schemas.microsoft.com/office/drawing/2014/main" id="{8B313232-D14D-4ACD-BDEA-63BFCAE63260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64" name="Rectangle: Rounded Corners 63">
                    <a:extLst>
                      <a:ext uri="{FF2B5EF4-FFF2-40B4-BE49-F238E27FC236}">
                        <a16:creationId xmlns:a16="http://schemas.microsoft.com/office/drawing/2014/main" id="{73BFEDA0-33AA-40D8-9C7B-DAEE64D72140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53" name="Group 52">
                <a:extLst>
                  <a:ext uri="{FF2B5EF4-FFF2-40B4-BE49-F238E27FC236}">
                    <a16:creationId xmlns:a16="http://schemas.microsoft.com/office/drawing/2014/main" id="{846FD5C0-2EF9-4DE1-9C07-F3E190D303F4}"/>
                  </a:ext>
                </a:extLst>
              </p:cNvPr>
              <p:cNvGrpSpPr/>
              <p:nvPr/>
            </p:nvGrpSpPr>
            <p:grpSpPr>
              <a:xfrm rot="3525858">
                <a:off x="1020116" y="2791779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55" name="Group 54">
                  <a:extLst>
                    <a:ext uri="{FF2B5EF4-FFF2-40B4-BE49-F238E27FC236}">
                      <a16:creationId xmlns:a16="http://schemas.microsoft.com/office/drawing/2014/main" id="{B45E06B9-28C9-4066-9B68-857931158D65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59" name="Rectangle: Rounded Corners 58">
                    <a:extLst>
                      <a:ext uri="{FF2B5EF4-FFF2-40B4-BE49-F238E27FC236}">
                        <a16:creationId xmlns:a16="http://schemas.microsoft.com/office/drawing/2014/main" id="{4CABAA14-FA51-43B5-9A1D-321F6C969DE8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60" name="Rectangle: Rounded Corners 59">
                    <a:extLst>
                      <a:ext uri="{FF2B5EF4-FFF2-40B4-BE49-F238E27FC236}">
                        <a16:creationId xmlns:a16="http://schemas.microsoft.com/office/drawing/2014/main" id="{43A4F8AA-32E8-4D3A-A0EB-9364FF98464F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56" name="Group 55">
                  <a:extLst>
                    <a:ext uri="{FF2B5EF4-FFF2-40B4-BE49-F238E27FC236}">
                      <a16:creationId xmlns:a16="http://schemas.microsoft.com/office/drawing/2014/main" id="{97E81DDC-6DF2-46CB-A42E-CE7DA868DCA7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57" name="Rectangle: Rounded Corners 56">
                    <a:extLst>
                      <a:ext uri="{FF2B5EF4-FFF2-40B4-BE49-F238E27FC236}">
                        <a16:creationId xmlns:a16="http://schemas.microsoft.com/office/drawing/2014/main" id="{E37D11FB-993B-4634-AA51-835EE496F9B5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58" name="Rectangle: Rounded Corners 57">
                    <a:extLst>
                      <a:ext uri="{FF2B5EF4-FFF2-40B4-BE49-F238E27FC236}">
                        <a16:creationId xmlns:a16="http://schemas.microsoft.com/office/drawing/2014/main" id="{47AA6424-F534-4B8C-A080-B229450483CD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sp>
            <p:nvSpPr>
              <p:cNvPr id="54" name="Rectangle: Rounded Corners 53">
                <a:extLst>
                  <a:ext uri="{FF2B5EF4-FFF2-40B4-BE49-F238E27FC236}">
                    <a16:creationId xmlns:a16="http://schemas.microsoft.com/office/drawing/2014/main" id="{C2D3A448-07DF-4069-A596-311912B37A99}"/>
                  </a:ext>
                </a:extLst>
              </p:cNvPr>
              <p:cNvSpPr/>
              <p:nvPr/>
            </p:nvSpPr>
            <p:spPr>
              <a:xfrm>
                <a:off x="1711570" y="2783492"/>
                <a:ext cx="73888" cy="8363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3" name="Rectangle: Rounded Corners 72">
              <a:extLst>
                <a:ext uri="{FF2B5EF4-FFF2-40B4-BE49-F238E27FC236}">
                  <a16:creationId xmlns:a16="http://schemas.microsoft.com/office/drawing/2014/main" id="{06A50721-FB9C-4EF3-968A-1C5F9E9FB978}"/>
                </a:ext>
              </a:extLst>
            </p:cNvPr>
            <p:cNvSpPr/>
            <p:nvPr/>
          </p:nvSpPr>
          <p:spPr>
            <a:xfrm>
              <a:off x="3386690" y="2352149"/>
              <a:ext cx="2396581" cy="317523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3EAFB9C9-5374-4B8D-AE29-4D9584CCA817}"/>
              </a:ext>
            </a:extLst>
          </p:cNvPr>
          <p:cNvGrpSpPr/>
          <p:nvPr/>
        </p:nvGrpSpPr>
        <p:grpSpPr>
          <a:xfrm>
            <a:off x="7638435" y="2305053"/>
            <a:ext cx="2562839" cy="3290405"/>
            <a:chOff x="6114434" y="2305052"/>
            <a:chExt cx="2562839" cy="3290405"/>
          </a:xfrm>
        </p:grpSpPr>
        <p:sp>
          <p:nvSpPr>
            <p:cNvPr id="11" name="Rounded Rectangle 4">
              <a:extLst>
                <a:ext uri="{FF2B5EF4-FFF2-40B4-BE49-F238E27FC236}">
                  <a16:creationId xmlns:a16="http://schemas.microsoft.com/office/drawing/2014/main" id="{63AF2BA6-0FBA-41F5-AF0B-96EF85D934BE}"/>
                </a:ext>
              </a:extLst>
            </p:cNvPr>
            <p:cNvSpPr/>
            <p:nvPr/>
          </p:nvSpPr>
          <p:spPr bwMode="auto">
            <a:xfrm>
              <a:off x="6114434" y="2305052"/>
              <a:ext cx="2562839" cy="3290405"/>
            </a:xfrm>
            <a:prstGeom prst="roundRect">
              <a:avLst>
                <a:gd name="adj" fmla="val 0"/>
              </a:avLst>
            </a:prstGeom>
            <a:solidFill>
              <a:schemeClr val="accent6">
                <a:lumMod val="75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06F4AF1F-C353-4759-A4DE-46CD5E2D2F84}"/>
                </a:ext>
              </a:extLst>
            </p:cNvPr>
            <p:cNvGrpSpPr/>
            <p:nvPr/>
          </p:nvGrpSpPr>
          <p:grpSpPr>
            <a:xfrm>
              <a:off x="6190162" y="2352149"/>
              <a:ext cx="2396581" cy="3175233"/>
              <a:chOff x="6190162" y="2352149"/>
              <a:chExt cx="2396581" cy="3175233"/>
            </a:xfrm>
          </p:grpSpPr>
          <p:sp>
            <p:nvSpPr>
              <p:cNvPr id="74" name="Rectangle: Rounded Corners 73">
                <a:extLst>
                  <a:ext uri="{FF2B5EF4-FFF2-40B4-BE49-F238E27FC236}">
                    <a16:creationId xmlns:a16="http://schemas.microsoft.com/office/drawing/2014/main" id="{CC642545-A181-44F7-BB51-34CBA70DF2CB}"/>
                  </a:ext>
                </a:extLst>
              </p:cNvPr>
              <p:cNvSpPr/>
              <p:nvPr/>
            </p:nvSpPr>
            <p:spPr>
              <a:xfrm>
                <a:off x="6290834" y="4689446"/>
                <a:ext cx="2195247" cy="561099"/>
              </a:xfrm>
              <a:prstGeom prst="roundRect">
                <a:avLst>
                  <a:gd name="adj" fmla="val 1965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rgbClr val="7030A0"/>
                    </a:solidFill>
                  </a:rPr>
                  <a:t>Future Perfect Tense</a:t>
                </a:r>
                <a:endParaRPr lang="en-GB" dirty="0">
                  <a:solidFill>
                    <a:srgbClr val="7030A0"/>
                  </a:solidFill>
                </a:endParaRPr>
              </a:p>
            </p:txBody>
          </p:sp>
          <p:grpSp>
            <p:nvGrpSpPr>
              <p:cNvPr id="75" name="Group 74">
                <a:extLst>
                  <a:ext uri="{FF2B5EF4-FFF2-40B4-BE49-F238E27FC236}">
                    <a16:creationId xmlns:a16="http://schemas.microsoft.com/office/drawing/2014/main" id="{61A58AE0-4B26-4C3A-8EED-1E0136295E3B}"/>
                  </a:ext>
                </a:extLst>
              </p:cNvPr>
              <p:cNvGrpSpPr/>
              <p:nvPr/>
            </p:nvGrpSpPr>
            <p:grpSpPr>
              <a:xfrm rot="10800000">
                <a:off x="6414184" y="2541864"/>
                <a:ext cx="1948545" cy="1948545"/>
                <a:chOff x="764342" y="2541864"/>
                <a:chExt cx="1948545" cy="1948545"/>
              </a:xfrm>
            </p:grpSpPr>
            <p:sp>
              <p:nvSpPr>
                <p:cNvPr id="76" name="Oval 75">
                  <a:extLst>
                    <a:ext uri="{FF2B5EF4-FFF2-40B4-BE49-F238E27FC236}">
                      <a16:creationId xmlns:a16="http://schemas.microsoft.com/office/drawing/2014/main" id="{F75C6094-AFFF-4179-8087-CD4BF1F3EEB7}"/>
                    </a:ext>
                  </a:extLst>
                </p:cNvPr>
                <p:cNvSpPr/>
                <p:nvPr/>
              </p:nvSpPr>
              <p:spPr>
                <a:xfrm>
                  <a:off x="764342" y="2541864"/>
                  <a:ext cx="1948545" cy="194854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" name="Oval 76">
                  <a:extLst>
                    <a:ext uri="{FF2B5EF4-FFF2-40B4-BE49-F238E27FC236}">
                      <a16:creationId xmlns:a16="http://schemas.microsoft.com/office/drawing/2014/main" id="{A2DDFC60-B0DF-40C7-91B4-866E94ECA933}"/>
                    </a:ext>
                  </a:extLst>
                </p:cNvPr>
                <p:cNvSpPr/>
                <p:nvPr/>
              </p:nvSpPr>
              <p:spPr>
                <a:xfrm>
                  <a:off x="858940" y="2636463"/>
                  <a:ext cx="1759345" cy="1759345"/>
                </a:xfrm>
                <a:prstGeom prst="ellipse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78" name="Freeform: Shape 77">
                  <a:extLst>
                    <a:ext uri="{FF2B5EF4-FFF2-40B4-BE49-F238E27FC236}">
                      <a16:creationId xmlns:a16="http://schemas.microsoft.com/office/drawing/2014/main" id="{C57F4AEF-C11B-4D8B-85AB-8D9837878EAB}"/>
                    </a:ext>
                  </a:extLst>
                </p:cNvPr>
                <p:cNvSpPr/>
                <p:nvPr/>
              </p:nvSpPr>
              <p:spPr>
                <a:xfrm>
                  <a:off x="857364" y="3012057"/>
                  <a:ext cx="995208" cy="979733"/>
                </a:xfrm>
                <a:custGeom>
                  <a:avLst/>
                  <a:gdLst>
                    <a:gd name="connsiteX0" fmla="*/ 158669 w 995208"/>
                    <a:gd name="connsiteY0" fmla="*/ 0 h 979733"/>
                    <a:gd name="connsiteX1" fmla="*/ 995208 w 995208"/>
                    <a:gd name="connsiteY1" fmla="*/ 485192 h 979733"/>
                    <a:gd name="connsiteX2" fmla="*/ 142551 w 995208"/>
                    <a:gd name="connsiteY2" fmla="*/ 979733 h 979733"/>
                    <a:gd name="connsiteX3" fmla="*/ 69129 w 995208"/>
                    <a:gd name="connsiteY3" fmla="*/ 844465 h 979733"/>
                    <a:gd name="connsiteX4" fmla="*/ 0 w 995208"/>
                    <a:gd name="connsiteY4" fmla="*/ 502056 h 979733"/>
                    <a:gd name="connsiteX5" fmla="*/ 150234 w 995208"/>
                    <a:gd name="connsiteY5" fmla="*/ 10223 h 9797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95208" h="979733">
                      <a:moveTo>
                        <a:pt x="158669" y="0"/>
                      </a:moveTo>
                      <a:lnTo>
                        <a:pt x="995208" y="485192"/>
                      </a:lnTo>
                      <a:lnTo>
                        <a:pt x="142551" y="979733"/>
                      </a:lnTo>
                      <a:lnTo>
                        <a:pt x="69129" y="844465"/>
                      </a:lnTo>
                      <a:cubicBezTo>
                        <a:pt x="24615" y="739222"/>
                        <a:pt x="0" y="623514"/>
                        <a:pt x="0" y="502056"/>
                      </a:cubicBezTo>
                      <a:cubicBezTo>
                        <a:pt x="0" y="319870"/>
                        <a:pt x="55384" y="150619"/>
                        <a:pt x="150234" y="10223"/>
                      </a:cubicBezTo>
                      <a:close/>
                    </a:path>
                  </a:pathLst>
                </a:cu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" name="Oval 78">
                  <a:extLst>
                    <a:ext uri="{FF2B5EF4-FFF2-40B4-BE49-F238E27FC236}">
                      <a16:creationId xmlns:a16="http://schemas.microsoft.com/office/drawing/2014/main" id="{DAC75592-821E-41E4-A772-83CCC349E3B5}"/>
                    </a:ext>
                  </a:extLst>
                </p:cNvPr>
                <p:cNvSpPr/>
                <p:nvPr/>
              </p:nvSpPr>
              <p:spPr>
                <a:xfrm>
                  <a:off x="958668" y="2736191"/>
                  <a:ext cx="1559888" cy="1559888"/>
                </a:xfrm>
                <a:prstGeom prst="ellipse">
                  <a:avLst/>
                </a:prstGeom>
                <a:noFill/>
                <a:ln w="28575">
                  <a:solidFill>
                    <a:schemeClr val="bg1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grpSp>
              <p:nvGrpSpPr>
                <p:cNvPr id="80" name="Group 79">
                  <a:extLst>
                    <a:ext uri="{FF2B5EF4-FFF2-40B4-BE49-F238E27FC236}">
                      <a16:creationId xmlns:a16="http://schemas.microsoft.com/office/drawing/2014/main" id="{61151F54-4FC3-4C18-A1A9-2C08080AB1F1}"/>
                    </a:ext>
                  </a:extLst>
                </p:cNvPr>
                <p:cNvGrpSpPr/>
                <p:nvPr/>
              </p:nvGrpSpPr>
              <p:grpSpPr>
                <a:xfrm>
                  <a:off x="1022899" y="2783492"/>
                  <a:ext cx="1436991" cy="1436991"/>
                  <a:chOff x="1022899" y="2783492"/>
                  <a:chExt cx="1436991" cy="1436991"/>
                </a:xfrm>
              </p:grpSpPr>
              <p:grpSp>
                <p:nvGrpSpPr>
                  <p:cNvPr id="96" name="Group 95">
                    <a:extLst>
                      <a:ext uri="{FF2B5EF4-FFF2-40B4-BE49-F238E27FC236}">
                        <a16:creationId xmlns:a16="http://schemas.microsoft.com/office/drawing/2014/main" id="{E9604176-FB09-42BE-A7E4-7E5183AD8F49}"/>
                      </a:ext>
                    </a:extLst>
                  </p:cNvPr>
                  <p:cNvGrpSpPr/>
                  <p:nvPr/>
                </p:nvGrpSpPr>
                <p:grpSpPr>
                  <a:xfrm>
                    <a:off x="1715752" y="2783492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100" name="Rectangle: Rounded Corners 99">
                      <a:extLst>
                        <a:ext uri="{FF2B5EF4-FFF2-40B4-BE49-F238E27FC236}">
                          <a16:creationId xmlns:a16="http://schemas.microsoft.com/office/drawing/2014/main" id="{419B13A1-3071-4EB9-A357-434D02A2DE1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101" name="Rectangle: Rounded Corners 100">
                      <a:extLst>
                        <a:ext uri="{FF2B5EF4-FFF2-40B4-BE49-F238E27FC236}">
                          <a16:creationId xmlns:a16="http://schemas.microsoft.com/office/drawing/2014/main" id="{60451C0A-DFB2-4971-9483-C3E899BA96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97" name="Group 96">
                    <a:extLst>
                      <a:ext uri="{FF2B5EF4-FFF2-40B4-BE49-F238E27FC236}">
                        <a16:creationId xmlns:a16="http://schemas.microsoft.com/office/drawing/2014/main" id="{7EB8EB50-C909-4D7F-A0C6-E9ABD837F897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1715752" y="2778754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98" name="Rectangle: Rounded Corners 97">
                      <a:extLst>
                        <a:ext uri="{FF2B5EF4-FFF2-40B4-BE49-F238E27FC236}">
                          <a16:creationId xmlns:a16="http://schemas.microsoft.com/office/drawing/2014/main" id="{F42012C7-0B6F-432D-BA7E-438BEA7D71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9" name="Rectangle: Rounded Corners 98">
                      <a:extLst>
                        <a:ext uri="{FF2B5EF4-FFF2-40B4-BE49-F238E27FC236}">
                          <a16:creationId xmlns:a16="http://schemas.microsoft.com/office/drawing/2014/main" id="{BA1C8BD7-8FD5-485D-95E5-B35C2AC557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grpSp>
              <p:nvGrpSpPr>
                <p:cNvPr id="81" name="Group 80">
                  <a:extLst>
                    <a:ext uri="{FF2B5EF4-FFF2-40B4-BE49-F238E27FC236}">
                      <a16:creationId xmlns:a16="http://schemas.microsoft.com/office/drawing/2014/main" id="{C9405812-74F5-4327-9635-32E02B649CF6}"/>
                    </a:ext>
                  </a:extLst>
                </p:cNvPr>
                <p:cNvGrpSpPr/>
                <p:nvPr/>
              </p:nvGrpSpPr>
              <p:grpSpPr>
                <a:xfrm rot="1782554">
                  <a:off x="1022899" y="2773706"/>
                  <a:ext cx="1436991" cy="1436991"/>
                  <a:chOff x="1022899" y="2783492"/>
                  <a:chExt cx="1436991" cy="1436991"/>
                </a:xfrm>
              </p:grpSpPr>
              <p:grpSp>
                <p:nvGrpSpPr>
                  <p:cNvPr id="90" name="Group 89">
                    <a:extLst>
                      <a:ext uri="{FF2B5EF4-FFF2-40B4-BE49-F238E27FC236}">
                        <a16:creationId xmlns:a16="http://schemas.microsoft.com/office/drawing/2014/main" id="{DE8F01E9-7C60-4000-BE91-4113C631249E}"/>
                      </a:ext>
                    </a:extLst>
                  </p:cNvPr>
                  <p:cNvGrpSpPr/>
                  <p:nvPr/>
                </p:nvGrpSpPr>
                <p:grpSpPr>
                  <a:xfrm>
                    <a:off x="1715752" y="2783492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94" name="Rectangle: Rounded Corners 93">
                      <a:extLst>
                        <a:ext uri="{FF2B5EF4-FFF2-40B4-BE49-F238E27FC236}">
                          <a16:creationId xmlns:a16="http://schemas.microsoft.com/office/drawing/2014/main" id="{35E3E600-9CF0-41B6-A45D-A6E2AC517D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5" name="Rectangle: Rounded Corners 94">
                      <a:extLst>
                        <a:ext uri="{FF2B5EF4-FFF2-40B4-BE49-F238E27FC236}">
                          <a16:creationId xmlns:a16="http://schemas.microsoft.com/office/drawing/2014/main" id="{71B43ED8-4559-45C6-983E-B92D5ACA51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91" name="Group 90">
                    <a:extLst>
                      <a:ext uri="{FF2B5EF4-FFF2-40B4-BE49-F238E27FC236}">
                        <a16:creationId xmlns:a16="http://schemas.microsoft.com/office/drawing/2014/main" id="{6540705A-0AE7-4310-9DDD-CD1ACE2B53E3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1715752" y="2778754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92" name="Rectangle: Rounded Corners 91">
                      <a:extLst>
                        <a:ext uri="{FF2B5EF4-FFF2-40B4-BE49-F238E27FC236}">
                          <a16:creationId xmlns:a16="http://schemas.microsoft.com/office/drawing/2014/main" id="{84F89973-E63D-4092-BDBA-C26BF5F1D53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3" name="Rectangle: Rounded Corners 92">
                      <a:extLst>
                        <a:ext uri="{FF2B5EF4-FFF2-40B4-BE49-F238E27FC236}">
                          <a16:creationId xmlns:a16="http://schemas.microsoft.com/office/drawing/2014/main" id="{0E3F0CB9-33EE-475A-8A72-3B5B1275CDC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grpSp>
              <p:nvGrpSpPr>
                <p:cNvPr id="82" name="Group 81">
                  <a:extLst>
                    <a:ext uri="{FF2B5EF4-FFF2-40B4-BE49-F238E27FC236}">
                      <a16:creationId xmlns:a16="http://schemas.microsoft.com/office/drawing/2014/main" id="{C3F81DBE-862E-4799-9AC8-326B343E08B6}"/>
                    </a:ext>
                  </a:extLst>
                </p:cNvPr>
                <p:cNvGrpSpPr/>
                <p:nvPr/>
              </p:nvGrpSpPr>
              <p:grpSpPr>
                <a:xfrm rot="3525858">
                  <a:off x="1020116" y="2791779"/>
                  <a:ext cx="1436991" cy="1436991"/>
                  <a:chOff x="1022899" y="2783492"/>
                  <a:chExt cx="1436991" cy="1436991"/>
                </a:xfrm>
              </p:grpSpPr>
              <p:grpSp>
                <p:nvGrpSpPr>
                  <p:cNvPr id="84" name="Group 83">
                    <a:extLst>
                      <a:ext uri="{FF2B5EF4-FFF2-40B4-BE49-F238E27FC236}">
                        <a16:creationId xmlns:a16="http://schemas.microsoft.com/office/drawing/2014/main" id="{E503CF54-D797-42D2-8DA4-1AEF5E9097B3}"/>
                      </a:ext>
                    </a:extLst>
                  </p:cNvPr>
                  <p:cNvGrpSpPr/>
                  <p:nvPr/>
                </p:nvGrpSpPr>
                <p:grpSpPr>
                  <a:xfrm>
                    <a:off x="1715752" y="2783492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88" name="Rectangle: Rounded Corners 87">
                      <a:extLst>
                        <a:ext uri="{FF2B5EF4-FFF2-40B4-BE49-F238E27FC236}">
                          <a16:creationId xmlns:a16="http://schemas.microsoft.com/office/drawing/2014/main" id="{4F445922-9774-480D-AE27-C933CD1E6B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89" name="Rectangle: Rounded Corners 88">
                      <a:extLst>
                        <a:ext uri="{FF2B5EF4-FFF2-40B4-BE49-F238E27FC236}">
                          <a16:creationId xmlns:a16="http://schemas.microsoft.com/office/drawing/2014/main" id="{61F69F1C-CB0C-43F7-B72A-3011D6A88A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85" name="Group 84">
                    <a:extLst>
                      <a:ext uri="{FF2B5EF4-FFF2-40B4-BE49-F238E27FC236}">
                        <a16:creationId xmlns:a16="http://schemas.microsoft.com/office/drawing/2014/main" id="{F150D6CA-0E40-4BD0-AD14-9937CC828753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1715752" y="2778754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86" name="Rectangle: Rounded Corners 85">
                      <a:extLst>
                        <a:ext uri="{FF2B5EF4-FFF2-40B4-BE49-F238E27FC236}">
                          <a16:creationId xmlns:a16="http://schemas.microsoft.com/office/drawing/2014/main" id="{3F343FEF-FF24-4C76-A475-FA7A36DB40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87" name="Rectangle: Rounded Corners 86">
                      <a:extLst>
                        <a:ext uri="{FF2B5EF4-FFF2-40B4-BE49-F238E27FC236}">
                          <a16:creationId xmlns:a16="http://schemas.microsoft.com/office/drawing/2014/main" id="{1913EAD0-FDCE-41AE-A699-AB9B94C771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sp>
              <p:nvSpPr>
                <p:cNvPr id="83" name="Rectangle: Rounded Corners 82">
                  <a:extLst>
                    <a:ext uri="{FF2B5EF4-FFF2-40B4-BE49-F238E27FC236}">
                      <a16:creationId xmlns:a16="http://schemas.microsoft.com/office/drawing/2014/main" id="{BCD51E5B-00AD-4FF5-823B-784320DC0CB2}"/>
                    </a:ext>
                  </a:extLst>
                </p:cNvPr>
                <p:cNvSpPr/>
                <p:nvPr/>
              </p:nvSpPr>
              <p:spPr>
                <a:xfrm rot="16200000">
                  <a:off x="1396314" y="3081839"/>
                  <a:ext cx="73888" cy="836387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02" name="Rectangle: Rounded Corners 101">
                <a:extLst>
                  <a:ext uri="{FF2B5EF4-FFF2-40B4-BE49-F238E27FC236}">
                    <a16:creationId xmlns:a16="http://schemas.microsoft.com/office/drawing/2014/main" id="{F9399C2C-E286-48C6-9CEF-84B4E3B80E47}"/>
                  </a:ext>
                </a:extLst>
              </p:cNvPr>
              <p:cNvSpPr/>
              <p:nvPr/>
            </p:nvSpPr>
            <p:spPr>
              <a:xfrm>
                <a:off x="6190162" y="2352149"/>
                <a:ext cx="2396581" cy="3175233"/>
              </a:xfrm>
              <a:prstGeom prst="round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09" name="Rectangle 108">
            <a:hlinkClick r:id="rId3" action="ppaction://hlinksldjump"/>
            <a:extLst>
              <a:ext uri="{FF2B5EF4-FFF2-40B4-BE49-F238E27FC236}">
                <a16:creationId xmlns:a16="http://schemas.microsoft.com/office/drawing/2014/main" id="{055E25A2-98DE-4DFA-946D-7D7EFB98C86C}"/>
              </a:ext>
            </a:extLst>
          </p:cNvPr>
          <p:cNvSpPr/>
          <p:nvPr/>
        </p:nvSpPr>
        <p:spPr>
          <a:xfrm>
            <a:off x="1990727" y="2352149"/>
            <a:ext cx="2553308" cy="32433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" action="ppaction://hlinksldjump"/>
            <a:extLst>
              <a:ext uri="{FF2B5EF4-FFF2-40B4-BE49-F238E27FC236}">
                <a16:creationId xmlns:a16="http://schemas.microsoft.com/office/drawing/2014/main" id="{62297D22-AABF-4198-AD3F-780CE78EA85E}"/>
              </a:ext>
            </a:extLst>
          </p:cNvPr>
          <p:cNvSpPr/>
          <p:nvPr/>
        </p:nvSpPr>
        <p:spPr>
          <a:xfrm>
            <a:off x="7657495" y="2310183"/>
            <a:ext cx="2553308" cy="32433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5" action="ppaction://hlinksldjump"/>
            <a:extLst>
              <a:ext uri="{FF2B5EF4-FFF2-40B4-BE49-F238E27FC236}">
                <a16:creationId xmlns:a16="http://schemas.microsoft.com/office/drawing/2014/main" id="{9EBF41E7-3A4F-4A56-A710-895AE36236EA}"/>
              </a:ext>
            </a:extLst>
          </p:cNvPr>
          <p:cNvSpPr/>
          <p:nvPr/>
        </p:nvSpPr>
        <p:spPr>
          <a:xfrm>
            <a:off x="4820408" y="2325696"/>
            <a:ext cx="2553308" cy="32433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76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243EC18A-171A-4558-AB83-5EDEFEE89D77}"/>
              </a:ext>
            </a:extLst>
          </p:cNvPr>
          <p:cNvGrpSpPr/>
          <p:nvPr/>
        </p:nvGrpSpPr>
        <p:grpSpPr>
          <a:xfrm>
            <a:off x="5273983" y="438153"/>
            <a:ext cx="4738536" cy="6419847"/>
            <a:chOff x="3749983" y="438152"/>
            <a:chExt cx="4738536" cy="6419847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308AD17-30CD-4938-B8F1-CF865C65952F}"/>
                </a:ext>
              </a:extLst>
            </p:cNvPr>
            <p:cNvSpPr/>
            <p:nvPr/>
          </p:nvSpPr>
          <p:spPr>
            <a:xfrm>
              <a:off x="5142451" y="438152"/>
              <a:ext cx="3078760" cy="6419847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67A77E4-EBDE-41B0-B7DF-A0D5F66A2F7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749983" y="2772561"/>
              <a:ext cx="4738536" cy="4005742"/>
            </a:xfrm>
            <a:prstGeom prst="rect">
              <a:avLst/>
            </a:prstGeom>
          </p:spPr>
        </p:pic>
      </p:grp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3"/>
            <a:ext cx="8220075" cy="892465"/>
          </a:xfrm>
          <a:prstGeom prst="roundRect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20120"/>
            <a:ext cx="7905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Future Perfect Tense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112ECCA-65FE-4542-80F6-D51DBF856062}"/>
              </a:ext>
            </a:extLst>
          </p:cNvPr>
          <p:cNvGrpSpPr/>
          <p:nvPr/>
        </p:nvGrpSpPr>
        <p:grpSpPr>
          <a:xfrm>
            <a:off x="1990728" y="2852258"/>
            <a:ext cx="4583445" cy="1675853"/>
            <a:chOff x="4093828" y="2852257"/>
            <a:chExt cx="4583445" cy="1675853"/>
          </a:xfrm>
        </p:grpSpPr>
        <p:sp>
          <p:nvSpPr>
            <p:cNvPr id="6" name="Speech Bubble: Rectangle with Corners Rounded 5">
              <a:extLst>
                <a:ext uri="{FF2B5EF4-FFF2-40B4-BE49-F238E27FC236}">
                  <a16:creationId xmlns:a16="http://schemas.microsoft.com/office/drawing/2014/main" id="{D94A56DD-5D4C-44F3-9ACC-856D0792B361}"/>
                </a:ext>
              </a:extLst>
            </p:cNvPr>
            <p:cNvSpPr/>
            <p:nvPr/>
          </p:nvSpPr>
          <p:spPr>
            <a:xfrm>
              <a:off x="4093828" y="2852257"/>
              <a:ext cx="4583445" cy="1675853"/>
            </a:xfrm>
            <a:prstGeom prst="wedgeRoundRectCallout">
              <a:avLst>
                <a:gd name="adj1" fmla="val 40115"/>
                <a:gd name="adj2" fmla="val 71510"/>
                <a:gd name="adj3" fmla="val 16667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5BB9839-6903-4D89-AA06-1D53A7D87F0B}"/>
                </a:ext>
              </a:extLst>
            </p:cNvPr>
            <p:cNvSpPr txBox="1"/>
            <p:nvPr/>
          </p:nvSpPr>
          <p:spPr>
            <a:xfrm>
              <a:off x="4282582" y="2951519"/>
              <a:ext cx="4246276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You might use the future perfect tense if you are talking to your friend about a problem in the future that will be caused by two events happening in the wrong order.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282DDEB-A928-48AC-91F7-394046E2FC53}"/>
              </a:ext>
            </a:extLst>
          </p:cNvPr>
          <p:cNvGrpSpPr/>
          <p:nvPr/>
        </p:nvGrpSpPr>
        <p:grpSpPr>
          <a:xfrm>
            <a:off x="1990728" y="1217864"/>
            <a:ext cx="8220075" cy="1475003"/>
            <a:chOff x="466727" y="1217863"/>
            <a:chExt cx="8220075" cy="1475003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281BBB48-4B81-47DD-ACD9-858EE7FA64B9}"/>
                </a:ext>
              </a:extLst>
            </p:cNvPr>
            <p:cNvGrpSpPr/>
            <p:nvPr/>
          </p:nvGrpSpPr>
          <p:grpSpPr>
            <a:xfrm>
              <a:off x="466727" y="1412585"/>
              <a:ext cx="8220075" cy="1280281"/>
              <a:chOff x="466727" y="1802560"/>
              <a:chExt cx="8220075" cy="1280281"/>
            </a:xfrm>
          </p:grpSpPr>
          <p:sp>
            <p:nvSpPr>
              <p:cNvPr id="17" name="Rounded Rectangle 4">
                <a:extLst>
                  <a:ext uri="{FF2B5EF4-FFF2-40B4-BE49-F238E27FC236}">
                    <a16:creationId xmlns:a16="http://schemas.microsoft.com/office/drawing/2014/main" id="{C31A3145-D78B-47EF-9A95-2A6E759C4791}"/>
                  </a:ext>
                </a:extLst>
              </p:cNvPr>
              <p:cNvSpPr/>
              <p:nvPr/>
            </p:nvSpPr>
            <p:spPr bwMode="auto">
              <a:xfrm>
                <a:off x="466727" y="1802560"/>
                <a:ext cx="8220075" cy="1280281"/>
              </a:xfrm>
              <a:prstGeom prst="roundRect">
                <a:avLst>
                  <a:gd name="adj" fmla="val 0"/>
                </a:avLst>
              </a:prstGeom>
              <a:solidFill>
                <a:schemeClr val="accent6">
                  <a:lumMod val="40000"/>
                  <a:lumOff val="60000"/>
                </a:schemeClr>
              </a:solidFill>
              <a:ln w="25400" cap="rnd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GB" sz="1350" dirty="0">
                    <a:latin typeface="Twinkl" pitchFamily="50" charset="0"/>
                  </a:rPr>
                  <a:t> </a:t>
                </a:r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ED66AA0B-521C-4489-831C-307F695828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947795" y="2030136"/>
                <a:ext cx="0" cy="859758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511D3748-1E98-4875-A063-CDEE6D4A73F4}"/>
                </a:ext>
              </a:extLst>
            </p:cNvPr>
            <p:cNvSpPr txBox="1"/>
            <p:nvPr/>
          </p:nvSpPr>
          <p:spPr>
            <a:xfrm>
              <a:off x="623453" y="1608371"/>
              <a:ext cx="523205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The future perfect tense is used to talk about things that </a:t>
              </a:r>
              <a:r>
                <a:rPr lang="en-GB" b="1" dirty="0"/>
                <a:t>will be completed before a set point in the future</a:t>
              </a:r>
              <a:r>
                <a:rPr lang="en-GB" dirty="0"/>
                <a:t>.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E2A3BC6-A3CD-4937-87D6-6C99E3CBACF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3656" b="21320"/>
            <a:stretch/>
          </p:blipFill>
          <p:spPr>
            <a:xfrm>
              <a:off x="5759462" y="1217863"/>
              <a:ext cx="2917811" cy="14650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953394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D65A4D02-FA56-4C6F-A41F-09C412306370}"/>
              </a:ext>
            </a:extLst>
          </p:cNvPr>
          <p:cNvGrpSpPr/>
          <p:nvPr/>
        </p:nvGrpSpPr>
        <p:grpSpPr>
          <a:xfrm>
            <a:off x="1981199" y="3060380"/>
            <a:ext cx="8220075" cy="1895587"/>
            <a:chOff x="457198" y="1954960"/>
            <a:chExt cx="8220075" cy="1895587"/>
          </a:xfrm>
        </p:grpSpPr>
        <p:sp>
          <p:nvSpPr>
            <p:cNvPr id="28" name="Rounded Rectangle 4">
              <a:extLst>
                <a:ext uri="{FF2B5EF4-FFF2-40B4-BE49-F238E27FC236}">
                  <a16:creationId xmlns:a16="http://schemas.microsoft.com/office/drawing/2014/main" id="{98A5D742-55C1-4337-A664-E9B592BCB17E}"/>
                </a:ext>
              </a:extLst>
            </p:cNvPr>
            <p:cNvSpPr/>
            <p:nvPr/>
          </p:nvSpPr>
          <p:spPr bwMode="auto">
            <a:xfrm>
              <a:off x="457198" y="1954960"/>
              <a:ext cx="8220075" cy="1895587"/>
            </a:xfrm>
            <a:prstGeom prst="roundRect">
              <a:avLst>
                <a:gd name="adj" fmla="val 0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A397BAC6-68B2-41B8-A7AC-E97CFC73F895}"/>
                </a:ext>
              </a:extLst>
            </p:cNvPr>
            <p:cNvSpPr/>
            <p:nvPr/>
          </p:nvSpPr>
          <p:spPr>
            <a:xfrm>
              <a:off x="822121" y="2894388"/>
              <a:ext cx="7558481" cy="803956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E59CE3F-11F0-4C0C-B9BE-2E29A3E76643}"/>
              </a:ext>
            </a:extLst>
          </p:cNvPr>
          <p:cNvSpPr txBox="1"/>
          <p:nvPr/>
        </p:nvSpPr>
        <p:spPr>
          <a:xfrm>
            <a:off x="2446790" y="4078620"/>
            <a:ext cx="74578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She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will have noticed</a:t>
            </a:r>
            <a:r>
              <a:rPr lang="en-GB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dirty="0"/>
              <a:t>that my book was missing</a:t>
            </a:r>
            <a:br>
              <a:rPr lang="en-GB" dirty="0"/>
            </a:br>
            <a:r>
              <a:rPr lang="en-GB" dirty="0"/>
              <a:t>before I’m able to sneak it into the pile.</a:t>
            </a:r>
            <a:endParaRPr lang="en-GB" sz="2400" dirty="0"/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EB5CECD-8B18-4672-92A9-AB172E80AE60}"/>
              </a:ext>
            </a:extLst>
          </p:cNvPr>
          <p:cNvGrpSpPr/>
          <p:nvPr/>
        </p:nvGrpSpPr>
        <p:grpSpPr>
          <a:xfrm>
            <a:off x="1981199" y="1954961"/>
            <a:ext cx="8220075" cy="1895587"/>
            <a:chOff x="457198" y="1954960"/>
            <a:chExt cx="8220075" cy="1895587"/>
          </a:xfrm>
        </p:grpSpPr>
        <p:sp>
          <p:nvSpPr>
            <p:cNvPr id="21" name="Rounded Rectangle 4">
              <a:extLst>
                <a:ext uri="{FF2B5EF4-FFF2-40B4-BE49-F238E27FC236}">
                  <a16:creationId xmlns:a16="http://schemas.microsoft.com/office/drawing/2014/main" id="{A9CFDAA2-84F3-4F2D-9742-2E718B826934}"/>
                </a:ext>
              </a:extLst>
            </p:cNvPr>
            <p:cNvSpPr/>
            <p:nvPr/>
          </p:nvSpPr>
          <p:spPr bwMode="auto">
            <a:xfrm>
              <a:off x="457198" y="1954960"/>
              <a:ext cx="8220075" cy="1895587"/>
            </a:xfrm>
            <a:prstGeom prst="roundRect">
              <a:avLst>
                <a:gd name="adj" fmla="val 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3CE44ABE-1A65-46BE-811F-67C9A84546FF}"/>
                </a:ext>
              </a:extLst>
            </p:cNvPr>
            <p:cNvSpPr/>
            <p:nvPr/>
          </p:nvSpPr>
          <p:spPr>
            <a:xfrm>
              <a:off x="822121" y="2931694"/>
              <a:ext cx="7558481" cy="654341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26855E1-D673-41E4-BF83-3C598A8B9A64}"/>
              </a:ext>
            </a:extLst>
          </p:cNvPr>
          <p:cNvGrpSpPr/>
          <p:nvPr/>
        </p:nvGrpSpPr>
        <p:grpSpPr>
          <a:xfrm>
            <a:off x="5961777" y="830510"/>
            <a:ext cx="4239497" cy="1146438"/>
            <a:chOff x="2583122" y="830510"/>
            <a:chExt cx="3977069" cy="1146438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85CE1CD2-4106-474C-86E4-0037DA85FEBB}"/>
                </a:ext>
              </a:extLst>
            </p:cNvPr>
            <p:cNvSpPr/>
            <p:nvPr/>
          </p:nvSpPr>
          <p:spPr>
            <a:xfrm>
              <a:off x="2583122" y="830510"/>
              <a:ext cx="3977069" cy="892465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1689386D-CE03-4754-84BF-293077230BFD}"/>
                </a:ext>
              </a:extLst>
            </p:cNvPr>
            <p:cNvSpPr txBox="1"/>
            <p:nvPr/>
          </p:nvSpPr>
          <p:spPr>
            <a:xfrm>
              <a:off x="2712935" y="1330617"/>
              <a:ext cx="380021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How to Use the Future Perfect Tense</a:t>
              </a:r>
            </a:p>
          </p:txBody>
        </p:sp>
      </p:grp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3"/>
            <a:ext cx="8220075" cy="892465"/>
          </a:xfrm>
          <a:prstGeom prst="roundRect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20120"/>
            <a:ext cx="7905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Future Perfect Tense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0013FD1-0B0A-445C-80D4-4E034895EA0D}"/>
              </a:ext>
            </a:extLst>
          </p:cNvPr>
          <p:cNvGrpSpPr/>
          <p:nvPr/>
        </p:nvGrpSpPr>
        <p:grpSpPr>
          <a:xfrm>
            <a:off x="1990728" y="1802561"/>
            <a:ext cx="8220075" cy="957418"/>
            <a:chOff x="466727" y="1802561"/>
            <a:chExt cx="8220075" cy="957418"/>
          </a:xfrm>
        </p:grpSpPr>
        <p:sp>
          <p:nvSpPr>
            <p:cNvPr id="17" name="Rounded Rectangle 4">
              <a:extLst>
                <a:ext uri="{FF2B5EF4-FFF2-40B4-BE49-F238E27FC236}">
                  <a16:creationId xmlns:a16="http://schemas.microsoft.com/office/drawing/2014/main" id="{C31A3145-D78B-47EF-9A95-2A6E759C4791}"/>
                </a:ext>
              </a:extLst>
            </p:cNvPr>
            <p:cNvSpPr/>
            <p:nvPr/>
          </p:nvSpPr>
          <p:spPr bwMode="auto">
            <a:xfrm>
              <a:off x="466727" y="1802561"/>
              <a:ext cx="8220075" cy="957418"/>
            </a:xfrm>
            <a:prstGeom prst="roundRect">
              <a:avLst>
                <a:gd name="adj" fmla="val 0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4E16527-AB10-4275-805D-A7255D08F488}"/>
                </a:ext>
              </a:extLst>
            </p:cNvPr>
            <p:cNvSpPr txBox="1"/>
            <p:nvPr/>
          </p:nvSpPr>
          <p:spPr>
            <a:xfrm>
              <a:off x="680842" y="1988191"/>
              <a:ext cx="77906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rgbClr val="000000"/>
                  </a:solidFill>
                </a:rPr>
                <a:t>To use the past perfect tense, use the words </a:t>
              </a:r>
              <a:r>
                <a:rPr lang="en-GB" b="1" dirty="0">
                  <a:solidFill>
                    <a:srgbClr val="000000"/>
                  </a:solidFill>
                </a:rPr>
                <a:t>‘will (not) have’ </a:t>
              </a:r>
              <a:r>
                <a:rPr lang="en-GB" dirty="0">
                  <a:solidFill>
                    <a:srgbClr val="000000"/>
                  </a:solidFill>
                </a:rPr>
                <a:t>and the </a:t>
              </a:r>
              <a:r>
                <a:rPr lang="en-GB" b="1" dirty="0">
                  <a:solidFill>
                    <a:srgbClr val="000000"/>
                  </a:solidFill>
                </a:rPr>
                <a:t>past participle </a:t>
              </a:r>
              <a:r>
                <a:rPr lang="en-GB" dirty="0">
                  <a:solidFill>
                    <a:srgbClr val="000000"/>
                  </a:solidFill>
                </a:rPr>
                <a:t>of the verb, e.g.</a:t>
              </a:r>
              <a:endParaRPr lang="en-GB" dirty="0"/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80B5ED76-D68B-4941-A885-02D49BA87D30}"/>
              </a:ext>
            </a:extLst>
          </p:cNvPr>
          <p:cNvSpPr txBox="1"/>
          <p:nvPr/>
        </p:nvSpPr>
        <p:spPr>
          <a:xfrm>
            <a:off x="2346122" y="3095673"/>
            <a:ext cx="7558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Mrs Wrigley </a:t>
            </a:r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will have collected</a:t>
            </a:r>
            <a:r>
              <a:rPr lang="en-GB" dirty="0"/>
              <a:t> in our files before I get to school.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D5A107F-8D18-4902-BB2F-9FCF8F14EBEE}"/>
              </a:ext>
            </a:extLst>
          </p:cNvPr>
          <p:cNvSpPr/>
          <p:nvPr/>
        </p:nvSpPr>
        <p:spPr>
          <a:xfrm>
            <a:off x="1524000" y="5256367"/>
            <a:ext cx="9144000" cy="71713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All of these things will happen in the future</a:t>
            </a:r>
            <a:br>
              <a:rPr lang="en-GB" dirty="0">
                <a:solidFill>
                  <a:srgbClr val="000000"/>
                </a:solidFill>
              </a:rPr>
            </a:br>
            <a:r>
              <a:rPr lang="en-GB" dirty="0">
                <a:solidFill>
                  <a:srgbClr val="000000"/>
                </a:solidFill>
              </a:rPr>
              <a:t>and rely on events being completed in a particular order.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427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601"/>
                            </p:stCondLst>
                            <p:childTnLst>
                              <p:par>
                                <p:cTn id="29" presetID="2" presetClass="entr" presetSubtype="8" accel="18000" decel="8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5" grpId="0"/>
      <p:bldP spid="3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2"/>
            <a:ext cx="8220075" cy="1784932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E7073E-49EE-46EC-BDFC-24DAF5402DBF}"/>
              </a:ext>
            </a:extLst>
          </p:cNvPr>
          <p:cNvCxnSpPr/>
          <p:nvPr/>
        </p:nvCxnSpPr>
        <p:spPr>
          <a:xfrm>
            <a:off x="2147454" y="1330618"/>
            <a:ext cx="7905404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20120"/>
            <a:ext cx="79054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</a:rPr>
              <a:t>Perfect Tenses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9C312D6-2AB5-4B66-805D-C74AE923D774}"/>
              </a:ext>
            </a:extLst>
          </p:cNvPr>
          <p:cNvSpPr txBox="1"/>
          <p:nvPr/>
        </p:nvSpPr>
        <p:spPr>
          <a:xfrm>
            <a:off x="2147454" y="1459685"/>
            <a:ext cx="7905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Click on each of the following tenses to find out more about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when it can be used.</a:t>
            </a:r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106985EC-B95A-46EF-8436-1A86B7E39874}"/>
              </a:ext>
            </a:extLst>
          </p:cNvPr>
          <p:cNvGrpSpPr/>
          <p:nvPr/>
        </p:nvGrpSpPr>
        <p:grpSpPr>
          <a:xfrm>
            <a:off x="1524000" y="5788404"/>
            <a:ext cx="9144000" cy="631444"/>
            <a:chOff x="0" y="5788404"/>
            <a:chExt cx="9144000" cy="631444"/>
          </a:xfrm>
        </p:grpSpPr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443EA71B-D53B-4D09-A8CB-331FFC17E04E}"/>
                </a:ext>
              </a:extLst>
            </p:cNvPr>
            <p:cNvSpPr/>
            <p:nvPr/>
          </p:nvSpPr>
          <p:spPr>
            <a:xfrm>
              <a:off x="0" y="5971922"/>
              <a:ext cx="9144000" cy="270159"/>
            </a:xfrm>
            <a:prstGeom prst="rect">
              <a:avLst/>
            </a:prstGeom>
            <a:solidFill>
              <a:srgbClr val="F1F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Rectangle: Rounded Corners 11">
              <a:hlinkClick r:id="rId2" action="ppaction://hlinksldjump"/>
              <a:extLst>
                <a:ext uri="{FF2B5EF4-FFF2-40B4-BE49-F238E27FC236}">
                  <a16:creationId xmlns:a16="http://schemas.microsoft.com/office/drawing/2014/main" id="{44CC7E84-5213-4E25-99AE-623655D45381}"/>
                </a:ext>
              </a:extLst>
            </p:cNvPr>
            <p:cNvSpPr/>
            <p:nvPr/>
          </p:nvSpPr>
          <p:spPr>
            <a:xfrm>
              <a:off x="7335035" y="5788404"/>
              <a:ext cx="1342238" cy="631444"/>
            </a:xfrm>
            <a:prstGeom prst="roundRect">
              <a:avLst/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b="1" dirty="0"/>
                <a:t>Next</a:t>
              </a:r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3EEA8A19-AA37-4921-83FF-817DBD763090}"/>
              </a:ext>
            </a:extLst>
          </p:cNvPr>
          <p:cNvGrpSpPr/>
          <p:nvPr/>
        </p:nvGrpSpPr>
        <p:grpSpPr>
          <a:xfrm>
            <a:off x="1981198" y="2305053"/>
            <a:ext cx="2562839" cy="3290405"/>
            <a:chOff x="457197" y="2305052"/>
            <a:chExt cx="2562839" cy="3290405"/>
          </a:xfrm>
        </p:grpSpPr>
        <p:sp>
          <p:nvSpPr>
            <p:cNvPr id="9" name="Rounded Rectangle 4">
              <a:extLst>
                <a:ext uri="{FF2B5EF4-FFF2-40B4-BE49-F238E27FC236}">
                  <a16:creationId xmlns:a16="http://schemas.microsoft.com/office/drawing/2014/main" id="{DB793AAE-F7CA-4D88-ABDD-B4FF808AA81C}"/>
                </a:ext>
              </a:extLst>
            </p:cNvPr>
            <p:cNvSpPr/>
            <p:nvPr/>
          </p:nvSpPr>
          <p:spPr bwMode="auto">
            <a:xfrm>
              <a:off x="457197" y="2305052"/>
              <a:ext cx="2562839" cy="3290405"/>
            </a:xfrm>
            <a:prstGeom prst="roundRect">
              <a:avLst>
                <a:gd name="adj" fmla="val 0"/>
              </a:avLst>
            </a:prstGeom>
            <a:solidFill>
              <a:srgbClr val="18A0DB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2" name="Rectangle: Rounded Corners 1">
              <a:extLst>
                <a:ext uri="{FF2B5EF4-FFF2-40B4-BE49-F238E27FC236}">
                  <a16:creationId xmlns:a16="http://schemas.microsoft.com/office/drawing/2014/main" id="{9D349EE5-312B-4FD7-B69A-0B9C059AEBDB}"/>
                </a:ext>
              </a:extLst>
            </p:cNvPr>
            <p:cNvSpPr/>
            <p:nvPr/>
          </p:nvSpPr>
          <p:spPr>
            <a:xfrm>
              <a:off x="640992" y="4689446"/>
              <a:ext cx="2195247" cy="561099"/>
            </a:xfrm>
            <a:prstGeom prst="roundRect">
              <a:avLst>
                <a:gd name="adj" fmla="val 1965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18A0DB"/>
                  </a:solidFill>
                </a:rPr>
                <a:t>Past Perfect Tense</a:t>
              </a:r>
              <a:endParaRPr lang="en-GB" dirty="0">
                <a:solidFill>
                  <a:srgbClr val="18A0DB"/>
                </a:solidFill>
              </a:endParaRPr>
            </a:p>
          </p:txBody>
        </p:sp>
        <p:grpSp>
          <p:nvGrpSpPr>
            <p:cNvPr id="43" name="Group 42">
              <a:extLst>
                <a:ext uri="{FF2B5EF4-FFF2-40B4-BE49-F238E27FC236}">
                  <a16:creationId xmlns:a16="http://schemas.microsoft.com/office/drawing/2014/main" id="{7487CDC3-D028-494E-B72F-E8755868383C}"/>
                </a:ext>
              </a:extLst>
            </p:cNvPr>
            <p:cNvGrpSpPr/>
            <p:nvPr/>
          </p:nvGrpSpPr>
          <p:grpSpPr>
            <a:xfrm>
              <a:off x="764342" y="2541864"/>
              <a:ext cx="1948545" cy="1948545"/>
              <a:chOff x="764342" y="2541864"/>
              <a:chExt cx="1948545" cy="1948545"/>
            </a:xfrm>
          </p:grpSpPr>
          <p:sp>
            <p:nvSpPr>
              <p:cNvPr id="3" name="Oval 2">
                <a:extLst>
                  <a:ext uri="{FF2B5EF4-FFF2-40B4-BE49-F238E27FC236}">
                    <a16:creationId xmlns:a16="http://schemas.microsoft.com/office/drawing/2014/main" id="{E4C2DA5F-1528-43A2-86C5-FE623DF32495}"/>
                  </a:ext>
                </a:extLst>
              </p:cNvPr>
              <p:cNvSpPr/>
              <p:nvPr/>
            </p:nvSpPr>
            <p:spPr>
              <a:xfrm>
                <a:off x="764342" y="2541864"/>
                <a:ext cx="1948545" cy="194854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4D45931E-5444-4679-A736-6CFC0F64A59B}"/>
                  </a:ext>
                </a:extLst>
              </p:cNvPr>
              <p:cNvSpPr/>
              <p:nvPr/>
            </p:nvSpPr>
            <p:spPr>
              <a:xfrm>
                <a:off x="858940" y="2636463"/>
                <a:ext cx="1759345" cy="1759345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Freeform: Shape 41">
                <a:extLst>
                  <a:ext uri="{FF2B5EF4-FFF2-40B4-BE49-F238E27FC236}">
                    <a16:creationId xmlns:a16="http://schemas.microsoft.com/office/drawing/2014/main" id="{C028EF13-3757-4F36-93AD-CB3BA45BCB33}"/>
                  </a:ext>
                </a:extLst>
              </p:cNvPr>
              <p:cNvSpPr/>
              <p:nvPr/>
            </p:nvSpPr>
            <p:spPr>
              <a:xfrm>
                <a:off x="857364" y="3012057"/>
                <a:ext cx="995208" cy="979733"/>
              </a:xfrm>
              <a:custGeom>
                <a:avLst/>
                <a:gdLst>
                  <a:gd name="connsiteX0" fmla="*/ 158669 w 995208"/>
                  <a:gd name="connsiteY0" fmla="*/ 0 h 979733"/>
                  <a:gd name="connsiteX1" fmla="*/ 995208 w 995208"/>
                  <a:gd name="connsiteY1" fmla="*/ 485192 h 979733"/>
                  <a:gd name="connsiteX2" fmla="*/ 142551 w 995208"/>
                  <a:gd name="connsiteY2" fmla="*/ 979733 h 979733"/>
                  <a:gd name="connsiteX3" fmla="*/ 69129 w 995208"/>
                  <a:gd name="connsiteY3" fmla="*/ 844465 h 979733"/>
                  <a:gd name="connsiteX4" fmla="*/ 0 w 995208"/>
                  <a:gd name="connsiteY4" fmla="*/ 502056 h 979733"/>
                  <a:gd name="connsiteX5" fmla="*/ 150234 w 995208"/>
                  <a:gd name="connsiteY5" fmla="*/ 10223 h 979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5208" h="979733">
                    <a:moveTo>
                      <a:pt x="158669" y="0"/>
                    </a:moveTo>
                    <a:lnTo>
                      <a:pt x="995208" y="485192"/>
                    </a:lnTo>
                    <a:lnTo>
                      <a:pt x="142551" y="979733"/>
                    </a:lnTo>
                    <a:lnTo>
                      <a:pt x="69129" y="844465"/>
                    </a:lnTo>
                    <a:cubicBezTo>
                      <a:pt x="24615" y="739222"/>
                      <a:pt x="0" y="623514"/>
                      <a:pt x="0" y="502056"/>
                    </a:cubicBezTo>
                    <a:cubicBezTo>
                      <a:pt x="0" y="319870"/>
                      <a:pt x="55384" y="150619"/>
                      <a:pt x="150234" y="10223"/>
                    </a:cubicBezTo>
                    <a:close/>
                  </a:path>
                </a:pathLst>
              </a:custGeom>
              <a:solidFill>
                <a:srgbClr val="80C1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A4CB5B02-A28B-43EF-8E26-50A0BC0C4ABD}"/>
                  </a:ext>
                </a:extLst>
              </p:cNvPr>
              <p:cNvSpPr/>
              <p:nvPr/>
            </p:nvSpPr>
            <p:spPr>
              <a:xfrm>
                <a:off x="958668" y="2736191"/>
                <a:ext cx="1559888" cy="1559888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3" name="Group 22">
                <a:extLst>
                  <a:ext uri="{FF2B5EF4-FFF2-40B4-BE49-F238E27FC236}">
                    <a16:creationId xmlns:a16="http://schemas.microsoft.com/office/drawing/2014/main" id="{E89D63EB-A292-4084-B0A8-EF863B72A74D}"/>
                  </a:ext>
                </a:extLst>
              </p:cNvPr>
              <p:cNvGrpSpPr/>
              <p:nvPr/>
            </p:nvGrpSpPr>
            <p:grpSpPr>
              <a:xfrm>
                <a:off x="1022899" y="2783492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19" name="Group 18">
                  <a:extLst>
                    <a:ext uri="{FF2B5EF4-FFF2-40B4-BE49-F238E27FC236}">
                      <a16:creationId xmlns:a16="http://schemas.microsoft.com/office/drawing/2014/main" id="{C43C14E6-054E-4DEE-AEE1-E87D54EC83BF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17" name="Rectangle: Rounded Corners 16">
                    <a:extLst>
                      <a:ext uri="{FF2B5EF4-FFF2-40B4-BE49-F238E27FC236}">
                        <a16:creationId xmlns:a16="http://schemas.microsoft.com/office/drawing/2014/main" id="{71B68DC7-106B-4B19-81D4-2DF769D419A1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18" name="Rectangle: Rounded Corners 17">
                    <a:extLst>
                      <a:ext uri="{FF2B5EF4-FFF2-40B4-BE49-F238E27FC236}">
                        <a16:creationId xmlns:a16="http://schemas.microsoft.com/office/drawing/2014/main" id="{CBB8FF23-3CFE-4793-BE57-F71ADF0DC849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0" name="Group 19">
                  <a:extLst>
                    <a:ext uri="{FF2B5EF4-FFF2-40B4-BE49-F238E27FC236}">
                      <a16:creationId xmlns:a16="http://schemas.microsoft.com/office/drawing/2014/main" id="{77C33E58-5F4D-4191-9063-9EFF39322696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21" name="Rectangle: Rounded Corners 20">
                    <a:extLst>
                      <a:ext uri="{FF2B5EF4-FFF2-40B4-BE49-F238E27FC236}">
                        <a16:creationId xmlns:a16="http://schemas.microsoft.com/office/drawing/2014/main" id="{3AE5D781-CABC-42B4-B5A6-49F8A07095FD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2" name="Rectangle: Rounded Corners 21">
                    <a:extLst>
                      <a:ext uri="{FF2B5EF4-FFF2-40B4-BE49-F238E27FC236}">
                        <a16:creationId xmlns:a16="http://schemas.microsoft.com/office/drawing/2014/main" id="{50619B2B-E1F0-42B2-A61C-D13F0D79EBD4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395A5ED9-2313-4FAF-A1B8-46926EB70B05}"/>
                  </a:ext>
                </a:extLst>
              </p:cNvPr>
              <p:cNvGrpSpPr/>
              <p:nvPr/>
            </p:nvGrpSpPr>
            <p:grpSpPr>
              <a:xfrm rot="1782554">
                <a:off x="1022899" y="2773706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25" name="Group 24">
                  <a:extLst>
                    <a:ext uri="{FF2B5EF4-FFF2-40B4-BE49-F238E27FC236}">
                      <a16:creationId xmlns:a16="http://schemas.microsoft.com/office/drawing/2014/main" id="{73FF868E-85B8-4E74-83FA-0770B9EB0DC4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29" name="Rectangle: Rounded Corners 28">
                    <a:extLst>
                      <a:ext uri="{FF2B5EF4-FFF2-40B4-BE49-F238E27FC236}">
                        <a16:creationId xmlns:a16="http://schemas.microsoft.com/office/drawing/2014/main" id="{0AF5CB40-2ACC-4C73-82DC-3C2FF9CED2CA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0" name="Rectangle: Rounded Corners 29">
                    <a:extLst>
                      <a:ext uri="{FF2B5EF4-FFF2-40B4-BE49-F238E27FC236}">
                        <a16:creationId xmlns:a16="http://schemas.microsoft.com/office/drawing/2014/main" id="{0721AB20-C292-451C-8B3C-8AEFD3538E06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26" name="Group 25">
                  <a:extLst>
                    <a:ext uri="{FF2B5EF4-FFF2-40B4-BE49-F238E27FC236}">
                      <a16:creationId xmlns:a16="http://schemas.microsoft.com/office/drawing/2014/main" id="{3A2B92F8-BF93-40C4-9B17-63CF2B4F01CE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27" name="Rectangle: Rounded Corners 26">
                    <a:extLst>
                      <a:ext uri="{FF2B5EF4-FFF2-40B4-BE49-F238E27FC236}">
                        <a16:creationId xmlns:a16="http://schemas.microsoft.com/office/drawing/2014/main" id="{8CFF5596-D637-4581-B997-A25803E65FA7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28" name="Rectangle: Rounded Corners 27">
                    <a:extLst>
                      <a:ext uri="{FF2B5EF4-FFF2-40B4-BE49-F238E27FC236}">
                        <a16:creationId xmlns:a16="http://schemas.microsoft.com/office/drawing/2014/main" id="{EA292ED1-AD2F-4DBB-A851-7DB4F533CA21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0F7EBFE3-E83D-4C28-B5E1-001F55832C5A}"/>
                  </a:ext>
                </a:extLst>
              </p:cNvPr>
              <p:cNvGrpSpPr/>
              <p:nvPr/>
            </p:nvGrpSpPr>
            <p:grpSpPr>
              <a:xfrm rot="3525858">
                <a:off x="1020116" y="2791779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32" name="Group 31">
                  <a:extLst>
                    <a:ext uri="{FF2B5EF4-FFF2-40B4-BE49-F238E27FC236}">
                      <a16:creationId xmlns:a16="http://schemas.microsoft.com/office/drawing/2014/main" id="{D7D7D67E-2417-46FA-8E39-9282F278119D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36" name="Rectangle: Rounded Corners 35">
                    <a:extLst>
                      <a:ext uri="{FF2B5EF4-FFF2-40B4-BE49-F238E27FC236}">
                        <a16:creationId xmlns:a16="http://schemas.microsoft.com/office/drawing/2014/main" id="{5C5EA626-C120-4D90-AB09-F3EF9F4564A0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7" name="Rectangle: Rounded Corners 36">
                    <a:extLst>
                      <a:ext uri="{FF2B5EF4-FFF2-40B4-BE49-F238E27FC236}">
                        <a16:creationId xmlns:a16="http://schemas.microsoft.com/office/drawing/2014/main" id="{75EBE2D9-6D7B-4DE2-BB83-067DFEE04B5B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33" name="Group 32">
                  <a:extLst>
                    <a:ext uri="{FF2B5EF4-FFF2-40B4-BE49-F238E27FC236}">
                      <a16:creationId xmlns:a16="http://schemas.microsoft.com/office/drawing/2014/main" id="{D15E4778-5AF1-4514-8FA4-FCB35135AF86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34" name="Rectangle: Rounded Corners 33">
                    <a:extLst>
                      <a:ext uri="{FF2B5EF4-FFF2-40B4-BE49-F238E27FC236}">
                        <a16:creationId xmlns:a16="http://schemas.microsoft.com/office/drawing/2014/main" id="{D3C7D81B-BC75-4D3E-82D5-534100748E44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35" name="Rectangle: Rounded Corners 34">
                    <a:extLst>
                      <a:ext uri="{FF2B5EF4-FFF2-40B4-BE49-F238E27FC236}">
                        <a16:creationId xmlns:a16="http://schemas.microsoft.com/office/drawing/2014/main" id="{AFB02DE7-3A34-468E-8AF7-3A711116FFBF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sp>
            <p:nvSpPr>
              <p:cNvPr id="39" name="Rectangle: Rounded Corners 38">
                <a:extLst>
                  <a:ext uri="{FF2B5EF4-FFF2-40B4-BE49-F238E27FC236}">
                    <a16:creationId xmlns:a16="http://schemas.microsoft.com/office/drawing/2014/main" id="{029254DD-7E7F-45D0-B370-2B9C688BBBC8}"/>
                  </a:ext>
                </a:extLst>
              </p:cNvPr>
              <p:cNvSpPr/>
              <p:nvPr/>
            </p:nvSpPr>
            <p:spPr>
              <a:xfrm rot="16200000">
                <a:off x="1396314" y="3081839"/>
                <a:ext cx="73888" cy="8363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44" name="Rectangle: Rounded Corners 43">
              <a:extLst>
                <a:ext uri="{FF2B5EF4-FFF2-40B4-BE49-F238E27FC236}">
                  <a16:creationId xmlns:a16="http://schemas.microsoft.com/office/drawing/2014/main" id="{61478CBA-E130-48C3-87DC-0134331C0EFA}"/>
                </a:ext>
              </a:extLst>
            </p:cNvPr>
            <p:cNvSpPr/>
            <p:nvPr/>
          </p:nvSpPr>
          <p:spPr>
            <a:xfrm>
              <a:off x="540320" y="2352149"/>
              <a:ext cx="2396581" cy="317523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6F46ED54-F863-4588-9C72-5F8E73AD5D4F}"/>
              </a:ext>
            </a:extLst>
          </p:cNvPr>
          <p:cNvGrpSpPr/>
          <p:nvPr/>
        </p:nvGrpSpPr>
        <p:grpSpPr>
          <a:xfrm>
            <a:off x="4809816" y="2305053"/>
            <a:ext cx="2562839" cy="3290405"/>
            <a:chOff x="3285815" y="2305052"/>
            <a:chExt cx="2562839" cy="3290405"/>
          </a:xfrm>
        </p:grpSpPr>
        <p:sp>
          <p:nvSpPr>
            <p:cNvPr id="10" name="Rounded Rectangle 4">
              <a:extLst>
                <a:ext uri="{FF2B5EF4-FFF2-40B4-BE49-F238E27FC236}">
                  <a16:creationId xmlns:a16="http://schemas.microsoft.com/office/drawing/2014/main" id="{36F1D34E-B6FC-41B1-AE19-2B3F50A2A7BE}"/>
                </a:ext>
              </a:extLst>
            </p:cNvPr>
            <p:cNvSpPr/>
            <p:nvPr/>
          </p:nvSpPr>
          <p:spPr bwMode="auto">
            <a:xfrm>
              <a:off x="3285815" y="2305052"/>
              <a:ext cx="2562839" cy="3290405"/>
            </a:xfrm>
            <a:prstGeom prst="roundRect">
              <a:avLst>
                <a:gd name="adj" fmla="val 0"/>
              </a:avLst>
            </a:prstGeom>
            <a:solidFill>
              <a:srgbClr val="DE1E5A"/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sp>
          <p:nvSpPr>
            <p:cNvPr id="45" name="Rectangle: Rounded Corners 44">
              <a:extLst>
                <a:ext uri="{FF2B5EF4-FFF2-40B4-BE49-F238E27FC236}">
                  <a16:creationId xmlns:a16="http://schemas.microsoft.com/office/drawing/2014/main" id="{A1325A4D-F054-483B-BD1B-99017BAAB223}"/>
                </a:ext>
              </a:extLst>
            </p:cNvPr>
            <p:cNvSpPr/>
            <p:nvPr/>
          </p:nvSpPr>
          <p:spPr>
            <a:xfrm>
              <a:off x="3487362" y="4689446"/>
              <a:ext cx="2195247" cy="561099"/>
            </a:xfrm>
            <a:prstGeom prst="roundRect">
              <a:avLst>
                <a:gd name="adj" fmla="val 1965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rgbClr val="BC0105"/>
                  </a:solidFill>
                </a:rPr>
                <a:t>Present Perfect</a:t>
              </a:r>
              <a:br>
                <a:rPr lang="en-GB" b="1" dirty="0">
                  <a:solidFill>
                    <a:srgbClr val="BC0105"/>
                  </a:solidFill>
                </a:rPr>
              </a:br>
              <a:r>
                <a:rPr lang="en-GB" b="1" dirty="0">
                  <a:solidFill>
                    <a:srgbClr val="BC0105"/>
                  </a:solidFill>
                </a:rPr>
                <a:t>Tense</a:t>
              </a:r>
              <a:endParaRPr lang="en-GB" dirty="0">
                <a:solidFill>
                  <a:srgbClr val="BC0105"/>
                </a:solidFill>
              </a:endParaRPr>
            </a:p>
          </p:txBody>
        </p: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54D60FA2-7242-4BD2-B9E3-96002D9C2133}"/>
                </a:ext>
              </a:extLst>
            </p:cNvPr>
            <p:cNvGrpSpPr/>
            <p:nvPr/>
          </p:nvGrpSpPr>
          <p:grpSpPr>
            <a:xfrm>
              <a:off x="3610712" y="2541864"/>
              <a:ext cx="1948545" cy="1948545"/>
              <a:chOff x="764342" y="2541864"/>
              <a:chExt cx="1948545" cy="1948545"/>
            </a:xfrm>
          </p:grpSpPr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8592AE5A-1A77-4A53-A197-8A2ACDB01F4D}"/>
                  </a:ext>
                </a:extLst>
              </p:cNvPr>
              <p:cNvSpPr/>
              <p:nvPr/>
            </p:nvSpPr>
            <p:spPr>
              <a:xfrm>
                <a:off x="764342" y="2541864"/>
                <a:ext cx="1948545" cy="194854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F044CB01-8930-4F92-B5CA-760AABEF77B2}"/>
                  </a:ext>
                </a:extLst>
              </p:cNvPr>
              <p:cNvSpPr/>
              <p:nvPr/>
            </p:nvSpPr>
            <p:spPr>
              <a:xfrm>
                <a:off x="858940" y="2636463"/>
                <a:ext cx="1759345" cy="1759345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:a16="http://schemas.microsoft.com/office/drawing/2014/main" id="{4ED5B9DA-5495-49C6-BFB5-A940BCF2AEC7}"/>
                  </a:ext>
                </a:extLst>
              </p:cNvPr>
              <p:cNvSpPr/>
              <p:nvPr/>
            </p:nvSpPr>
            <p:spPr>
              <a:xfrm rot="5400000">
                <a:off x="1301838" y="2596226"/>
                <a:ext cx="899256" cy="979733"/>
              </a:xfrm>
              <a:custGeom>
                <a:avLst/>
                <a:gdLst>
                  <a:gd name="connsiteX0" fmla="*/ 158669 w 995208"/>
                  <a:gd name="connsiteY0" fmla="*/ 0 h 979733"/>
                  <a:gd name="connsiteX1" fmla="*/ 995208 w 995208"/>
                  <a:gd name="connsiteY1" fmla="*/ 485192 h 979733"/>
                  <a:gd name="connsiteX2" fmla="*/ 142551 w 995208"/>
                  <a:gd name="connsiteY2" fmla="*/ 979733 h 979733"/>
                  <a:gd name="connsiteX3" fmla="*/ 69129 w 995208"/>
                  <a:gd name="connsiteY3" fmla="*/ 844465 h 979733"/>
                  <a:gd name="connsiteX4" fmla="*/ 0 w 995208"/>
                  <a:gd name="connsiteY4" fmla="*/ 502056 h 979733"/>
                  <a:gd name="connsiteX5" fmla="*/ 150234 w 995208"/>
                  <a:gd name="connsiteY5" fmla="*/ 10223 h 979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995208" h="979733">
                    <a:moveTo>
                      <a:pt x="158669" y="0"/>
                    </a:moveTo>
                    <a:lnTo>
                      <a:pt x="995208" y="485192"/>
                    </a:lnTo>
                    <a:lnTo>
                      <a:pt x="142551" y="979733"/>
                    </a:lnTo>
                    <a:lnTo>
                      <a:pt x="69129" y="844465"/>
                    </a:lnTo>
                    <a:cubicBezTo>
                      <a:pt x="24615" y="739222"/>
                      <a:pt x="0" y="623514"/>
                      <a:pt x="0" y="502056"/>
                    </a:cubicBezTo>
                    <a:cubicBezTo>
                      <a:pt x="0" y="319870"/>
                      <a:pt x="55384" y="150619"/>
                      <a:pt x="150234" y="10223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GB"/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51A7A574-9A16-4713-AD3A-85DA9412BC9A}"/>
                  </a:ext>
                </a:extLst>
              </p:cNvPr>
              <p:cNvSpPr/>
              <p:nvPr/>
            </p:nvSpPr>
            <p:spPr>
              <a:xfrm>
                <a:off x="958668" y="2736191"/>
                <a:ext cx="1559888" cy="1559888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4406AF78-B9E8-4E45-98A8-58D3E44ECB1D}"/>
                  </a:ext>
                </a:extLst>
              </p:cNvPr>
              <p:cNvGrpSpPr/>
              <p:nvPr/>
            </p:nvGrpSpPr>
            <p:grpSpPr>
              <a:xfrm>
                <a:off x="1022899" y="2783492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67" name="Group 66">
                  <a:extLst>
                    <a:ext uri="{FF2B5EF4-FFF2-40B4-BE49-F238E27FC236}">
                      <a16:creationId xmlns:a16="http://schemas.microsoft.com/office/drawing/2014/main" id="{D5518772-33FE-4C82-8783-BF53000A823B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71" name="Rectangle: Rounded Corners 70">
                    <a:extLst>
                      <a:ext uri="{FF2B5EF4-FFF2-40B4-BE49-F238E27FC236}">
                        <a16:creationId xmlns:a16="http://schemas.microsoft.com/office/drawing/2014/main" id="{D8C1EB65-0B60-497A-8C11-A3BFB46B481C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72" name="Rectangle: Rounded Corners 71">
                    <a:extLst>
                      <a:ext uri="{FF2B5EF4-FFF2-40B4-BE49-F238E27FC236}">
                        <a16:creationId xmlns:a16="http://schemas.microsoft.com/office/drawing/2014/main" id="{F12F7522-EB94-4652-9A18-B305F8F73E4E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68" name="Group 67">
                  <a:extLst>
                    <a:ext uri="{FF2B5EF4-FFF2-40B4-BE49-F238E27FC236}">
                      <a16:creationId xmlns:a16="http://schemas.microsoft.com/office/drawing/2014/main" id="{CF3DC232-66D2-45BC-9D6F-A8DF6616E8FE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69" name="Rectangle: Rounded Corners 68">
                    <a:extLst>
                      <a:ext uri="{FF2B5EF4-FFF2-40B4-BE49-F238E27FC236}">
                        <a16:creationId xmlns:a16="http://schemas.microsoft.com/office/drawing/2014/main" id="{182E55BF-3DE7-46AF-8F6D-0F9420839864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70" name="Rectangle: Rounded Corners 69">
                    <a:extLst>
                      <a:ext uri="{FF2B5EF4-FFF2-40B4-BE49-F238E27FC236}">
                        <a16:creationId xmlns:a16="http://schemas.microsoft.com/office/drawing/2014/main" id="{4128ECF7-8F6D-4045-8C94-2600F5D9BAAD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52" name="Group 51">
                <a:extLst>
                  <a:ext uri="{FF2B5EF4-FFF2-40B4-BE49-F238E27FC236}">
                    <a16:creationId xmlns:a16="http://schemas.microsoft.com/office/drawing/2014/main" id="{4E6F7606-99B8-4C22-BCDB-3C37C30B57D1}"/>
                  </a:ext>
                </a:extLst>
              </p:cNvPr>
              <p:cNvGrpSpPr/>
              <p:nvPr/>
            </p:nvGrpSpPr>
            <p:grpSpPr>
              <a:xfrm rot="1782554">
                <a:off x="1022899" y="2773706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61" name="Group 60">
                  <a:extLst>
                    <a:ext uri="{FF2B5EF4-FFF2-40B4-BE49-F238E27FC236}">
                      <a16:creationId xmlns:a16="http://schemas.microsoft.com/office/drawing/2014/main" id="{68C48021-8BD1-48CE-9870-B7694479F327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65" name="Rectangle: Rounded Corners 64">
                    <a:extLst>
                      <a:ext uri="{FF2B5EF4-FFF2-40B4-BE49-F238E27FC236}">
                        <a16:creationId xmlns:a16="http://schemas.microsoft.com/office/drawing/2014/main" id="{5E5C1A99-C4D3-41E0-8526-83B61CCF256C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66" name="Rectangle: Rounded Corners 65">
                    <a:extLst>
                      <a:ext uri="{FF2B5EF4-FFF2-40B4-BE49-F238E27FC236}">
                        <a16:creationId xmlns:a16="http://schemas.microsoft.com/office/drawing/2014/main" id="{57F26192-A875-4847-92D3-76FEC89E5B3E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62" name="Group 61">
                  <a:extLst>
                    <a:ext uri="{FF2B5EF4-FFF2-40B4-BE49-F238E27FC236}">
                      <a16:creationId xmlns:a16="http://schemas.microsoft.com/office/drawing/2014/main" id="{A1C338EC-5775-41E8-BEAF-90E73CCAF4D4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63" name="Rectangle: Rounded Corners 62">
                    <a:extLst>
                      <a:ext uri="{FF2B5EF4-FFF2-40B4-BE49-F238E27FC236}">
                        <a16:creationId xmlns:a16="http://schemas.microsoft.com/office/drawing/2014/main" id="{8B313232-D14D-4ACD-BDEA-63BFCAE63260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64" name="Rectangle: Rounded Corners 63">
                    <a:extLst>
                      <a:ext uri="{FF2B5EF4-FFF2-40B4-BE49-F238E27FC236}">
                        <a16:creationId xmlns:a16="http://schemas.microsoft.com/office/drawing/2014/main" id="{73BFEDA0-33AA-40D8-9C7B-DAEE64D72140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grpSp>
            <p:nvGrpSpPr>
              <p:cNvPr id="53" name="Group 52">
                <a:extLst>
                  <a:ext uri="{FF2B5EF4-FFF2-40B4-BE49-F238E27FC236}">
                    <a16:creationId xmlns:a16="http://schemas.microsoft.com/office/drawing/2014/main" id="{846FD5C0-2EF9-4DE1-9C07-F3E190D303F4}"/>
                  </a:ext>
                </a:extLst>
              </p:cNvPr>
              <p:cNvGrpSpPr/>
              <p:nvPr/>
            </p:nvGrpSpPr>
            <p:grpSpPr>
              <a:xfrm rot="3525858">
                <a:off x="1020116" y="2791779"/>
                <a:ext cx="1436991" cy="1436991"/>
                <a:chOff x="1022899" y="2783492"/>
                <a:chExt cx="1436991" cy="1436991"/>
              </a:xfrm>
            </p:grpSpPr>
            <p:grpSp>
              <p:nvGrpSpPr>
                <p:cNvPr id="55" name="Group 54">
                  <a:extLst>
                    <a:ext uri="{FF2B5EF4-FFF2-40B4-BE49-F238E27FC236}">
                      <a16:creationId xmlns:a16="http://schemas.microsoft.com/office/drawing/2014/main" id="{B45E06B9-28C9-4066-9B68-857931158D65}"/>
                    </a:ext>
                  </a:extLst>
                </p:cNvPr>
                <p:cNvGrpSpPr/>
                <p:nvPr/>
              </p:nvGrpSpPr>
              <p:grpSpPr>
                <a:xfrm>
                  <a:off x="1715752" y="2783492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59" name="Rectangle: Rounded Corners 58">
                    <a:extLst>
                      <a:ext uri="{FF2B5EF4-FFF2-40B4-BE49-F238E27FC236}">
                        <a16:creationId xmlns:a16="http://schemas.microsoft.com/office/drawing/2014/main" id="{4CABAA14-FA51-43B5-9A1D-321F6C969DE8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60" name="Rectangle: Rounded Corners 59">
                    <a:extLst>
                      <a:ext uri="{FF2B5EF4-FFF2-40B4-BE49-F238E27FC236}">
                        <a16:creationId xmlns:a16="http://schemas.microsoft.com/office/drawing/2014/main" id="{43A4F8AA-32E8-4D3A-A0EB-9364FF98464F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  <p:grpSp>
              <p:nvGrpSpPr>
                <p:cNvPr id="56" name="Group 55">
                  <a:extLst>
                    <a:ext uri="{FF2B5EF4-FFF2-40B4-BE49-F238E27FC236}">
                      <a16:creationId xmlns:a16="http://schemas.microsoft.com/office/drawing/2014/main" id="{97E81DDC-6DF2-46CB-A42E-CE7DA868DCA7}"/>
                    </a:ext>
                  </a:extLst>
                </p:cNvPr>
                <p:cNvGrpSpPr/>
                <p:nvPr/>
              </p:nvGrpSpPr>
              <p:grpSpPr>
                <a:xfrm rot="5400000">
                  <a:off x="1715752" y="2778754"/>
                  <a:ext cx="51286" cy="1436991"/>
                  <a:chOff x="1715752" y="2783492"/>
                  <a:chExt cx="51286" cy="1436991"/>
                </a:xfrm>
              </p:grpSpPr>
              <p:sp>
                <p:nvSpPr>
                  <p:cNvPr id="57" name="Rectangle: Rounded Corners 56">
                    <a:extLst>
                      <a:ext uri="{FF2B5EF4-FFF2-40B4-BE49-F238E27FC236}">
                        <a16:creationId xmlns:a16="http://schemas.microsoft.com/office/drawing/2014/main" id="{E37D11FB-993B-4634-AA51-835EE496F9B5}"/>
                      </a:ext>
                    </a:extLst>
                  </p:cNvPr>
                  <p:cNvSpPr/>
                  <p:nvPr/>
                </p:nvSpPr>
                <p:spPr>
                  <a:xfrm>
                    <a:off x="1715752" y="2783492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  <p:sp>
                <p:nvSpPr>
                  <p:cNvPr id="58" name="Rectangle: Rounded Corners 57">
                    <a:extLst>
                      <a:ext uri="{FF2B5EF4-FFF2-40B4-BE49-F238E27FC236}">
                        <a16:creationId xmlns:a16="http://schemas.microsoft.com/office/drawing/2014/main" id="{47AA6424-F534-4B8C-A080-B229450483CD}"/>
                      </a:ext>
                    </a:extLst>
                  </p:cNvPr>
                  <p:cNvSpPr/>
                  <p:nvPr/>
                </p:nvSpPr>
                <p:spPr>
                  <a:xfrm>
                    <a:off x="1721319" y="4036741"/>
                    <a:ext cx="45719" cy="183742"/>
                  </a:xfrm>
                  <a:prstGeom prst="roundRect">
                    <a:avLst/>
                  </a:prstGeom>
                  <a:solidFill>
                    <a:schemeClr val="tx1">
                      <a:lumMod val="90000"/>
                      <a:lumOff val="1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GB"/>
                  </a:p>
                </p:txBody>
              </p:sp>
            </p:grpSp>
          </p:grpSp>
          <p:sp>
            <p:nvSpPr>
              <p:cNvPr id="54" name="Rectangle: Rounded Corners 53">
                <a:extLst>
                  <a:ext uri="{FF2B5EF4-FFF2-40B4-BE49-F238E27FC236}">
                    <a16:creationId xmlns:a16="http://schemas.microsoft.com/office/drawing/2014/main" id="{C2D3A448-07DF-4069-A596-311912B37A99}"/>
                  </a:ext>
                </a:extLst>
              </p:cNvPr>
              <p:cNvSpPr/>
              <p:nvPr/>
            </p:nvSpPr>
            <p:spPr>
              <a:xfrm>
                <a:off x="1711570" y="2783492"/>
                <a:ext cx="73888" cy="8363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3" name="Rectangle: Rounded Corners 72">
              <a:extLst>
                <a:ext uri="{FF2B5EF4-FFF2-40B4-BE49-F238E27FC236}">
                  <a16:creationId xmlns:a16="http://schemas.microsoft.com/office/drawing/2014/main" id="{06A50721-FB9C-4EF3-968A-1C5F9E9FB978}"/>
                </a:ext>
              </a:extLst>
            </p:cNvPr>
            <p:cNvSpPr/>
            <p:nvPr/>
          </p:nvSpPr>
          <p:spPr>
            <a:xfrm>
              <a:off x="3386690" y="2352149"/>
              <a:ext cx="2396581" cy="3175233"/>
            </a:xfrm>
            <a:prstGeom prst="round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3EAFB9C9-5374-4B8D-AE29-4D9584CCA817}"/>
              </a:ext>
            </a:extLst>
          </p:cNvPr>
          <p:cNvGrpSpPr/>
          <p:nvPr/>
        </p:nvGrpSpPr>
        <p:grpSpPr>
          <a:xfrm>
            <a:off x="7638435" y="2305053"/>
            <a:ext cx="2562839" cy="3290405"/>
            <a:chOff x="6114434" y="2305052"/>
            <a:chExt cx="2562839" cy="3290405"/>
          </a:xfrm>
        </p:grpSpPr>
        <p:sp>
          <p:nvSpPr>
            <p:cNvPr id="11" name="Rounded Rectangle 4">
              <a:extLst>
                <a:ext uri="{FF2B5EF4-FFF2-40B4-BE49-F238E27FC236}">
                  <a16:creationId xmlns:a16="http://schemas.microsoft.com/office/drawing/2014/main" id="{63AF2BA6-0FBA-41F5-AF0B-96EF85D934BE}"/>
                </a:ext>
              </a:extLst>
            </p:cNvPr>
            <p:cNvSpPr/>
            <p:nvPr/>
          </p:nvSpPr>
          <p:spPr bwMode="auto">
            <a:xfrm>
              <a:off x="6114434" y="2305052"/>
              <a:ext cx="2562839" cy="3290405"/>
            </a:xfrm>
            <a:prstGeom prst="roundRect">
              <a:avLst>
                <a:gd name="adj" fmla="val 0"/>
              </a:avLst>
            </a:prstGeom>
            <a:solidFill>
              <a:schemeClr val="accent6">
                <a:lumMod val="75000"/>
              </a:schemeClr>
            </a:solidFill>
            <a:ln w="25400" cap="rnd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350" dirty="0">
                  <a:latin typeface="Twinkl" pitchFamily="50" charset="0"/>
                </a:rPr>
                <a:t> </a:t>
              </a:r>
            </a:p>
          </p:txBody>
        </p:sp>
        <p:grpSp>
          <p:nvGrpSpPr>
            <p:cNvPr id="105" name="Group 104">
              <a:extLst>
                <a:ext uri="{FF2B5EF4-FFF2-40B4-BE49-F238E27FC236}">
                  <a16:creationId xmlns:a16="http://schemas.microsoft.com/office/drawing/2014/main" id="{06F4AF1F-C353-4759-A4DE-46CD5E2D2F84}"/>
                </a:ext>
              </a:extLst>
            </p:cNvPr>
            <p:cNvGrpSpPr/>
            <p:nvPr/>
          </p:nvGrpSpPr>
          <p:grpSpPr>
            <a:xfrm>
              <a:off x="6190162" y="2352149"/>
              <a:ext cx="2396581" cy="3175233"/>
              <a:chOff x="6190162" y="2352149"/>
              <a:chExt cx="2396581" cy="3175233"/>
            </a:xfrm>
          </p:grpSpPr>
          <p:sp>
            <p:nvSpPr>
              <p:cNvPr id="74" name="Rectangle: Rounded Corners 73">
                <a:extLst>
                  <a:ext uri="{FF2B5EF4-FFF2-40B4-BE49-F238E27FC236}">
                    <a16:creationId xmlns:a16="http://schemas.microsoft.com/office/drawing/2014/main" id="{CC642545-A181-44F7-BB51-34CBA70DF2CB}"/>
                  </a:ext>
                </a:extLst>
              </p:cNvPr>
              <p:cNvSpPr/>
              <p:nvPr/>
            </p:nvSpPr>
            <p:spPr>
              <a:xfrm>
                <a:off x="6290834" y="4689446"/>
                <a:ext cx="2195247" cy="561099"/>
              </a:xfrm>
              <a:prstGeom prst="roundRect">
                <a:avLst>
                  <a:gd name="adj" fmla="val 19657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dirty="0">
                    <a:solidFill>
                      <a:srgbClr val="7030A0"/>
                    </a:solidFill>
                  </a:rPr>
                  <a:t>Future Perfect Tense</a:t>
                </a:r>
                <a:endParaRPr lang="en-GB" dirty="0">
                  <a:solidFill>
                    <a:srgbClr val="7030A0"/>
                  </a:solidFill>
                </a:endParaRPr>
              </a:p>
            </p:txBody>
          </p:sp>
          <p:grpSp>
            <p:nvGrpSpPr>
              <p:cNvPr id="75" name="Group 74">
                <a:extLst>
                  <a:ext uri="{FF2B5EF4-FFF2-40B4-BE49-F238E27FC236}">
                    <a16:creationId xmlns:a16="http://schemas.microsoft.com/office/drawing/2014/main" id="{61A58AE0-4B26-4C3A-8EED-1E0136295E3B}"/>
                  </a:ext>
                </a:extLst>
              </p:cNvPr>
              <p:cNvGrpSpPr/>
              <p:nvPr/>
            </p:nvGrpSpPr>
            <p:grpSpPr>
              <a:xfrm rot="10800000">
                <a:off x="6414184" y="2541864"/>
                <a:ext cx="1948545" cy="1948545"/>
                <a:chOff x="764342" y="2541864"/>
                <a:chExt cx="1948545" cy="1948545"/>
              </a:xfrm>
            </p:grpSpPr>
            <p:sp>
              <p:nvSpPr>
                <p:cNvPr id="76" name="Oval 75">
                  <a:extLst>
                    <a:ext uri="{FF2B5EF4-FFF2-40B4-BE49-F238E27FC236}">
                      <a16:creationId xmlns:a16="http://schemas.microsoft.com/office/drawing/2014/main" id="{F75C6094-AFFF-4179-8087-CD4BF1F3EEB7}"/>
                    </a:ext>
                  </a:extLst>
                </p:cNvPr>
                <p:cNvSpPr/>
                <p:nvPr/>
              </p:nvSpPr>
              <p:spPr>
                <a:xfrm>
                  <a:off x="764342" y="2541864"/>
                  <a:ext cx="1948545" cy="194854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7" name="Oval 76">
                  <a:extLst>
                    <a:ext uri="{FF2B5EF4-FFF2-40B4-BE49-F238E27FC236}">
                      <a16:creationId xmlns:a16="http://schemas.microsoft.com/office/drawing/2014/main" id="{A2DDFC60-B0DF-40C7-91B4-866E94ECA933}"/>
                    </a:ext>
                  </a:extLst>
                </p:cNvPr>
                <p:cNvSpPr/>
                <p:nvPr/>
              </p:nvSpPr>
              <p:spPr>
                <a:xfrm>
                  <a:off x="858940" y="2636463"/>
                  <a:ext cx="1759345" cy="1759345"/>
                </a:xfrm>
                <a:prstGeom prst="ellipse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/>
                </a:p>
              </p:txBody>
            </p:sp>
            <p:sp>
              <p:nvSpPr>
                <p:cNvPr id="78" name="Freeform: Shape 77">
                  <a:extLst>
                    <a:ext uri="{FF2B5EF4-FFF2-40B4-BE49-F238E27FC236}">
                      <a16:creationId xmlns:a16="http://schemas.microsoft.com/office/drawing/2014/main" id="{C57F4AEF-C11B-4D8B-85AB-8D9837878EAB}"/>
                    </a:ext>
                  </a:extLst>
                </p:cNvPr>
                <p:cNvSpPr/>
                <p:nvPr/>
              </p:nvSpPr>
              <p:spPr>
                <a:xfrm>
                  <a:off x="857364" y="3012057"/>
                  <a:ext cx="995208" cy="979733"/>
                </a:xfrm>
                <a:custGeom>
                  <a:avLst/>
                  <a:gdLst>
                    <a:gd name="connsiteX0" fmla="*/ 158669 w 995208"/>
                    <a:gd name="connsiteY0" fmla="*/ 0 h 979733"/>
                    <a:gd name="connsiteX1" fmla="*/ 995208 w 995208"/>
                    <a:gd name="connsiteY1" fmla="*/ 485192 h 979733"/>
                    <a:gd name="connsiteX2" fmla="*/ 142551 w 995208"/>
                    <a:gd name="connsiteY2" fmla="*/ 979733 h 979733"/>
                    <a:gd name="connsiteX3" fmla="*/ 69129 w 995208"/>
                    <a:gd name="connsiteY3" fmla="*/ 844465 h 979733"/>
                    <a:gd name="connsiteX4" fmla="*/ 0 w 995208"/>
                    <a:gd name="connsiteY4" fmla="*/ 502056 h 979733"/>
                    <a:gd name="connsiteX5" fmla="*/ 150234 w 995208"/>
                    <a:gd name="connsiteY5" fmla="*/ 10223 h 9797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95208" h="979733">
                      <a:moveTo>
                        <a:pt x="158669" y="0"/>
                      </a:moveTo>
                      <a:lnTo>
                        <a:pt x="995208" y="485192"/>
                      </a:lnTo>
                      <a:lnTo>
                        <a:pt x="142551" y="979733"/>
                      </a:lnTo>
                      <a:lnTo>
                        <a:pt x="69129" y="844465"/>
                      </a:lnTo>
                      <a:cubicBezTo>
                        <a:pt x="24615" y="739222"/>
                        <a:pt x="0" y="623514"/>
                        <a:pt x="0" y="502056"/>
                      </a:cubicBezTo>
                      <a:cubicBezTo>
                        <a:pt x="0" y="319870"/>
                        <a:pt x="55384" y="150619"/>
                        <a:pt x="150234" y="10223"/>
                      </a:cubicBezTo>
                      <a:close/>
                    </a:path>
                  </a:pathLst>
                </a:cu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79" name="Oval 78">
                  <a:extLst>
                    <a:ext uri="{FF2B5EF4-FFF2-40B4-BE49-F238E27FC236}">
                      <a16:creationId xmlns:a16="http://schemas.microsoft.com/office/drawing/2014/main" id="{DAC75592-821E-41E4-A772-83CCC349E3B5}"/>
                    </a:ext>
                  </a:extLst>
                </p:cNvPr>
                <p:cNvSpPr/>
                <p:nvPr/>
              </p:nvSpPr>
              <p:spPr>
                <a:xfrm>
                  <a:off x="958668" y="2736191"/>
                  <a:ext cx="1559888" cy="1559888"/>
                </a:xfrm>
                <a:prstGeom prst="ellipse">
                  <a:avLst/>
                </a:prstGeom>
                <a:noFill/>
                <a:ln w="28575">
                  <a:solidFill>
                    <a:schemeClr val="bg1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grpSp>
              <p:nvGrpSpPr>
                <p:cNvPr id="80" name="Group 79">
                  <a:extLst>
                    <a:ext uri="{FF2B5EF4-FFF2-40B4-BE49-F238E27FC236}">
                      <a16:creationId xmlns:a16="http://schemas.microsoft.com/office/drawing/2014/main" id="{61151F54-4FC3-4C18-A1A9-2C08080AB1F1}"/>
                    </a:ext>
                  </a:extLst>
                </p:cNvPr>
                <p:cNvGrpSpPr/>
                <p:nvPr/>
              </p:nvGrpSpPr>
              <p:grpSpPr>
                <a:xfrm>
                  <a:off x="1022899" y="2783492"/>
                  <a:ext cx="1436991" cy="1436991"/>
                  <a:chOff x="1022899" y="2783492"/>
                  <a:chExt cx="1436991" cy="1436991"/>
                </a:xfrm>
              </p:grpSpPr>
              <p:grpSp>
                <p:nvGrpSpPr>
                  <p:cNvPr id="96" name="Group 95">
                    <a:extLst>
                      <a:ext uri="{FF2B5EF4-FFF2-40B4-BE49-F238E27FC236}">
                        <a16:creationId xmlns:a16="http://schemas.microsoft.com/office/drawing/2014/main" id="{E9604176-FB09-42BE-A7E4-7E5183AD8F49}"/>
                      </a:ext>
                    </a:extLst>
                  </p:cNvPr>
                  <p:cNvGrpSpPr/>
                  <p:nvPr/>
                </p:nvGrpSpPr>
                <p:grpSpPr>
                  <a:xfrm>
                    <a:off x="1715752" y="2783492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100" name="Rectangle: Rounded Corners 99">
                      <a:extLst>
                        <a:ext uri="{FF2B5EF4-FFF2-40B4-BE49-F238E27FC236}">
                          <a16:creationId xmlns:a16="http://schemas.microsoft.com/office/drawing/2014/main" id="{419B13A1-3071-4EB9-A357-434D02A2DE1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101" name="Rectangle: Rounded Corners 100">
                      <a:extLst>
                        <a:ext uri="{FF2B5EF4-FFF2-40B4-BE49-F238E27FC236}">
                          <a16:creationId xmlns:a16="http://schemas.microsoft.com/office/drawing/2014/main" id="{60451C0A-DFB2-4971-9483-C3E899BA96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97" name="Group 96">
                    <a:extLst>
                      <a:ext uri="{FF2B5EF4-FFF2-40B4-BE49-F238E27FC236}">
                        <a16:creationId xmlns:a16="http://schemas.microsoft.com/office/drawing/2014/main" id="{7EB8EB50-C909-4D7F-A0C6-E9ABD837F897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1715752" y="2778754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98" name="Rectangle: Rounded Corners 97">
                      <a:extLst>
                        <a:ext uri="{FF2B5EF4-FFF2-40B4-BE49-F238E27FC236}">
                          <a16:creationId xmlns:a16="http://schemas.microsoft.com/office/drawing/2014/main" id="{F42012C7-0B6F-432D-BA7E-438BEA7D71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9" name="Rectangle: Rounded Corners 98">
                      <a:extLst>
                        <a:ext uri="{FF2B5EF4-FFF2-40B4-BE49-F238E27FC236}">
                          <a16:creationId xmlns:a16="http://schemas.microsoft.com/office/drawing/2014/main" id="{BA1C8BD7-8FD5-485D-95E5-B35C2AC557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grpSp>
              <p:nvGrpSpPr>
                <p:cNvPr id="81" name="Group 80">
                  <a:extLst>
                    <a:ext uri="{FF2B5EF4-FFF2-40B4-BE49-F238E27FC236}">
                      <a16:creationId xmlns:a16="http://schemas.microsoft.com/office/drawing/2014/main" id="{C9405812-74F5-4327-9635-32E02B649CF6}"/>
                    </a:ext>
                  </a:extLst>
                </p:cNvPr>
                <p:cNvGrpSpPr/>
                <p:nvPr/>
              </p:nvGrpSpPr>
              <p:grpSpPr>
                <a:xfrm rot="1782554">
                  <a:off x="1022899" y="2773706"/>
                  <a:ext cx="1436991" cy="1436991"/>
                  <a:chOff x="1022899" y="2783492"/>
                  <a:chExt cx="1436991" cy="1436991"/>
                </a:xfrm>
              </p:grpSpPr>
              <p:grpSp>
                <p:nvGrpSpPr>
                  <p:cNvPr id="90" name="Group 89">
                    <a:extLst>
                      <a:ext uri="{FF2B5EF4-FFF2-40B4-BE49-F238E27FC236}">
                        <a16:creationId xmlns:a16="http://schemas.microsoft.com/office/drawing/2014/main" id="{DE8F01E9-7C60-4000-BE91-4113C631249E}"/>
                      </a:ext>
                    </a:extLst>
                  </p:cNvPr>
                  <p:cNvGrpSpPr/>
                  <p:nvPr/>
                </p:nvGrpSpPr>
                <p:grpSpPr>
                  <a:xfrm>
                    <a:off x="1715752" y="2783492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94" name="Rectangle: Rounded Corners 93">
                      <a:extLst>
                        <a:ext uri="{FF2B5EF4-FFF2-40B4-BE49-F238E27FC236}">
                          <a16:creationId xmlns:a16="http://schemas.microsoft.com/office/drawing/2014/main" id="{35E3E600-9CF0-41B6-A45D-A6E2AC517DD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5" name="Rectangle: Rounded Corners 94">
                      <a:extLst>
                        <a:ext uri="{FF2B5EF4-FFF2-40B4-BE49-F238E27FC236}">
                          <a16:creationId xmlns:a16="http://schemas.microsoft.com/office/drawing/2014/main" id="{71B43ED8-4559-45C6-983E-B92D5ACA51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91" name="Group 90">
                    <a:extLst>
                      <a:ext uri="{FF2B5EF4-FFF2-40B4-BE49-F238E27FC236}">
                        <a16:creationId xmlns:a16="http://schemas.microsoft.com/office/drawing/2014/main" id="{6540705A-0AE7-4310-9DDD-CD1ACE2B53E3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1715752" y="2778754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92" name="Rectangle: Rounded Corners 91">
                      <a:extLst>
                        <a:ext uri="{FF2B5EF4-FFF2-40B4-BE49-F238E27FC236}">
                          <a16:creationId xmlns:a16="http://schemas.microsoft.com/office/drawing/2014/main" id="{84F89973-E63D-4092-BDBA-C26BF5F1D53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93" name="Rectangle: Rounded Corners 92">
                      <a:extLst>
                        <a:ext uri="{FF2B5EF4-FFF2-40B4-BE49-F238E27FC236}">
                          <a16:creationId xmlns:a16="http://schemas.microsoft.com/office/drawing/2014/main" id="{0E3F0CB9-33EE-475A-8A72-3B5B1275CDC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grpSp>
              <p:nvGrpSpPr>
                <p:cNvPr id="82" name="Group 81">
                  <a:extLst>
                    <a:ext uri="{FF2B5EF4-FFF2-40B4-BE49-F238E27FC236}">
                      <a16:creationId xmlns:a16="http://schemas.microsoft.com/office/drawing/2014/main" id="{C3F81DBE-862E-4799-9AC8-326B343E08B6}"/>
                    </a:ext>
                  </a:extLst>
                </p:cNvPr>
                <p:cNvGrpSpPr/>
                <p:nvPr/>
              </p:nvGrpSpPr>
              <p:grpSpPr>
                <a:xfrm rot="3525858">
                  <a:off x="1020116" y="2791779"/>
                  <a:ext cx="1436991" cy="1436991"/>
                  <a:chOff x="1022899" y="2783492"/>
                  <a:chExt cx="1436991" cy="1436991"/>
                </a:xfrm>
              </p:grpSpPr>
              <p:grpSp>
                <p:nvGrpSpPr>
                  <p:cNvPr id="84" name="Group 83">
                    <a:extLst>
                      <a:ext uri="{FF2B5EF4-FFF2-40B4-BE49-F238E27FC236}">
                        <a16:creationId xmlns:a16="http://schemas.microsoft.com/office/drawing/2014/main" id="{E503CF54-D797-42D2-8DA4-1AEF5E9097B3}"/>
                      </a:ext>
                    </a:extLst>
                  </p:cNvPr>
                  <p:cNvGrpSpPr/>
                  <p:nvPr/>
                </p:nvGrpSpPr>
                <p:grpSpPr>
                  <a:xfrm>
                    <a:off x="1715752" y="2783492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88" name="Rectangle: Rounded Corners 87">
                      <a:extLst>
                        <a:ext uri="{FF2B5EF4-FFF2-40B4-BE49-F238E27FC236}">
                          <a16:creationId xmlns:a16="http://schemas.microsoft.com/office/drawing/2014/main" id="{4F445922-9774-480D-AE27-C933CD1E6BF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89" name="Rectangle: Rounded Corners 88">
                      <a:extLst>
                        <a:ext uri="{FF2B5EF4-FFF2-40B4-BE49-F238E27FC236}">
                          <a16:creationId xmlns:a16="http://schemas.microsoft.com/office/drawing/2014/main" id="{61F69F1C-CB0C-43F7-B72A-3011D6A88A2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  <p:grpSp>
                <p:nvGrpSpPr>
                  <p:cNvPr id="85" name="Group 84">
                    <a:extLst>
                      <a:ext uri="{FF2B5EF4-FFF2-40B4-BE49-F238E27FC236}">
                        <a16:creationId xmlns:a16="http://schemas.microsoft.com/office/drawing/2014/main" id="{F150D6CA-0E40-4BD0-AD14-9937CC828753}"/>
                      </a:ext>
                    </a:extLst>
                  </p:cNvPr>
                  <p:cNvGrpSpPr/>
                  <p:nvPr/>
                </p:nvGrpSpPr>
                <p:grpSpPr>
                  <a:xfrm rot="5400000">
                    <a:off x="1715752" y="2778754"/>
                    <a:ext cx="51286" cy="1436991"/>
                    <a:chOff x="1715752" y="2783492"/>
                    <a:chExt cx="51286" cy="1436991"/>
                  </a:xfrm>
                </p:grpSpPr>
                <p:sp>
                  <p:nvSpPr>
                    <p:cNvPr id="86" name="Rectangle: Rounded Corners 85">
                      <a:extLst>
                        <a:ext uri="{FF2B5EF4-FFF2-40B4-BE49-F238E27FC236}">
                          <a16:creationId xmlns:a16="http://schemas.microsoft.com/office/drawing/2014/main" id="{3F343FEF-FF24-4C76-A475-FA7A36DB40B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15752" y="2783492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  <p:sp>
                  <p:nvSpPr>
                    <p:cNvPr id="87" name="Rectangle: Rounded Corners 86">
                      <a:extLst>
                        <a:ext uri="{FF2B5EF4-FFF2-40B4-BE49-F238E27FC236}">
                          <a16:creationId xmlns:a16="http://schemas.microsoft.com/office/drawing/2014/main" id="{1913EAD0-FDCE-41AE-A699-AB9B94C7710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721319" y="4036741"/>
                      <a:ext cx="45719" cy="183742"/>
                    </a:xfrm>
                    <a:prstGeom prst="roundRect">
                      <a:avLst/>
                    </a:prstGeom>
                    <a:solidFill>
                      <a:schemeClr val="tx1">
                        <a:lumMod val="90000"/>
                        <a:lumOff val="1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GB"/>
                    </a:p>
                  </p:txBody>
                </p:sp>
              </p:grpSp>
            </p:grpSp>
            <p:sp>
              <p:nvSpPr>
                <p:cNvPr id="83" name="Rectangle: Rounded Corners 82">
                  <a:extLst>
                    <a:ext uri="{FF2B5EF4-FFF2-40B4-BE49-F238E27FC236}">
                      <a16:creationId xmlns:a16="http://schemas.microsoft.com/office/drawing/2014/main" id="{BCD51E5B-00AD-4FF5-823B-784320DC0CB2}"/>
                    </a:ext>
                  </a:extLst>
                </p:cNvPr>
                <p:cNvSpPr/>
                <p:nvPr/>
              </p:nvSpPr>
              <p:spPr>
                <a:xfrm rot="16200000">
                  <a:off x="1396314" y="3081839"/>
                  <a:ext cx="73888" cy="836387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102" name="Rectangle: Rounded Corners 101">
                <a:extLst>
                  <a:ext uri="{FF2B5EF4-FFF2-40B4-BE49-F238E27FC236}">
                    <a16:creationId xmlns:a16="http://schemas.microsoft.com/office/drawing/2014/main" id="{F9399C2C-E286-48C6-9CEF-84B4E3B80E47}"/>
                  </a:ext>
                </a:extLst>
              </p:cNvPr>
              <p:cNvSpPr/>
              <p:nvPr/>
            </p:nvSpPr>
            <p:spPr>
              <a:xfrm>
                <a:off x="6190162" y="2352149"/>
                <a:ext cx="2396581" cy="3175233"/>
              </a:xfrm>
              <a:prstGeom prst="roundRect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sp>
        <p:nvSpPr>
          <p:cNvPr id="109" name="Rectangle 108">
            <a:hlinkClick r:id="rId3" action="ppaction://hlinksldjump"/>
            <a:extLst>
              <a:ext uri="{FF2B5EF4-FFF2-40B4-BE49-F238E27FC236}">
                <a16:creationId xmlns:a16="http://schemas.microsoft.com/office/drawing/2014/main" id="{055E25A2-98DE-4DFA-946D-7D7EFB98C86C}"/>
              </a:ext>
            </a:extLst>
          </p:cNvPr>
          <p:cNvSpPr/>
          <p:nvPr/>
        </p:nvSpPr>
        <p:spPr>
          <a:xfrm>
            <a:off x="1990727" y="2352149"/>
            <a:ext cx="2553308" cy="32433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" action="ppaction://hlinksldjump"/>
            <a:extLst>
              <a:ext uri="{FF2B5EF4-FFF2-40B4-BE49-F238E27FC236}">
                <a16:creationId xmlns:a16="http://schemas.microsoft.com/office/drawing/2014/main" id="{62297D22-AABF-4198-AD3F-780CE78EA85E}"/>
              </a:ext>
            </a:extLst>
          </p:cNvPr>
          <p:cNvSpPr/>
          <p:nvPr/>
        </p:nvSpPr>
        <p:spPr>
          <a:xfrm>
            <a:off x="7657495" y="2310183"/>
            <a:ext cx="2553308" cy="32433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5" action="ppaction://hlinksldjump"/>
            <a:extLst>
              <a:ext uri="{FF2B5EF4-FFF2-40B4-BE49-F238E27FC236}">
                <a16:creationId xmlns:a16="http://schemas.microsoft.com/office/drawing/2014/main" id="{9EBF41E7-3A4F-4A56-A710-895AE36236EA}"/>
              </a:ext>
            </a:extLst>
          </p:cNvPr>
          <p:cNvSpPr/>
          <p:nvPr/>
        </p:nvSpPr>
        <p:spPr>
          <a:xfrm>
            <a:off x="4820408" y="2325696"/>
            <a:ext cx="2553308" cy="3243308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8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62976B1B-5F91-4D4E-9A5E-3A4CF7F042E3}"/>
              </a:ext>
            </a:extLst>
          </p:cNvPr>
          <p:cNvGrpSpPr/>
          <p:nvPr/>
        </p:nvGrpSpPr>
        <p:grpSpPr>
          <a:xfrm>
            <a:off x="2463567" y="438152"/>
            <a:ext cx="4539458" cy="6419848"/>
            <a:chOff x="939567" y="438152"/>
            <a:chExt cx="4539458" cy="6419848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474A3DB-1B02-47D0-8BB6-221932E6ACDC}"/>
                </a:ext>
              </a:extLst>
            </p:cNvPr>
            <p:cNvSpPr/>
            <p:nvPr/>
          </p:nvSpPr>
          <p:spPr>
            <a:xfrm>
              <a:off x="939567" y="438152"/>
              <a:ext cx="3280095" cy="641984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B4C49F79-6542-4B6F-A03C-9A09780332B2}"/>
                </a:ext>
              </a:extLst>
            </p:cNvPr>
            <p:cNvSpPr/>
            <p:nvPr/>
          </p:nvSpPr>
          <p:spPr>
            <a:xfrm>
              <a:off x="1134609" y="2446767"/>
              <a:ext cx="1538243" cy="15382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D5F7133-DD54-460F-951C-0EFF5CD6FF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5131"/>
            <a:stretch/>
          </p:blipFill>
          <p:spPr>
            <a:xfrm flipH="1">
              <a:off x="1064387" y="2880899"/>
              <a:ext cx="1980817" cy="3762462"/>
            </a:xfrm>
            <a:prstGeom prst="rect">
              <a:avLst/>
            </a:prstGeom>
          </p:spPr>
        </p:pic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CA29002F-25D9-49E7-853C-7770590EF494}"/>
                </a:ext>
              </a:extLst>
            </p:cNvPr>
            <p:cNvSpPr/>
            <p:nvPr/>
          </p:nvSpPr>
          <p:spPr>
            <a:xfrm>
              <a:off x="2383298" y="5006740"/>
              <a:ext cx="978019" cy="97801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722816C7-760B-45DE-A2D0-6CDAC9A68B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296"/>
            <a:stretch/>
          </p:blipFill>
          <p:spPr>
            <a:xfrm flipH="1">
              <a:off x="1064387" y="3719798"/>
              <a:ext cx="4414638" cy="2923563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5CFFF63-DAA5-4293-82D1-77E225CF9593}"/>
              </a:ext>
            </a:extLst>
          </p:cNvPr>
          <p:cNvGrpSpPr/>
          <p:nvPr/>
        </p:nvGrpSpPr>
        <p:grpSpPr>
          <a:xfrm>
            <a:off x="1524000" y="1530627"/>
            <a:ext cx="9144000" cy="565244"/>
            <a:chOff x="0" y="1530627"/>
            <a:chExt cx="9144000" cy="565244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7B06781-E015-4BD4-9017-CE79DDF4407F}"/>
                </a:ext>
              </a:extLst>
            </p:cNvPr>
            <p:cNvSpPr/>
            <p:nvPr/>
          </p:nvSpPr>
          <p:spPr>
            <a:xfrm>
              <a:off x="0" y="1530627"/>
              <a:ext cx="9144000" cy="56524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8CDAA54-AF8C-4E5C-91AA-C7E5DCB3433B}"/>
                </a:ext>
              </a:extLst>
            </p:cNvPr>
            <p:cNvSpPr txBox="1"/>
            <p:nvPr/>
          </p:nvSpPr>
          <p:spPr>
            <a:xfrm>
              <a:off x="457198" y="1628583"/>
              <a:ext cx="8229604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Which tense has the following sentence been written in?</a:t>
              </a:r>
            </a:p>
          </p:txBody>
        </p:sp>
      </p:grp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3"/>
            <a:ext cx="8220075" cy="892465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59838"/>
            <a:ext cx="7905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Which Tense?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6CACD0C-3D50-4AA3-B3EC-5BB920D601D6}"/>
              </a:ext>
            </a:extLst>
          </p:cNvPr>
          <p:cNvGrpSpPr/>
          <p:nvPr/>
        </p:nvGrpSpPr>
        <p:grpSpPr>
          <a:xfrm>
            <a:off x="4463204" y="2298584"/>
            <a:ext cx="5869236" cy="1421215"/>
            <a:chOff x="2939204" y="2298583"/>
            <a:chExt cx="5869236" cy="1760968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9452DAA4-88CE-4B8E-9C29-28DBE26A64F8}"/>
                </a:ext>
              </a:extLst>
            </p:cNvPr>
            <p:cNvSpPr/>
            <p:nvPr/>
          </p:nvSpPr>
          <p:spPr>
            <a:xfrm>
              <a:off x="2939204" y="2423697"/>
              <a:ext cx="5763236" cy="1635854"/>
            </a:xfrm>
            <a:prstGeom prst="roundRect">
              <a:avLst>
                <a:gd name="adj" fmla="val 16154"/>
              </a:avLst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A56322C-850F-464E-81E9-934AB0129C78}"/>
                </a:ext>
              </a:extLst>
            </p:cNvPr>
            <p:cNvSpPr/>
            <p:nvPr/>
          </p:nvSpPr>
          <p:spPr>
            <a:xfrm>
              <a:off x="3045204" y="2298583"/>
              <a:ext cx="5763236" cy="1635854"/>
            </a:xfrm>
            <a:prstGeom prst="roundRect">
              <a:avLst>
                <a:gd name="adj" fmla="val 161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B8C7BF2-A875-408E-92EC-C8CEE9C6B4D5}"/>
                </a:ext>
              </a:extLst>
            </p:cNvPr>
            <p:cNvSpPr txBox="1"/>
            <p:nvPr/>
          </p:nvSpPr>
          <p:spPr>
            <a:xfrm>
              <a:off x="3271706" y="2581205"/>
              <a:ext cx="5257152" cy="10296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A bee has stung me every time</a:t>
              </a:r>
              <a:br>
                <a:rPr lang="en-GB" sz="2400" dirty="0"/>
              </a:br>
              <a:r>
                <a:rPr lang="en-GB" sz="2400" dirty="0"/>
                <a:t>I have been in the paddling pool.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E6221368-34EF-41FC-A7F1-10E00882D0A2}"/>
              </a:ext>
            </a:extLst>
          </p:cNvPr>
          <p:cNvGrpSpPr/>
          <p:nvPr/>
        </p:nvGrpSpPr>
        <p:grpSpPr>
          <a:xfrm>
            <a:off x="5868483" y="3820773"/>
            <a:ext cx="4414639" cy="1839224"/>
            <a:chOff x="4344482" y="4244829"/>
            <a:chExt cx="4414639" cy="1839224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35E78F4-0C7F-45C6-91E5-A5C3196D4492}"/>
                </a:ext>
              </a:extLst>
            </p:cNvPr>
            <p:cNvSpPr/>
            <p:nvPr/>
          </p:nvSpPr>
          <p:spPr>
            <a:xfrm>
              <a:off x="4344483" y="4244829"/>
              <a:ext cx="4414638" cy="553674"/>
            </a:xfrm>
            <a:prstGeom prst="round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Past Perfect Tense</a:t>
              </a: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41D2A634-FB03-489D-8E2C-8630B1E7C836}"/>
                </a:ext>
              </a:extLst>
            </p:cNvPr>
            <p:cNvSpPr/>
            <p:nvPr/>
          </p:nvSpPr>
          <p:spPr>
            <a:xfrm>
              <a:off x="4344483" y="4887604"/>
              <a:ext cx="4414638" cy="553674"/>
            </a:xfrm>
            <a:prstGeom prst="roundRect">
              <a:avLst/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Present Perfect Tense</a:t>
              </a: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B0385019-88F6-451B-B6FC-EF8846DD25CD}"/>
                </a:ext>
              </a:extLst>
            </p:cNvPr>
            <p:cNvSpPr/>
            <p:nvPr/>
          </p:nvSpPr>
          <p:spPr>
            <a:xfrm>
              <a:off x="4344482" y="5530379"/>
              <a:ext cx="4414638" cy="553674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Future Perfect Tense</a:t>
              </a:r>
            </a:p>
          </p:txBody>
        </p:sp>
      </p:grpSp>
      <p:sp>
        <p:nvSpPr>
          <p:cNvPr id="39" name="Rectangle: Rounded Corners 3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5A4BA3E-B85F-4326-9E79-5FBFD4C4E75A}"/>
              </a:ext>
            </a:extLst>
          </p:cNvPr>
          <p:cNvSpPr/>
          <p:nvPr/>
        </p:nvSpPr>
        <p:spPr>
          <a:xfrm>
            <a:off x="8004314" y="5846257"/>
            <a:ext cx="2206489" cy="63144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 Question</a:t>
            </a:r>
          </a:p>
        </p:txBody>
      </p:sp>
      <p:sp>
        <p:nvSpPr>
          <p:cNvPr id="42" name="WRONG">
            <a:extLst>
              <a:ext uri="{FF2B5EF4-FFF2-40B4-BE49-F238E27FC236}">
                <a16:creationId xmlns:a16="http://schemas.microsoft.com/office/drawing/2014/main" id="{6FDF2765-1936-4B6D-AE48-352CAB83FDFF}"/>
              </a:ext>
            </a:extLst>
          </p:cNvPr>
          <p:cNvSpPr/>
          <p:nvPr/>
        </p:nvSpPr>
        <p:spPr>
          <a:xfrm>
            <a:off x="5802386" y="3805084"/>
            <a:ext cx="4523709" cy="1855583"/>
          </a:xfrm>
          <a:prstGeom prst="rect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ORRECT">
            <a:extLst>
              <a:ext uri="{FF2B5EF4-FFF2-40B4-BE49-F238E27FC236}">
                <a16:creationId xmlns:a16="http://schemas.microsoft.com/office/drawing/2014/main" id="{DABE3B7A-D8F2-4572-9245-DB16583DFDF8}"/>
              </a:ext>
            </a:extLst>
          </p:cNvPr>
          <p:cNvSpPr/>
          <p:nvPr/>
        </p:nvSpPr>
        <p:spPr>
          <a:xfrm>
            <a:off x="5802385" y="4356577"/>
            <a:ext cx="4523709" cy="752595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NCORRECT MSG">
            <a:extLst>
              <a:ext uri="{FF2B5EF4-FFF2-40B4-BE49-F238E27FC236}">
                <a16:creationId xmlns:a16="http://schemas.microsoft.com/office/drawing/2014/main" id="{E7850F1F-5D48-4AF3-9A41-27A6DA43D19C}"/>
              </a:ext>
            </a:extLst>
          </p:cNvPr>
          <p:cNvSpPr/>
          <p:nvPr/>
        </p:nvSpPr>
        <p:spPr>
          <a:xfrm>
            <a:off x="5868481" y="3815887"/>
            <a:ext cx="4414638" cy="1844111"/>
          </a:xfrm>
          <a:prstGeom prst="roundRect">
            <a:avLst>
              <a:gd name="adj" fmla="val 5425"/>
            </a:avLst>
          </a:prstGeom>
          <a:solidFill>
            <a:schemeClr val="tx1">
              <a:lumMod val="90000"/>
              <a:lumOff val="10000"/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Incorrect. Try again!</a:t>
            </a:r>
          </a:p>
        </p:txBody>
      </p:sp>
      <p:sp>
        <p:nvSpPr>
          <p:cNvPr id="40" name="CORRECT MSG">
            <a:extLst>
              <a:ext uri="{FF2B5EF4-FFF2-40B4-BE49-F238E27FC236}">
                <a16:creationId xmlns:a16="http://schemas.microsoft.com/office/drawing/2014/main" id="{0228DF6C-8286-4712-BCBF-C8037948AE79}"/>
              </a:ext>
            </a:extLst>
          </p:cNvPr>
          <p:cNvSpPr/>
          <p:nvPr/>
        </p:nvSpPr>
        <p:spPr>
          <a:xfrm>
            <a:off x="5868483" y="3815887"/>
            <a:ext cx="4414638" cy="1844111"/>
          </a:xfrm>
          <a:prstGeom prst="roundRect">
            <a:avLst>
              <a:gd name="adj" fmla="val 5425"/>
            </a:avLst>
          </a:prstGeom>
          <a:solidFill>
            <a:srgbClr val="85BD33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Correct!</a:t>
            </a:r>
          </a:p>
        </p:txBody>
      </p:sp>
    </p:spTree>
    <p:extLst>
      <p:ext uri="{BB962C8B-B14F-4D97-AF65-F5344CB8AC3E}">
        <p14:creationId xmlns:p14="http://schemas.microsoft.com/office/powerpoint/2010/main" val="365582143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6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  <p:bldP spid="41" grpId="1" animBg="1"/>
      <p:bldP spid="4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62976B1B-5F91-4D4E-9A5E-3A4CF7F042E3}"/>
              </a:ext>
            </a:extLst>
          </p:cNvPr>
          <p:cNvGrpSpPr/>
          <p:nvPr/>
        </p:nvGrpSpPr>
        <p:grpSpPr>
          <a:xfrm>
            <a:off x="2463567" y="438152"/>
            <a:ext cx="3391704" cy="6419848"/>
            <a:chOff x="939567" y="438152"/>
            <a:chExt cx="3391704" cy="6419848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474A3DB-1B02-47D0-8BB6-221932E6ACDC}"/>
                </a:ext>
              </a:extLst>
            </p:cNvPr>
            <p:cNvSpPr/>
            <p:nvPr/>
          </p:nvSpPr>
          <p:spPr>
            <a:xfrm>
              <a:off x="939567" y="438152"/>
              <a:ext cx="3280095" cy="641984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CA29002F-25D9-49E7-853C-7770590EF494}"/>
                </a:ext>
              </a:extLst>
            </p:cNvPr>
            <p:cNvSpPr/>
            <p:nvPr/>
          </p:nvSpPr>
          <p:spPr>
            <a:xfrm>
              <a:off x="1267562" y="5002063"/>
              <a:ext cx="1475638" cy="14756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B4C49F79-6542-4B6F-A03C-9A09780332B2}"/>
                </a:ext>
              </a:extLst>
            </p:cNvPr>
            <p:cNvSpPr/>
            <p:nvPr/>
          </p:nvSpPr>
          <p:spPr>
            <a:xfrm>
              <a:off x="2627379" y="3769886"/>
              <a:ext cx="1302374" cy="130237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D5F7133-DD54-460F-951C-0EFF5CD6FF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0" r="-2144"/>
            <a:stretch/>
          </p:blipFill>
          <p:spPr>
            <a:xfrm flipH="1">
              <a:off x="1404517" y="2986323"/>
              <a:ext cx="2926754" cy="3024538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5CFFF63-DAA5-4293-82D1-77E225CF9593}"/>
              </a:ext>
            </a:extLst>
          </p:cNvPr>
          <p:cNvGrpSpPr/>
          <p:nvPr/>
        </p:nvGrpSpPr>
        <p:grpSpPr>
          <a:xfrm>
            <a:off x="1524000" y="1530627"/>
            <a:ext cx="9144000" cy="565244"/>
            <a:chOff x="0" y="1530627"/>
            <a:chExt cx="9144000" cy="565244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7B06781-E015-4BD4-9017-CE79DDF4407F}"/>
                </a:ext>
              </a:extLst>
            </p:cNvPr>
            <p:cNvSpPr/>
            <p:nvPr/>
          </p:nvSpPr>
          <p:spPr>
            <a:xfrm>
              <a:off x="0" y="1530627"/>
              <a:ext cx="9144000" cy="56524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8CDAA54-AF8C-4E5C-91AA-C7E5DCB3433B}"/>
                </a:ext>
              </a:extLst>
            </p:cNvPr>
            <p:cNvSpPr txBox="1"/>
            <p:nvPr/>
          </p:nvSpPr>
          <p:spPr>
            <a:xfrm>
              <a:off x="457198" y="1628583"/>
              <a:ext cx="8229604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Which tense has the following sentence been written in?</a:t>
              </a:r>
            </a:p>
          </p:txBody>
        </p:sp>
      </p:grp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3"/>
            <a:ext cx="8220075" cy="892465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59838"/>
            <a:ext cx="7905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Which Tense?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6CACD0C-3D50-4AA3-B3EC-5BB920D601D6}"/>
              </a:ext>
            </a:extLst>
          </p:cNvPr>
          <p:cNvGrpSpPr/>
          <p:nvPr/>
        </p:nvGrpSpPr>
        <p:grpSpPr>
          <a:xfrm>
            <a:off x="4463204" y="2298584"/>
            <a:ext cx="5869236" cy="1421215"/>
            <a:chOff x="2939204" y="2298583"/>
            <a:chExt cx="5869236" cy="1760968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9452DAA4-88CE-4B8E-9C29-28DBE26A64F8}"/>
                </a:ext>
              </a:extLst>
            </p:cNvPr>
            <p:cNvSpPr/>
            <p:nvPr/>
          </p:nvSpPr>
          <p:spPr>
            <a:xfrm>
              <a:off x="2939204" y="2423697"/>
              <a:ext cx="5763236" cy="1635854"/>
            </a:xfrm>
            <a:prstGeom prst="roundRect">
              <a:avLst>
                <a:gd name="adj" fmla="val 16154"/>
              </a:avLst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A56322C-850F-464E-81E9-934AB0129C78}"/>
                </a:ext>
              </a:extLst>
            </p:cNvPr>
            <p:cNvSpPr/>
            <p:nvPr/>
          </p:nvSpPr>
          <p:spPr>
            <a:xfrm>
              <a:off x="3045204" y="2298583"/>
              <a:ext cx="5763236" cy="1635854"/>
            </a:xfrm>
            <a:prstGeom prst="roundRect">
              <a:avLst>
                <a:gd name="adj" fmla="val 161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B8C7BF2-A875-408E-92EC-C8CEE9C6B4D5}"/>
                </a:ext>
              </a:extLst>
            </p:cNvPr>
            <p:cNvSpPr txBox="1"/>
            <p:nvPr/>
          </p:nvSpPr>
          <p:spPr>
            <a:xfrm>
              <a:off x="3271706" y="2620183"/>
              <a:ext cx="5257152" cy="10296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had thrown my backpack over the fence before I had climbed up.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E6221368-34EF-41FC-A7F1-10E00882D0A2}"/>
              </a:ext>
            </a:extLst>
          </p:cNvPr>
          <p:cNvGrpSpPr/>
          <p:nvPr/>
        </p:nvGrpSpPr>
        <p:grpSpPr>
          <a:xfrm>
            <a:off x="5868483" y="3820773"/>
            <a:ext cx="4414639" cy="1839224"/>
            <a:chOff x="4344482" y="4244829"/>
            <a:chExt cx="4414639" cy="1839224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35E78F4-0C7F-45C6-91E5-A5C3196D4492}"/>
                </a:ext>
              </a:extLst>
            </p:cNvPr>
            <p:cNvSpPr/>
            <p:nvPr/>
          </p:nvSpPr>
          <p:spPr>
            <a:xfrm>
              <a:off x="4344483" y="4244829"/>
              <a:ext cx="4414638" cy="553674"/>
            </a:xfrm>
            <a:prstGeom prst="round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Past Perfect Tense</a:t>
              </a: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41D2A634-FB03-489D-8E2C-8630B1E7C836}"/>
                </a:ext>
              </a:extLst>
            </p:cNvPr>
            <p:cNvSpPr/>
            <p:nvPr/>
          </p:nvSpPr>
          <p:spPr>
            <a:xfrm>
              <a:off x="4344483" y="4887604"/>
              <a:ext cx="4414638" cy="553674"/>
            </a:xfrm>
            <a:prstGeom prst="roundRect">
              <a:avLst/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Present Perfect Tense</a:t>
              </a: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B0385019-88F6-451B-B6FC-EF8846DD25CD}"/>
                </a:ext>
              </a:extLst>
            </p:cNvPr>
            <p:cNvSpPr/>
            <p:nvPr/>
          </p:nvSpPr>
          <p:spPr>
            <a:xfrm>
              <a:off x="4344482" y="5530379"/>
              <a:ext cx="4414638" cy="553674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Future Perfect Tense</a:t>
              </a:r>
            </a:p>
          </p:txBody>
        </p:sp>
      </p:grpSp>
      <p:sp>
        <p:nvSpPr>
          <p:cNvPr id="39" name="Rectangle: Rounded Corners 3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5A4BA3E-B85F-4326-9E79-5FBFD4C4E75A}"/>
              </a:ext>
            </a:extLst>
          </p:cNvPr>
          <p:cNvSpPr/>
          <p:nvPr/>
        </p:nvSpPr>
        <p:spPr>
          <a:xfrm>
            <a:off x="8004314" y="5846257"/>
            <a:ext cx="2206489" cy="63144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 Question</a:t>
            </a:r>
          </a:p>
        </p:txBody>
      </p:sp>
      <p:sp>
        <p:nvSpPr>
          <p:cNvPr id="45" name="wrong">
            <a:extLst>
              <a:ext uri="{FF2B5EF4-FFF2-40B4-BE49-F238E27FC236}">
                <a16:creationId xmlns:a16="http://schemas.microsoft.com/office/drawing/2014/main" id="{0AA67CFB-6BFE-469B-A482-DF79494DC08B}"/>
              </a:ext>
            </a:extLst>
          </p:cNvPr>
          <p:cNvSpPr/>
          <p:nvPr/>
        </p:nvSpPr>
        <p:spPr>
          <a:xfrm>
            <a:off x="5802386" y="4431944"/>
            <a:ext cx="4532098" cy="1228055"/>
          </a:xfrm>
          <a:custGeom>
            <a:avLst/>
            <a:gdLst>
              <a:gd name="connsiteX0" fmla="*/ 0 w 4523709"/>
              <a:gd name="connsiteY0" fmla="*/ 1260383 h 1908908"/>
              <a:gd name="connsiteX1" fmla="*/ 4523709 w 4523709"/>
              <a:gd name="connsiteY1" fmla="*/ 1260383 h 1908908"/>
              <a:gd name="connsiteX2" fmla="*/ 4523709 w 4523709"/>
              <a:gd name="connsiteY2" fmla="*/ 1908908 h 1908908"/>
              <a:gd name="connsiteX3" fmla="*/ 0 w 4523709"/>
              <a:gd name="connsiteY3" fmla="*/ 1908908 h 1908908"/>
              <a:gd name="connsiteX4" fmla="*/ 0 w 4523709"/>
              <a:gd name="connsiteY4" fmla="*/ 0 h 1908908"/>
              <a:gd name="connsiteX5" fmla="*/ 4523709 w 4523709"/>
              <a:gd name="connsiteY5" fmla="*/ 0 h 1908908"/>
              <a:gd name="connsiteX6" fmla="*/ 4523709 w 4523709"/>
              <a:gd name="connsiteY6" fmla="*/ 563501 h 1908908"/>
              <a:gd name="connsiteX7" fmla="*/ 0 w 4523709"/>
              <a:gd name="connsiteY7" fmla="*/ 563501 h 1908908"/>
              <a:gd name="connsiteX0" fmla="*/ 0 w 4523709"/>
              <a:gd name="connsiteY0" fmla="*/ 1260383 h 1908908"/>
              <a:gd name="connsiteX1" fmla="*/ 4523709 w 4523709"/>
              <a:gd name="connsiteY1" fmla="*/ 1260383 h 1908908"/>
              <a:gd name="connsiteX2" fmla="*/ 4523709 w 4523709"/>
              <a:gd name="connsiteY2" fmla="*/ 1908908 h 1908908"/>
              <a:gd name="connsiteX3" fmla="*/ 0 w 4523709"/>
              <a:gd name="connsiteY3" fmla="*/ 1908908 h 1908908"/>
              <a:gd name="connsiteX4" fmla="*/ 0 w 4523709"/>
              <a:gd name="connsiteY4" fmla="*/ 1260383 h 1908908"/>
              <a:gd name="connsiteX5" fmla="*/ 125835 w 4523709"/>
              <a:gd name="connsiteY5" fmla="*/ 782400 h 1908908"/>
              <a:gd name="connsiteX6" fmla="*/ 4523709 w 4523709"/>
              <a:gd name="connsiteY6" fmla="*/ 0 h 1908908"/>
              <a:gd name="connsiteX7" fmla="*/ 4523709 w 4523709"/>
              <a:gd name="connsiteY7" fmla="*/ 563501 h 1908908"/>
              <a:gd name="connsiteX8" fmla="*/ 0 w 4523709"/>
              <a:gd name="connsiteY8" fmla="*/ 563501 h 1908908"/>
              <a:gd name="connsiteX9" fmla="*/ 125835 w 4523709"/>
              <a:gd name="connsiteY9" fmla="*/ 782400 h 1908908"/>
              <a:gd name="connsiteX0" fmla="*/ 0 w 4523709"/>
              <a:gd name="connsiteY0" fmla="*/ 1260383 h 1908908"/>
              <a:gd name="connsiteX1" fmla="*/ 4523709 w 4523709"/>
              <a:gd name="connsiteY1" fmla="*/ 1260383 h 1908908"/>
              <a:gd name="connsiteX2" fmla="*/ 4523709 w 4523709"/>
              <a:gd name="connsiteY2" fmla="*/ 1908908 h 1908908"/>
              <a:gd name="connsiteX3" fmla="*/ 0 w 4523709"/>
              <a:gd name="connsiteY3" fmla="*/ 1908908 h 1908908"/>
              <a:gd name="connsiteX4" fmla="*/ 0 w 4523709"/>
              <a:gd name="connsiteY4" fmla="*/ 1260383 h 1908908"/>
              <a:gd name="connsiteX5" fmla="*/ 8389 w 4523709"/>
              <a:gd name="connsiteY5" fmla="*/ 1199679 h 1908908"/>
              <a:gd name="connsiteX6" fmla="*/ 4523709 w 4523709"/>
              <a:gd name="connsiteY6" fmla="*/ 0 h 1908908"/>
              <a:gd name="connsiteX7" fmla="*/ 4523709 w 4523709"/>
              <a:gd name="connsiteY7" fmla="*/ 563501 h 1908908"/>
              <a:gd name="connsiteX8" fmla="*/ 0 w 4523709"/>
              <a:gd name="connsiteY8" fmla="*/ 563501 h 1908908"/>
              <a:gd name="connsiteX9" fmla="*/ 8389 w 4523709"/>
              <a:gd name="connsiteY9" fmla="*/ 1199679 h 1908908"/>
              <a:gd name="connsiteX0" fmla="*/ 0 w 4532098"/>
              <a:gd name="connsiteY0" fmla="*/ 720253 h 1368778"/>
              <a:gd name="connsiteX1" fmla="*/ 4523709 w 4532098"/>
              <a:gd name="connsiteY1" fmla="*/ 720253 h 1368778"/>
              <a:gd name="connsiteX2" fmla="*/ 4523709 w 4532098"/>
              <a:gd name="connsiteY2" fmla="*/ 1368778 h 1368778"/>
              <a:gd name="connsiteX3" fmla="*/ 0 w 4532098"/>
              <a:gd name="connsiteY3" fmla="*/ 1368778 h 1368778"/>
              <a:gd name="connsiteX4" fmla="*/ 0 w 4532098"/>
              <a:gd name="connsiteY4" fmla="*/ 720253 h 1368778"/>
              <a:gd name="connsiteX5" fmla="*/ 8389 w 4532098"/>
              <a:gd name="connsiteY5" fmla="*/ 659549 h 1368778"/>
              <a:gd name="connsiteX6" fmla="*/ 4532098 w 4532098"/>
              <a:gd name="connsiteY6" fmla="*/ 724749 h 1368778"/>
              <a:gd name="connsiteX7" fmla="*/ 4523709 w 4532098"/>
              <a:gd name="connsiteY7" fmla="*/ 23371 h 1368778"/>
              <a:gd name="connsiteX8" fmla="*/ 0 w 4532098"/>
              <a:gd name="connsiteY8" fmla="*/ 23371 h 1368778"/>
              <a:gd name="connsiteX9" fmla="*/ 8389 w 4532098"/>
              <a:gd name="connsiteY9" fmla="*/ 659549 h 1368778"/>
              <a:gd name="connsiteX0" fmla="*/ 0 w 4532098"/>
              <a:gd name="connsiteY0" fmla="*/ 720251 h 1368776"/>
              <a:gd name="connsiteX1" fmla="*/ 4523709 w 4532098"/>
              <a:gd name="connsiteY1" fmla="*/ 720251 h 1368776"/>
              <a:gd name="connsiteX2" fmla="*/ 4523709 w 4532098"/>
              <a:gd name="connsiteY2" fmla="*/ 1368776 h 1368776"/>
              <a:gd name="connsiteX3" fmla="*/ 0 w 4532098"/>
              <a:gd name="connsiteY3" fmla="*/ 1368776 h 1368776"/>
              <a:gd name="connsiteX4" fmla="*/ 0 w 4532098"/>
              <a:gd name="connsiteY4" fmla="*/ 720251 h 1368776"/>
              <a:gd name="connsiteX5" fmla="*/ 8389 w 4532098"/>
              <a:gd name="connsiteY5" fmla="*/ 659547 h 1368776"/>
              <a:gd name="connsiteX6" fmla="*/ 4532098 w 4532098"/>
              <a:gd name="connsiteY6" fmla="*/ 724747 h 1368776"/>
              <a:gd name="connsiteX7" fmla="*/ 4523709 w 4532098"/>
              <a:gd name="connsiteY7" fmla="*/ 23369 h 1368776"/>
              <a:gd name="connsiteX8" fmla="*/ 0 w 4532098"/>
              <a:gd name="connsiteY8" fmla="*/ 23369 h 1368776"/>
              <a:gd name="connsiteX9" fmla="*/ 8389 w 4532098"/>
              <a:gd name="connsiteY9" fmla="*/ 659547 h 1368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32098" h="1368776">
                <a:moveTo>
                  <a:pt x="0" y="720251"/>
                </a:moveTo>
                <a:lnTo>
                  <a:pt x="4523709" y="720251"/>
                </a:lnTo>
                <a:lnTo>
                  <a:pt x="4523709" y="1368776"/>
                </a:lnTo>
                <a:lnTo>
                  <a:pt x="0" y="1368776"/>
                </a:lnTo>
                <a:lnTo>
                  <a:pt x="0" y="720251"/>
                </a:lnTo>
                <a:close/>
                <a:moveTo>
                  <a:pt x="8389" y="659547"/>
                </a:moveTo>
                <a:lnTo>
                  <a:pt x="4532098" y="724747"/>
                </a:lnTo>
                <a:cubicBezTo>
                  <a:pt x="4529302" y="490954"/>
                  <a:pt x="4526505" y="257162"/>
                  <a:pt x="4523709" y="23369"/>
                </a:cubicBezTo>
                <a:lnTo>
                  <a:pt x="0" y="23369"/>
                </a:lnTo>
                <a:cubicBezTo>
                  <a:pt x="0" y="-164465"/>
                  <a:pt x="8389" y="847381"/>
                  <a:pt x="8389" y="659547"/>
                </a:cubicBezTo>
                <a:close/>
              </a:path>
            </a:pathLst>
          </a:custGeom>
          <a:solidFill>
            <a:schemeClr val="accent2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3" name="CORRECT">
            <a:extLst>
              <a:ext uri="{FF2B5EF4-FFF2-40B4-BE49-F238E27FC236}">
                <a16:creationId xmlns:a16="http://schemas.microsoft.com/office/drawing/2014/main" id="{DABE3B7A-D8F2-4572-9245-DB16583DFDF8}"/>
              </a:ext>
            </a:extLst>
          </p:cNvPr>
          <p:cNvSpPr/>
          <p:nvPr/>
        </p:nvSpPr>
        <p:spPr>
          <a:xfrm>
            <a:off x="5802385" y="3763278"/>
            <a:ext cx="4523709" cy="68839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INCORRECT MSG">
            <a:extLst>
              <a:ext uri="{FF2B5EF4-FFF2-40B4-BE49-F238E27FC236}">
                <a16:creationId xmlns:a16="http://schemas.microsoft.com/office/drawing/2014/main" id="{E7850F1F-5D48-4AF3-9A41-27A6DA43D19C}"/>
              </a:ext>
            </a:extLst>
          </p:cNvPr>
          <p:cNvSpPr/>
          <p:nvPr/>
        </p:nvSpPr>
        <p:spPr>
          <a:xfrm>
            <a:off x="5868481" y="3815887"/>
            <a:ext cx="4414638" cy="1844111"/>
          </a:xfrm>
          <a:prstGeom prst="roundRect">
            <a:avLst>
              <a:gd name="adj" fmla="val 5425"/>
            </a:avLst>
          </a:prstGeom>
          <a:solidFill>
            <a:schemeClr val="tx1">
              <a:lumMod val="90000"/>
              <a:lumOff val="10000"/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Incorrect. Try again!</a:t>
            </a:r>
          </a:p>
        </p:txBody>
      </p:sp>
      <p:sp>
        <p:nvSpPr>
          <p:cNvPr id="40" name="CORRECT MSG">
            <a:extLst>
              <a:ext uri="{FF2B5EF4-FFF2-40B4-BE49-F238E27FC236}">
                <a16:creationId xmlns:a16="http://schemas.microsoft.com/office/drawing/2014/main" id="{0228DF6C-8286-4712-BCBF-C8037948AE79}"/>
              </a:ext>
            </a:extLst>
          </p:cNvPr>
          <p:cNvSpPr/>
          <p:nvPr/>
        </p:nvSpPr>
        <p:spPr>
          <a:xfrm>
            <a:off x="5868483" y="3815887"/>
            <a:ext cx="4414638" cy="1844111"/>
          </a:xfrm>
          <a:prstGeom prst="roundRect">
            <a:avLst>
              <a:gd name="adj" fmla="val 5425"/>
            </a:avLst>
          </a:prstGeom>
          <a:solidFill>
            <a:srgbClr val="85BD33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Correct!</a:t>
            </a:r>
          </a:p>
        </p:txBody>
      </p:sp>
    </p:spTree>
    <p:extLst>
      <p:ext uri="{BB962C8B-B14F-4D97-AF65-F5344CB8AC3E}">
        <p14:creationId xmlns:p14="http://schemas.microsoft.com/office/powerpoint/2010/main" val="107448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39" grpId="0" animBg="1"/>
      <p:bldP spid="45" grpId="0" animBg="1"/>
      <p:bldP spid="41" grpId="0" animBg="1"/>
      <p:bldP spid="41" grpId="1" animBg="1"/>
      <p:bldP spid="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62976B1B-5F91-4D4E-9A5E-3A4CF7F042E3}"/>
              </a:ext>
            </a:extLst>
          </p:cNvPr>
          <p:cNvGrpSpPr/>
          <p:nvPr/>
        </p:nvGrpSpPr>
        <p:grpSpPr>
          <a:xfrm>
            <a:off x="2463564" y="438153"/>
            <a:ext cx="3280098" cy="6420165"/>
            <a:chOff x="939564" y="438152"/>
            <a:chExt cx="3280098" cy="6420165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474A3DB-1B02-47D0-8BB6-221932E6ACDC}"/>
                </a:ext>
              </a:extLst>
            </p:cNvPr>
            <p:cNvSpPr/>
            <p:nvPr/>
          </p:nvSpPr>
          <p:spPr>
            <a:xfrm>
              <a:off x="939567" y="438152"/>
              <a:ext cx="3280095" cy="641984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B4C49F79-6542-4B6F-A03C-9A09780332B2}"/>
                </a:ext>
              </a:extLst>
            </p:cNvPr>
            <p:cNvSpPr/>
            <p:nvPr/>
          </p:nvSpPr>
          <p:spPr>
            <a:xfrm>
              <a:off x="1115400" y="2330601"/>
              <a:ext cx="1891773" cy="189177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D5F7133-DD54-460F-951C-0EFF5CD6FF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8634" t="-1607" r="18634" b="68125"/>
            <a:stretch/>
          </p:blipFill>
          <p:spPr>
            <a:xfrm flipH="1">
              <a:off x="939564" y="3095855"/>
              <a:ext cx="2617367" cy="3762462"/>
            </a:xfrm>
            <a:prstGeom prst="rect">
              <a:avLst/>
            </a:prstGeom>
          </p:spPr>
        </p:pic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CA29002F-25D9-49E7-853C-7770590EF494}"/>
                </a:ext>
              </a:extLst>
            </p:cNvPr>
            <p:cNvSpPr/>
            <p:nvPr/>
          </p:nvSpPr>
          <p:spPr>
            <a:xfrm>
              <a:off x="2553886" y="3982669"/>
              <a:ext cx="1510543" cy="15105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722816C7-760B-45DE-A2D0-6CDAC9A68B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344" t="-3477" r="-4505" b="-5536"/>
            <a:stretch/>
          </p:blipFill>
          <p:spPr>
            <a:xfrm flipH="1">
              <a:off x="2727790" y="4116816"/>
              <a:ext cx="1177834" cy="1205932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5CFFF63-DAA5-4293-82D1-77E225CF9593}"/>
              </a:ext>
            </a:extLst>
          </p:cNvPr>
          <p:cNvGrpSpPr/>
          <p:nvPr/>
        </p:nvGrpSpPr>
        <p:grpSpPr>
          <a:xfrm>
            <a:off x="1524000" y="1530627"/>
            <a:ext cx="9144000" cy="565244"/>
            <a:chOff x="0" y="1530627"/>
            <a:chExt cx="9144000" cy="565244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7B06781-E015-4BD4-9017-CE79DDF4407F}"/>
                </a:ext>
              </a:extLst>
            </p:cNvPr>
            <p:cNvSpPr/>
            <p:nvPr/>
          </p:nvSpPr>
          <p:spPr>
            <a:xfrm>
              <a:off x="0" y="1530627"/>
              <a:ext cx="9144000" cy="56524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8CDAA54-AF8C-4E5C-91AA-C7E5DCB3433B}"/>
                </a:ext>
              </a:extLst>
            </p:cNvPr>
            <p:cNvSpPr txBox="1"/>
            <p:nvPr/>
          </p:nvSpPr>
          <p:spPr>
            <a:xfrm>
              <a:off x="457198" y="1628583"/>
              <a:ext cx="8229604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Which tense has the following sentence been written in?</a:t>
              </a:r>
            </a:p>
          </p:txBody>
        </p:sp>
      </p:grp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3"/>
            <a:ext cx="8220075" cy="892465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59838"/>
            <a:ext cx="7905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Which Tense?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6CACD0C-3D50-4AA3-B3EC-5BB920D601D6}"/>
              </a:ext>
            </a:extLst>
          </p:cNvPr>
          <p:cNvGrpSpPr/>
          <p:nvPr/>
        </p:nvGrpSpPr>
        <p:grpSpPr>
          <a:xfrm>
            <a:off x="4463204" y="2298584"/>
            <a:ext cx="5869236" cy="1421215"/>
            <a:chOff x="2939204" y="2298583"/>
            <a:chExt cx="5869236" cy="1760968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9452DAA4-88CE-4B8E-9C29-28DBE26A64F8}"/>
                </a:ext>
              </a:extLst>
            </p:cNvPr>
            <p:cNvSpPr/>
            <p:nvPr/>
          </p:nvSpPr>
          <p:spPr>
            <a:xfrm>
              <a:off x="2939204" y="2423697"/>
              <a:ext cx="5763236" cy="1635854"/>
            </a:xfrm>
            <a:prstGeom prst="roundRect">
              <a:avLst>
                <a:gd name="adj" fmla="val 16154"/>
              </a:avLst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A56322C-850F-464E-81E9-934AB0129C78}"/>
                </a:ext>
              </a:extLst>
            </p:cNvPr>
            <p:cNvSpPr/>
            <p:nvPr/>
          </p:nvSpPr>
          <p:spPr>
            <a:xfrm>
              <a:off x="3045204" y="2298583"/>
              <a:ext cx="5763236" cy="1635854"/>
            </a:xfrm>
            <a:prstGeom prst="roundRect">
              <a:avLst>
                <a:gd name="adj" fmla="val 161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B8C7BF2-A875-408E-92EC-C8CEE9C6B4D5}"/>
                </a:ext>
              </a:extLst>
            </p:cNvPr>
            <p:cNvSpPr txBox="1"/>
            <p:nvPr/>
          </p:nvSpPr>
          <p:spPr>
            <a:xfrm>
              <a:off x="3271706" y="2633177"/>
              <a:ext cx="5257152" cy="10296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Beth has started to think about saving for retirement.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E6221368-34EF-41FC-A7F1-10E00882D0A2}"/>
              </a:ext>
            </a:extLst>
          </p:cNvPr>
          <p:cNvGrpSpPr/>
          <p:nvPr/>
        </p:nvGrpSpPr>
        <p:grpSpPr>
          <a:xfrm>
            <a:off x="5868483" y="3820773"/>
            <a:ext cx="4414639" cy="1839224"/>
            <a:chOff x="4344482" y="4244829"/>
            <a:chExt cx="4414639" cy="1839224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35E78F4-0C7F-45C6-91E5-A5C3196D4492}"/>
                </a:ext>
              </a:extLst>
            </p:cNvPr>
            <p:cNvSpPr/>
            <p:nvPr/>
          </p:nvSpPr>
          <p:spPr>
            <a:xfrm>
              <a:off x="4344483" y="4244829"/>
              <a:ext cx="4414638" cy="553674"/>
            </a:xfrm>
            <a:prstGeom prst="round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Past Perfect Tense</a:t>
              </a: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41D2A634-FB03-489D-8E2C-8630B1E7C836}"/>
                </a:ext>
              </a:extLst>
            </p:cNvPr>
            <p:cNvSpPr/>
            <p:nvPr/>
          </p:nvSpPr>
          <p:spPr>
            <a:xfrm>
              <a:off x="4344483" y="4887604"/>
              <a:ext cx="4414638" cy="553674"/>
            </a:xfrm>
            <a:prstGeom prst="roundRect">
              <a:avLst/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Present Perfect Tense</a:t>
              </a: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B0385019-88F6-451B-B6FC-EF8846DD25CD}"/>
                </a:ext>
              </a:extLst>
            </p:cNvPr>
            <p:cNvSpPr/>
            <p:nvPr/>
          </p:nvSpPr>
          <p:spPr>
            <a:xfrm>
              <a:off x="4344482" y="5530379"/>
              <a:ext cx="4414638" cy="553674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Future Perfect Tense</a:t>
              </a:r>
            </a:p>
          </p:txBody>
        </p:sp>
      </p:grpSp>
      <p:sp>
        <p:nvSpPr>
          <p:cNvPr id="39" name="Rectangle: Rounded Corners 3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5A4BA3E-B85F-4326-9E79-5FBFD4C4E75A}"/>
              </a:ext>
            </a:extLst>
          </p:cNvPr>
          <p:cNvSpPr/>
          <p:nvPr/>
        </p:nvSpPr>
        <p:spPr>
          <a:xfrm>
            <a:off x="8004314" y="5846257"/>
            <a:ext cx="2206489" cy="63144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 Question</a:t>
            </a:r>
          </a:p>
        </p:txBody>
      </p:sp>
      <p:sp>
        <p:nvSpPr>
          <p:cNvPr id="42" name="WRONG">
            <a:extLst>
              <a:ext uri="{FF2B5EF4-FFF2-40B4-BE49-F238E27FC236}">
                <a16:creationId xmlns:a16="http://schemas.microsoft.com/office/drawing/2014/main" id="{6FDF2765-1936-4B6D-AE48-352CAB83FDFF}"/>
              </a:ext>
            </a:extLst>
          </p:cNvPr>
          <p:cNvSpPr/>
          <p:nvPr/>
        </p:nvSpPr>
        <p:spPr>
          <a:xfrm>
            <a:off x="5802386" y="3820773"/>
            <a:ext cx="4523709" cy="1839224"/>
          </a:xfrm>
          <a:prstGeom prst="rect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ORRECT">
            <a:extLst>
              <a:ext uri="{FF2B5EF4-FFF2-40B4-BE49-F238E27FC236}">
                <a16:creationId xmlns:a16="http://schemas.microsoft.com/office/drawing/2014/main" id="{DABE3B7A-D8F2-4572-9245-DB16583DFDF8}"/>
              </a:ext>
            </a:extLst>
          </p:cNvPr>
          <p:cNvSpPr/>
          <p:nvPr/>
        </p:nvSpPr>
        <p:spPr>
          <a:xfrm>
            <a:off x="5802385" y="4374447"/>
            <a:ext cx="4523709" cy="73187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INCORRECT MSG">
            <a:extLst>
              <a:ext uri="{FF2B5EF4-FFF2-40B4-BE49-F238E27FC236}">
                <a16:creationId xmlns:a16="http://schemas.microsoft.com/office/drawing/2014/main" id="{E7850F1F-5D48-4AF3-9A41-27A6DA43D19C}"/>
              </a:ext>
            </a:extLst>
          </p:cNvPr>
          <p:cNvSpPr/>
          <p:nvPr/>
        </p:nvSpPr>
        <p:spPr>
          <a:xfrm>
            <a:off x="5868481" y="3815887"/>
            <a:ext cx="4414638" cy="1844111"/>
          </a:xfrm>
          <a:prstGeom prst="roundRect">
            <a:avLst>
              <a:gd name="adj" fmla="val 5425"/>
            </a:avLst>
          </a:prstGeom>
          <a:solidFill>
            <a:schemeClr val="tx1">
              <a:lumMod val="90000"/>
              <a:lumOff val="10000"/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Incorrect. Try again!</a:t>
            </a:r>
          </a:p>
        </p:txBody>
      </p:sp>
      <p:sp>
        <p:nvSpPr>
          <p:cNvPr id="40" name="CORRECT MSG">
            <a:extLst>
              <a:ext uri="{FF2B5EF4-FFF2-40B4-BE49-F238E27FC236}">
                <a16:creationId xmlns:a16="http://schemas.microsoft.com/office/drawing/2014/main" id="{0228DF6C-8286-4712-BCBF-C8037948AE79}"/>
              </a:ext>
            </a:extLst>
          </p:cNvPr>
          <p:cNvSpPr/>
          <p:nvPr/>
        </p:nvSpPr>
        <p:spPr>
          <a:xfrm>
            <a:off x="5868483" y="3815887"/>
            <a:ext cx="4414638" cy="1844111"/>
          </a:xfrm>
          <a:prstGeom prst="roundRect">
            <a:avLst>
              <a:gd name="adj" fmla="val 5425"/>
            </a:avLst>
          </a:prstGeom>
          <a:solidFill>
            <a:srgbClr val="85BD33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Correct!</a:t>
            </a:r>
          </a:p>
        </p:txBody>
      </p:sp>
    </p:spTree>
    <p:extLst>
      <p:ext uri="{BB962C8B-B14F-4D97-AF65-F5344CB8AC3E}">
        <p14:creationId xmlns:p14="http://schemas.microsoft.com/office/powerpoint/2010/main" val="226158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  <p:bldP spid="41" grpId="1" animBg="1"/>
      <p:bldP spid="4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62976B1B-5F91-4D4E-9A5E-3A4CF7F042E3}"/>
              </a:ext>
            </a:extLst>
          </p:cNvPr>
          <p:cNvGrpSpPr/>
          <p:nvPr/>
        </p:nvGrpSpPr>
        <p:grpSpPr>
          <a:xfrm>
            <a:off x="2404844" y="438153"/>
            <a:ext cx="3338818" cy="6514937"/>
            <a:chOff x="880844" y="438152"/>
            <a:chExt cx="3338818" cy="6514937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474A3DB-1B02-47D0-8BB6-221932E6ACDC}"/>
                </a:ext>
              </a:extLst>
            </p:cNvPr>
            <p:cNvSpPr/>
            <p:nvPr/>
          </p:nvSpPr>
          <p:spPr>
            <a:xfrm>
              <a:off x="939567" y="438152"/>
              <a:ext cx="3280095" cy="641984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CA29002F-25D9-49E7-853C-7770590EF494}"/>
                </a:ext>
              </a:extLst>
            </p:cNvPr>
            <p:cNvSpPr/>
            <p:nvPr/>
          </p:nvSpPr>
          <p:spPr>
            <a:xfrm>
              <a:off x="1267562" y="5002063"/>
              <a:ext cx="1475638" cy="14756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B4C49F79-6542-4B6F-A03C-9A09780332B2}"/>
                </a:ext>
              </a:extLst>
            </p:cNvPr>
            <p:cNvSpPr/>
            <p:nvPr/>
          </p:nvSpPr>
          <p:spPr>
            <a:xfrm>
              <a:off x="2251604" y="2871650"/>
              <a:ext cx="1798949" cy="179894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D5F7133-DD54-460F-951C-0EFF5CD6FF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36" t="-1659" r="-3478"/>
            <a:stretch/>
          </p:blipFill>
          <p:spPr>
            <a:xfrm flipH="1">
              <a:off x="880844" y="3878375"/>
              <a:ext cx="3169709" cy="3074714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5CFFF63-DAA5-4293-82D1-77E225CF9593}"/>
              </a:ext>
            </a:extLst>
          </p:cNvPr>
          <p:cNvGrpSpPr/>
          <p:nvPr/>
        </p:nvGrpSpPr>
        <p:grpSpPr>
          <a:xfrm>
            <a:off x="1524000" y="1530627"/>
            <a:ext cx="9144000" cy="565244"/>
            <a:chOff x="0" y="1530627"/>
            <a:chExt cx="9144000" cy="565244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7B06781-E015-4BD4-9017-CE79DDF4407F}"/>
                </a:ext>
              </a:extLst>
            </p:cNvPr>
            <p:cNvSpPr/>
            <p:nvPr/>
          </p:nvSpPr>
          <p:spPr>
            <a:xfrm>
              <a:off x="0" y="1530627"/>
              <a:ext cx="9144000" cy="56524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8CDAA54-AF8C-4E5C-91AA-C7E5DCB3433B}"/>
                </a:ext>
              </a:extLst>
            </p:cNvPr>
            <p:cNvSpPr txBox="1"/>
            <p:nvPr/>
          </p:nvSpPr>
          <p:spPr>
            <a:xfrm>
              <a:off x="457198" y="1628583"/>
              <a:ext cx="8229604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Which tense has the following sentence been written in?</a:t>
              </a:r>
            </a:p>
          </p:txBody>
        </p:sp>
      </p:grp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3"/>
            <a:ext cx="8220075" cy="892465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59838"/>
            <a:ext cx="7905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Which Tense?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6CACD0C-3D50-4AA3-B3EC-5BB920D601D6}"/>
              </a:ext>
            </a:extLst>
          </p:cNvPr>
          <p:cNvGrpSpPr/>
          <p:nvPr/>
        </p:nvGrpSpPr>
        <p:grpSpPr>
          <a:xfrm>
            <a:off x="4463204" y="2298584"/>
            <a:ext cx="5869236" cy="1421215"/>
            <a:chOff x="2939204" y="2298583"/>
            <a:chExt cx="5869236" cy="1760968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9452DAA4-88CE-4B8E-9C29-28DBE26A64F8}"/>
                </a:ext>
              </a:extLst>
            </p:cNvPr>
            <p:cNvSpPr/>
            <p:nvPr/>
          </p:nvSpPr>
          <p:spPr>
            <a:xfrm>
              <a:off x="2939204" y="2423697"/>
              <a:ext cx="5763236" cy="1635854"/>
            </a:xfrm>
            <a:prstGeom prst="roundRect">
              <a:avLst>
                <a:gd name="adj" fmla="val 16154"/>
              </a:avLst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A56322C-850F-464E-81E9-934AB0129C78}"/>
                </a:ext>
              </a:extLst>
            </p:cNvPr>
            <p:cNvSpPr/>
            <p:nvPr/>
          </p:nvSpPr>
          <p:spPr>
            <a:xfrm>
              <a:off x="3045204" y="2298583"/>
              <a:ext cx="5763236" cy="1635854"/>
            </a:xfrm>
            <a:prstGeom prst="roundRect">
              <a:avLst>
                <a:gd name="adj" fmla="val 161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B8C7BF2-A875-408E-92EC-C8CEE9C6B4D5}"/>
                </a:ext>
              </a:extLst>
            </p:cNvPr>
            <p:cNvSpPr txBox="1"/>
            <p:nvPr/>
          </p:nvSpPr>
          <p:spPr>
            <a:xfrm>
              <a:off x="3271706" y="2620183"/>
              <a:ext cx="5257152" cy="10296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will have watched 94 films by the end of the summer holidays.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E6221368-34EF-41FC-A7F1-10E00882D0A2}"/>
              </a:ext>
            </a:extLst>
          </p:cNvPr>
          <p:cNvGrpSpPr/>
          <p:nvPr/>
        </p:nvGrpSpPr>
        <p:grpSpPr>
          <a:xfrm>
            <a:off x="5868483" y="3820773"/>
            <a:ext cx="4414639" cy="1839224"/>
            <a:chOff x="4344482" y="4244829"/>
            <a:chExt cx="4414639" cy="1839224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35E78F4-0C7F-45C6-91E5-A5C3196D4492}"/>
                </a:ext>
              </a:extLst>
            </p:cNvPr>
            <p:cNvSpPr/>
            <p:nvPr/>
          </p:nvSpPr>
          <p:spPr>
            <a:xfrm>
              <a:off x="4344483" y="4244829"/>
              <a:ext cx="4414638" cy="553674"/>
            </a:xfrm>
            <a:prstGeom prst="round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Past Perfect Tense</a:t>
              </a: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41D2A634-FB03-489D-8E2C-8630B1E7C836}"/>
                </a:ext>
              </a:extLst>
            </p:cNvPr>
            <p:cNvSpPr/>
            <p:nvPr/>
          </p:nvSpPr>
          <p:spPr>
            <a:xfrm>
              <a:off x="4344483" y="4887604"/>
              <a:ext cx="4414638" cy="553674"/>
            </a:xfrm>
            <a:prstGeom prst="roundRect">
              <a:avLst/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Present Perfect Tense</a:t>
              </a: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B0385019-88F6-451B-B6FC-EF8846DD25CD}"/>
                </a:ext>
              </a:extLst>
            </p:cNvPr>
            <p:cNvSpPr/>
            <p:nvPr/>
          </p:nvSpPr>
          <p:spPr>
            <a:xfrm>
              <a:off x="4344482" y="5530379"/>
              <a:ext cx="4414638" cy="553674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Future Perfect Tense</a:t>
              </a:r>
            </a:p>
          </p:txBody>
        </p:sp>
      </p:grpSp>
      <p:sp>
        <p:nvSpPr>
          <p:cNvPr id="39" name="Rectangle: Rounded Corners 3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5A4BA3E-B85F-4326-9E79-5FBFD4C4E75A}"/>
              </a:ext>
            </a:extLst>
          </p:cNvPr>
          <p:cNvSpPr/>
          <p:nvPr/>
        </p:nvSpPr>
        <p:spPr>
          <a:xfrm>
            <a:off x="8004314" y="5846257"/>
            <a:ext cx="2206489" cy="63144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Next Question</a:t>
            </a:r>
          </a:p>
        </p:txBody>
      </p:sp>
      <p:sp>
        <p:nvSpPr>
          <p:cNvPr id="45" name="wrong">
            <a:extLst>
              <a:ext uri="{FF2B5EF4-FFF2-40B4-BE49-F238E27FC236}">
                <a16:creationId xmlns:a16="http://schemas.microsoft.com/office/drawing/2014/main" id="{0AA67CFB-6BFE-469B-A482-DF79494DC08B}"/>
              </a:ext>
            </a:extLst>
          </p:cNvPr>
          <p:cNvSpPr/>
          <p:nvPr/>
        </p:nvSpPr>
        <p:spPr>
          <a:xfrm>
            <a:off x="5793996" y="3820774"/>
            <a:ext cx="4532098" cy="1282265"/>
          </a:xfrm>
          <a:custGeom>
            <a:avLst/>
            <a:gdLst>
              <a:gd name="connsiteX0" fmla="*/ 0 w 4523709"/>
              <a:gd name="connsiteY0" fmla="*/ 1260383 h 1908908"/>
              <a:gd name="connsiteX1" fmla="*/ 4523709 w 4523709"/>
              <a:gd name="connsiteY1" fmla="*/ 1260383 h 1908908"/>
              <a:gd name="connsiteX2" fmla="*/ 4523709 w 4523709"/>
              <a:gd name="connsiteY2" fmla="*/ 1908908 h 1908908"/>
              <a:gd name="connsiteX3" fmla="*/ 0 w 4523709"/>
              <a:gd name="connsiteY3" fmla="*/ 1908908 h 1908908"/>
              <a:gd name="connsiteX4" fmla="*/ 0 w 4523709"/>
              <a:gd name="connsiteY4" fmla="*/ 0 h 1908908"/>
              <a:gd name="connsiteX5" fmla="*/ 4523709 w 4523709"/>
              <a:gd name="connsiteY5" fmla="*/ 0 h 1908908"/>
              <a:gd name="connsiteX6" fmla="*/ 4523709 w 4523709"/>
              <a:gd name="connsiteY6" fmla="*/ 563501 h 1908908"/>
              <a:gd name="connsiteX7" fmla="*/ 0 w 4523709"/>
              <a:gd name="connsiteY7" fmla="*/ 563501 h 1908908"/>
              <a:gd name="connsiteX0" fmla="*/ 8389 w 4532098"/>
              <a:gd name="connsiteY0" fmla="*/ 1260383 h 1908908"/>
              <a:gd name="connsiteX1" fmla="*/ 4532098 w 4532098"/>
              <a:gd name="connsiteY1" fmla="*/ 1260383 h 1908908"/>
              <a:gd name="connsiteX2" fmla="*/ 4532098 w 4532098"/>
              <a:gd name="connsiteY2" fmla="*/ 1908908 h 1908908"/>
              <a:gd name="connsiteX3" fmla="*/ 0 w 4532098"/>
              <a:gd name="connsiteY3" fmla="*/ 543693 h 1908908"/>
              <a:gd name="connsiteX4" fmla="*/ 8389 w 4532098"/>
              <a:gd name="connsiteY4" fmla="*/ 1260383 h 1908908"/>
              <a:gd name="connsiteX5" fmla="*/ 8389 w 4532098"/>
              <a:gd name="connsiteY5" fmla="*/ 0 h 1908908"/>
              <a:gd name="connsiteX6" fmla="*/ 4532098 w 4532098"/>
              <a:gd name="connsiteY6" fmla="*/ 0 h 1908908"/>
              <a:gd name="connsiteX7" fmla="*/ 4532098 w 4532098"/>
              <a:gd name="connsiteY7" fmla="*/ 563501 h 1908908"/>
              <a:gd name="connsiteX8" fmla="*/ 8389 w 4532098"/>
              <a:gd name="connsiteY8" fmla="*/ 563501 h 1908908"/>
              <a:gd name="connsiteX9" fmla="*/ 8389 w 4532098"/>
              <a:gd name="connsiteY9" fmla="*/ 0 h 1908908"/>
              <a:gd name="connsiteX0" fmla="*/ 8389 w 4532098"/>
              <a:gd name="connsiteY0" fmla="*/ 1260383 h 1287603"/>
              <a:gd name="connsiteX1" fmla="*/ 4532098 w 4532098"/>
              <a:gd name="connsiteY1" fmla="*/ 1260383 h 1287603"/>
              <a:gd name="connsiteX2" fmla="*/ 4532098 w 4532098"/>
              <a:gd name="connsiteY2" fmla="*/ 557077 h 1287603"/>
              <a:gd name="connsiteX3" fmla="*/ 0 w 4532098"/>
              <a:gd name="connsiteY3" fmla="*/ 543693 h 1287603"/>
              <a:gd name="connsiteX4" fmla="*/ 8389 w 4532098"/>
              <a:gd name="connsiteY4" fmla="*/ 1260383 h 1287603"/>
              <a:gd name="connsiteX5" fmla="*/ 8389 w 4532098"/>
              <a:gd name="connsiteY5" fmla="*/ 0 h 1287603"/>
              <a:gd name="connsiteX6" fmla="*/ 4532098 w 4532098"/>
              <a:gd name="connsiteY6" fmla="*/ 0 h 1287603"/>
              <a:gd name="connsiteX7" fmla="*/ 4532098 w 4532098"/>
              <a:gd name="connsiteY7" fmla="*/ 563501 h 1287603"/>
              <a:gd name="connsiteX8" fmla="*/ 8389 w 4532098"/>
              <a:gd name="connsiteY8" fmla="*/ 563501 h 1287603"/>
              <a:gd name="connsiteX9" fmla="*/ 8389 w 4532098"/>
              <a:gd name="connsiteY9" fmla="*/ 0 h 1287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32098" h="1287603">
                <a:moveTo>
                  <a:pt x="8389" y="1260383"/>
                </a:moveTo>
                <a:lnTo>
                  <a:pt x="4532098" y="1260383"/>
                </a:lnTo>
                <a:lnTo>
                  <a:pt x="4532098" y="557077"/>
                </a:lnTo>
                <a:lnTo>
                  <a:pt x="0" y="543693"/>
                </a:lnTo>
                <a:cubicBezTo>
                  <a:pt x="0" y="327518"/>
                  <a:pt x="8389" y="1476558"/>
                  <a:pt x="8389" y="1260383"/>
                </a:cubicBezTo>
                <a:close/>
                <a:moveTo>
                  <a:pt x="8389" y="0"/>
                </a:moveTo>
                <a:lnTo>
                  <a:pt x="4532098" y="0"/>
                </a:lnTo>
                <a:lnTo>
                  <a:pt x="4532098" y="563501"/>
                </a:lnTo>
                <a:lnTo>
                  <a:pt x="8389" y="563501"/>
                </a:lnTo>
                <a:lnTo>
                  <a:pt x="8389" y="0"/>
                </a:lnTo>
                <a:close/>
              </a:path>
            </a:pathLst>
          </a:cu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43" name="CORRECT">
            <a:extLst>
              <a:ext uri="{FF2B5EF4-FFF2-40B4-BE49-F238E27FC236}">
                <a16:creationId xmlns:a16="http://schemas.microsoft.com/office/drawing/2014/main" id="{DABE3B7A-D8F2-4572-9245-DB16583DFDF8}"/>
              </a:ext>
            </a:extLst>
          </p:cNvPr>
          <p:cNvSpPr/>
          <p:nvPr/>
        </p:nvSpPr>
        <p:spPr>
          <a:xfrm>
            <a:off x="5802385" y="5002064"/>
            <a:ext cx="4523709" cy="68839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INCORRECT MSG">
            <a:extLst>
              <a:ext uri="{FF2B5EF4-FFF2-40B4-BE49-F238E27FC236}">
                <a16:creationId xmlns:a16="http://schemas.microsoft.com/office/drawing/2014/main" id="{E7850F1F-5D48-4AF3-9A41-27A6DA43D19C}"/>
              </a:ext>
            </a:extLst>
          </p:cNvPr>
          <p:cNvSpPr/>
          <p:nvPr/>
        </p:nvSpPr>
        <p:spPr>
          <a:xfrm>
            <a:off x="5868481" y="3815887"/>
            <a:ext cx="4414638" cy="1844111"/>
          </a:xfrm>
          <a:prstGeom prst="roundRect">
            <a:avLst>
              <a:gd name="adj" fmla="val 5425"/>
            </a:avLst>
          </a:prstGeom>
          <a:solidFill>
            <a:schemeClr val="tx1">
              <a:lumMod val="90000"/>
              <a:lumOff val="10000"/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Incorrect. Try again!</a:t>
            </a:r>
          </a:p>
        </p:txBody>
      </p:sp>
      <p:sp>
        <p:nvSpPr>
          <p:cNvPr id="40" name="CORRECT MSG">
            <a:extLst>
              <a:ext uri="{FF2B5EF4-FFF2-40B4-BE49-F238E27FC236}">
                <a16:creationId xmlns:a16="http://schemas.microsoft.com/office/drawing/2014/main" id="{0228DF6C-8286-4712-BCBF-C8037948AE79}"/>
              </a:ext>
            </a:extLst>
          </p:cNvPr>
          <p:cNvSpPr/>
          <p:nvPr/>
        </p:nvSpPr>
        <p:spPr>
          <a:xfrm>
            <a:off x="5868483" y="3815887"/>
            <a:ext cx="4414638" cy="1844111"/>
          </a:xfrm>
          <a:prstGeom prst="roundRect">
            <a:avLst>
              <a:gd name="adj" fmla="val 5425"/>
            </a:avLst>
          </a:prstGeom>
          <a:solidFill>
            <a:srgbClr val="85BD33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Correct!</a:t>
            </a:r>
          </a:p>
        </p:txBody>
      </p:sp>
    </p:spTree>
    <p:extLst>
      <p:ext uri="{BB962C8B-B14F-4D97-AF65-F5344CB8AC3E}">
        <p14:creationId xmlns:p14="http://schemas.microsoft.com/office/powerpoint/2010/main" val="1344143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  <p:bldP spid="41" grpId="1" animBg="1"/>
      <p:bldP spid="4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62976B1B-5F91-4D4E-9A5E-3A4CF7F042E3}"/>
              </a:ext>
            </a:extLst>
          </p:cNvPr>
          <p:cNvGrpSpPr/>
          <p:nvPr/>
        </p:nvGrpSpPr>
        <p:grpSpPr>
          <a:xfrm>
            <a:off x="2459350" y="438152"/>
            <a:ext cx="3284313" cy="6419848"/>
            <a:chOff x="935349" y="438152"/>
            <a:chExt cx="3284313" cy="6419848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2474A3DB-1B02-47D0-8BB6-221932E6ACDC}"/>
                </a:ext>
              </a:extLst>
            </p:cNvPr>
            <p:cNvSpPr/>
            <p:nvPr/>
          </p:nvSpPr>
          <p:spPr>
            <a:xfrm>
              <a:off x="939567" y="438152"/>
              <a:ext cx="3280095" cy="641984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722816C7-760B-45DE-A2D0-6CDAC9A68B4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721" t="3188" b="3188"/>
            <a:stretch/>
          </p:blipFill>
          <p:spPr>
            <a:xfrm flipH="1">
              <a:off x="935349" y="1327853"/>
              <a:ext cx="3280094" cy="5530147"/>
            </a:xfrm>
            <a:prstGeom prst="rect">
              <a:avLst/>
            </a:prstGeom>
          </p:spPr>
        </p:pic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B4C49F79-6542-4B6F-A03C-9A09780332B2}"/>
                </a:ext>
              </a:extLst>
            </p:cNvPr>
            <p:cNvSpPr/>
            <p:nvPr/>
          </p:nvSpPr>
          <p:spPr>
            <a:xfrm>
              <a:off x="1518228" y="3185450"/>
              <a:ext cx="1314976" cy="13149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D5F7133-DD54-460F-951C-0EFF5CD6FFA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6" r="8316"/>
            <a:stretch/>
          </p:blipFill>
          <p:spPr>
            <a:xfrm flipH="1">
              <a:off x="939565" y="3673388"/>
              <a:ext cx="3117665" cy="3112058"/>
            </a:xfrm>
            <a:prstGeom prst="rect">
              <a:avLst/>
            </a:prstGeom>
          </p:spPr>
        </p:pic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CA29002F-25D9-49E7-853C-7770590EF494}"/>
                </a:ext>
              </a:extLst>
            </p:cNvPr>
            <p:cNvSpPr/>
            <p:nvPr/>
          </p:nvSpPr>
          <p:spPr>
            <a:xfrm>
              <a:off x="3340546" y="4154676"/>
              <a:ext cx="583265" cy="5832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5CFFF63-DAA5-4293-82D1-77E225CF9593}"/>
              </a:ext>
            </a:extLst>
          </p:cNvPr>
          <p:cNvGrpSpPr/>
          <p:nvPr/>
        </p:nvGrpSpPr>
        <p:grpSpPr>
          <a:xfrm>
            <a:off x="1524000" y="1530627"/>
            <a:ext cx="9144000" cy="565244"/>
            <a:chOff x="0" y="1530627"/>
            <a:chExt cx="9144000" cy="565244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7B06781-E015-4BD4-9017-CE79DDF4407F}"/>
                </a:ext>
              </a:extLst>
            </p:cNvPr>
            <p:cNvSpPr/>
            <p:nvPr/>
          </p:nvSpPr>
          <p:spPr>
            <a:xfrm>
              <a:off x="0" y="1530627"/>
              <a:ext cx="9144000" cy="565244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8CDAA54-AF8C-4E5C-91AA-C7E5DCB3433B}"/>
                </a:ext>
              </a:extLst>
            </p:cNvPr>
            <p:cNvSpPr txBox="1"/>
            <p:nvPr/>
          </p:nvSpPr>
          <p:spPr>
            <a:xfrm>
              <a:off x="457198" y="1628583"/>
              <a:ext cx="8229604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/>
                <a:t>Which tense has the following sentence been written in?</a:t>
              </a:r>
            </a:p>
          </p:txBody>
        </p:sp>
      </p:grp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A342EAF-9F14-43D2-B81C-753756829FDF}"/>
              </a:ext>
            </a:extLst>
          </p:cNvPr>
          <p:cNvSpPr/>
          <p:nvPr/>
        </p:nvSpPr>
        <p:spPr bwMode="auto">
          <a:xfrm>
            <a:off x="1981199" y="438153"/>
            <a:ext cx="8220075" cy="892465"/>
          </a:xfrm>
          <a:prstGeom prst="roundRect">
            <a:avLst>
              <a:gd name="adj" fmla="val 0"/>
            </a:avLst>
          </a:prstGeom>
          <a:solidFill>
            <a:srgbClr val="85BD33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9014EA-AE9A-4038-948E-7BF21C5B5AB7}"/>
              </a:ext>
            </a:extLst>
          </p:cNvPr>
          <p:cNvSpPr txBox="1"/>
          <p:nvPr/>
        </p:nvSpPr>
        <p:spPr>
          <a:xfrm>
            <a:off x="2147454" y="559838"/>
            <a:ext cx="7905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Which Tense?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6CACD0C-3D50-4AA3-B3EC-5BB920D601D6}"/>
              </a:ext>
            </a:extLst>
          </p:cNvPr>
          <p:cNvGrpSpPr/>
          <p:nvPr/>
        </p:nvGrpSpPr>
        <p:grpSpPr>
          <a:xfrm>
            <a:off x="4463204" y="2298584"/>
            <a:ext cx="5869236" cy="1421215"/>
            <a:chOff x="2939204" y="2298583"/>
            <a:chExt cx="5869236" cy="1760968"/>
          </a:xfrm>
        </p:grpSpPr>
        <p:sp>
          <p:nvSpPr>
            <p:cNvPr id="26" name="Rectangle: Rounded Corners 25">
              <a:extLst>
                <a:ext uri="{FF2B5EF4-FFF2-40B4-BE49-F238E27FC236}">
                  <a16:creationId xmlns:a16="http://schemas.microsoft.com/office/drawing/2014/main" id="{9452DAA4-88CE-4B8E-9C29-28DBE26A64F8}"/>
                </a:ext>
              </a:extLst>
            </p:cNvPr>
            <p:cNvSpPr/>
            <p:nvPr/>
          </p:nvSpPr>
          <p:spPr>
            <a:xfrm>
              <a:off x="2939204" y="2423697"/>
              <a:ext cx="5763236" cy="1635854"/>
            </a:xfrm>
            <a:prstGeom prst="roundRect">
              <a:avLst>
                <a:gd name="adj" fmla="val 16154"/>
              </a:avLst>
            </a:prstGeom>
            <a:solidFill>
              <a:srgbClr val="85BD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1A56322C-850F-464E-81E9-934AB0129C78}"/>
                </a:ext>
              </a:extLst>
            </p:cNvPr>
            <p:cNvSpPr/>
            <p:nvPr/>
          </p:nvSpPr>
          <p:spPr>
            <a:xfrm>
              <a:off x="3045204" y="2298583"/>
              <a:ext cx="5763236" cy="1635854"/>
            </a:xfrm>
            <a:prstGeom prst="roundRect">
              <a:avLst>
                <a:gd name="adj" fmla="val 16154"/>
              </a:avLst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B8C7BF2-A875-408E-92EC-C8CEE9C6B4D5}"/>
                </a:ext>
              </a:extLst>
            </p:cNvPr>
            <p:cNvSpPr txBox="1"/>
            <p:nvPr/>
          </p:nvSpPr>
          <p:spPr>
            <a:xfrm>
              <a:off x="3271706" y="2581205"/>
              <a:ext cx="5257152" cy="10296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I had sown only four lettuce seeds initially but that was not enough.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E6221368-34EF-41FC-A7F1-10E00882D0A2}"/>
              </a:ext>
            </a:extLst>
          </p:cNvPr>
          <p:cNvGrpSpPr/>
          <p:nvPr/>
        </p:nvGrpSpPr>
        <p:grpSpPr>
          <a:xfrm>
            <a:off x="5868483" y="3820773"/>
            <a:ext cx="4414639" cy="1839224"/>
            <a:chOff x="4344482" y="4244829"/>
            <a:chExt cx="4414639" cy="1839224"/>
          </a:xfrm>
        </p:grpSpPr>
        <p:sp>
          <p:nvSpPr>
            <p:cNvPr id="30" name="Rectangle: Rounded Corners 29">
              <a:extLst>
                <a:ext uri="{FF2B5EF4-FFF2-40B4-BE49-F238E27FC236}">
                  <a16:creationId xmlns:a16="http://schemas.microsoft.com/office/drawing/2014/main" id="{C35E78F4-0C7F-45C6-91E5-A5C3196D4492}"/>
                </a:ext>
              </a:extLst>
            </p:cNvPr>
            <p:cNvSpPr/>
            <p:nvPr/>
          </p:nvSpPr>
          <p:spPr>
            <a:xfrm>
              <a:off x="4344483" y="4244829"/>
              <a:ext cx="4414638" cy="553674"/>
            </a:xfrm>
            <a:prstGeom prst="round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Past Perfect Tense</a:t>
              </a:r>
            </a:p>
          </p:txBody>
        </p:sp>
        <p:sp>
          <p:nvSpPr>
            <p:cNvPr id="37" name="Rectangle: Rounded Corners 36">
              <a:extLst>
                <a:ext uri="{FF2B5EF4-FFF2-40B4-BE49-F238E27FC236}">
                  <a16:creationId xmlns:a16="http://schemas.microsoft.com/office/drawing/2014/main" id="{41D2A634-FB03-489D-8E2C-8630B1E7C836}"/>
                </a:ext>
              </a:extLst>
            </p:cNvPr>
            <p:cNvSpPr/>
            <p:nvPr/>
          </p:nvSpPr>
          <p:spPr>
            <a:xfrm>
              <a:off x="4344483" y="4887604"/>
              <a:ext cx="4414638" cy="553674"/>
            </a:xfrm>
            <a:prstGeom prst="roundRect">
              <a:avLst/>
            </a:prstGeom>
            <a:solidFill>
              <a:srgbClr val="DE1E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Present Perfect Tense</a:t>
              </a:r>
            </a:p>
          </p:txBody>
        </p:sp>
        <p:sp>
          <p:nvSpPr>
            <p:cNvPr id="38" name="Rectangle: Rounded Corners 37">
              <a:extLst>
                <a:ext uri="{FF2B5EF4-FFF2-40B4-BE49-F238E27FC236}">
                  <a16:creationId xmlns:a16="http://schemas.microsoft.com/office/drawing/2014/main" id="{B0385019-88F6-451B-B6FC-EF8846DD25CD}"/>
                </a:ext>
              </a:extLst>
            </p:cNvPr>
            <p:cNvSpPr/>
            <p:nvPr/>
          </p:nvSpPr>
          <p:spPr>
            <a:xfrm>
              <a:off x="4344482" y="5530379"/>
              <a:ext cx="4414638" cy="553674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b="1" dirty="0">
                  <a:solidFill>
                    <a:schemeClr val="bg1"/>
                  </a:solidFill>
                </a:rPr>
                <a:t>Future Perfect Tense</a:t>
              </a:r>
            </a:p>
          </p:txBody>
        </p:sp>
      </p:grpSp>
      <p:sp>
        <p:nvSpPr>
          <p:cNvPr id="39" name="Rectangle: Rounded Corners 38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5A4BA3E-B85F-4326-9E79-5FBFD4C4E75A}"/>
              </a:ext>
            </a:extLst>
          </p:cNvPr>
          <p:cNvSpPr/>
          <p:nvPr/>
        </p:nvSpPr>
        <p:spPr>
          <a:xfrm>
            <a:off x="8319084" y="5846257"/>
            <a:ext cx="1891719" cy="631444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Finish</a:t>
            </a:r>
          </a:p>
        </p:txBody>
      </p:sp>
      <p:sp>
        <p:nvSpPr>
          <p:cNvPr id="43" name="CORRECT">
            <a:extLst>
              <a:ext uri="{FF2B5EF4-FFF2-40B4-BE49-F238E27FC236}">
                <a16:creationId xmlns:a16="http://schemas.microsoft.com/office/drawing/2014/main" id="{DABE3B7A-D8F2-4572-9245-DB16583DFDF8}"/>
              </a:ext>
            </a:extLst>
          </p:cNvPr>
          <p:cNvSpPr/>
          <p:nvPr/>
        </p:nvSpPr>
        <p:spPr>
          <a:xfrm>
            <a:off x="5802385" y="3804368"/>
            <a:ext cx="4523709" cy="58648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WRONG">
            <a:extLst>
              <a:ext uri="{FF2B5EF4-FFF2-40B4-BE49-F238E27FC236}">
                <a16:creationId xmlns:a16="http://schemas.microsoft.com/office/drawing/2014/main" id="{6FDF2765-1936-4B6D-AE48-352CAB83FDFF}"/>
              </a:ext>
            </a:extLst>
          </p:cNvPr>
          <p:cNvSpPr/>
          <p:nvPr/>
        </p:nvSpPr>
        <p:spPr>
          <a:xfrm>
            <a:off x="5802386" y="4447142"/>
            <a:ext cx="4523709" cy="1212855"/>
          </a:xfrm>
          <a:prstGeom prst="rect">
            <a:avLst/>
          </a:prstGeom>
          <a:solidFill>
            <a:srgbClr val="DE1E5A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NCORRECT MSG">
            <a:extLst>
              <a:ext uri="{FF2B5EF4-FFF2-40B4-BE49-F238E27FC236}">
                <a16:creationId xmlns:a16="http://schemas.microsoft.com/office/drawing/2014/main" id="{E7850F1F-5D48-4AF3-9A41-27A6DA43D19C}"/>
              </a:ext>
            </a:extLst>
          </p:cNvPr>
          <p:cNvSpPr/>
          <p:nvPr/>
        </p:nvSpPr>
        <p:spPr>
          <a:xfrm>
            <a:off x="5868481" y="3815887"/>
            <a:ext cx="4414638" cy="1844111"/>
          </a:xfrm>
          <a:prstGeom prst="roundRect">
            <a:avLst>
              <a:gd name="adj" fmla="val 5425"/>
            </a:avLst>
          </a:prstGeom>
          <a:solidFill>
            <a:schemeClr val="tx1">
              <a:lumMod val="90000"/>
              <a:lumOff val="10000"/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Incorrect. Try again!</a:t>
            </a:r>
          </a:p>
        </p:txBody>
      </p:sp>
      <p:sp>
        <p:nvSpPr>
          <p:cNvPr id="40" name="CORRECT MSG">
            <a:extLst>
              <a:ext uri="{FF2B5EF4-FFF2-40B4-BE49-F238E27FC236}">
                <a16:creationId xmlns:a16="http://schemas.microsoft.com/office/drawing/2014/main" id="{0228DF6C-8286-4712-BCBF-C8037948AE79}"/>
              </a:ext>
            </a:extLst>
          </p:cNvPr>
          <p:cNvSpPr/>
          <p:nvPr/>
        </p:nvSpPr>
        <p:spPr>
          <a:xfrm>
            <a:off x="5868483" y="3815887"/>
            <a:ext cx="4414638" cy="1844111"/>
          </a:xfrm>
          <a:prstGeom prst="roundRect">
            <a:avLst>
              <a:gd name="adj" fmla="val 5425"/>
            </a:avLst>
          </a:prstGeom>
          <a:solidFill>
            <a:srgbClr val="85BD33">
              <a:alpha val="9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Correct!</a:t>
            </a:r>
            <a:br>
              <a:rPr lang="en-GB" sz="3200" b="1" dirty="0"/>
            </a:br>
            <a:r>
              <a:rPr lang="en-GB" sz="1600" b="1" spc="-50" dirty="0"/>
              <a:t>Well done on passing the ‘Which Tense?’ quiz!</a:t>
            </a:r>
            <a:endParaRPr lang="en-GB" sz="3200" b="1" spc="-50" dirty="0"/>
          </a:p>
        </p:txBody>
      </p:sp>
    </p:spTree>
    <p:extLst>
      <p:ext uri="{BB962C8B-B14F-4D97-AF65-F5344CB8AC3E}">
        <p14:creationId xmlns:p14="http://schemas.microsoft.com/office/powerpoint/2010/main" val="255446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39" grpId="0" animBg="1"/>
      <p:bldP spid="41" grpId="0" animBg="1"/>
      <p:bldP spid="41" grpId="1" animBg="1"/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F5B4BB-B4A9-4FD8-A290-89FD0B5155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516" t="18694" r="29639" b="6666"/>
          <a:stretch/>
        </p:blipFill>
        <p:spPr>
          <a:xfrm>
            <a:off x="0" y="-1"/>
            <a:ext cx="12192000" cy="6858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1585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162D7-4717-4B8F-AB13-D05F4838A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8FCEA-1E8C-4726-B644-D2128C3388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Which perfect tense do you think we could use in our playscripts?</a:t>
            </a:r>
          </a:p>
        </p:txBody>
      </p:sp>
      <p:pic>
        <p:nvPicPr>
          <p:cNvPr id="5122" name="Picture 2" descr="What are the present perfect and the past perfect? | TheSchoolRun">
            <a:extLst>
              <a:ext uri="{FF2B5EF4-FFF2-40B4-BE49-F238E27FC236}">
                <a16:creationId xmlns:a16="http://schemas.microsoft.com/office/drawing/2014/main" id="{0A332E69-9C4C-4BEE-B374-16EA429FD5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06" y="3086501"/>
            <a:ext cx="9441040" cy="283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35772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31A02D-EAF2-44B7-8899-DA096436B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F5A8C6-BC1F-4FE3-AED6-DAD558E10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579576"/>
          </a:xfrm>
        </p:spPr>
        <p:txBody>
          <a:bodyPr>
            <a:noAutofit/>
          </a:bodyPr>
          <a:lstStyle/>
          <a:p>
            <a:r>
              <a:rPr lang="en-GB" sz="2100" b="1" u="sng" dirty="0">
                <a:latin typeface="Comic Sans MS" panose="030F0702030302020204" pitchFamily="66" charset="0"/>
              </a:rPr>
              <a:t>Present perfect tense!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While the events of the Nativity happened in the past, we are writing from the character’s POV as if the events were happening to us now, in the present.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Example: </a:t>
            </a:r>
            <a:r>
              <a:rPr lang="en-GB" sz="2100" i="1" dirty="0">
                <a:latin typeface="Comic Sans MS" panose="030F0702030302020204" pitchFamily="66" charset="0"/>
              </a:rPr>
              <a:t>We have been following the star for miles!</a:t>
            </a:r>
          </a:p>
          <a:p>
            <a:pPr lvl="1"/>
            <a:endParaRPr lang="en-GB" sz="2100" i="1" dirty="0">
              <a:latin typeface="Comic Sans MS" panose="030F0702030302020204" pitchFamily="66" charset="0"/>
            </a:endParaRPr>
          </a:p>
          <a:p>
            <a:r>
              <a:rPr lang="en-GB" sz="2100" b="1" u="sng" dirty="0">
                <a:latin typeface="Comic Sans MS" panose="030F0702030302020204" pitchFamily="66" charset="0"/>
              </a:rPr>
              <a:t>Future perfect tense!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The characters may be talking about something that will happen in the future.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Example: </a:t>
            </a:r>
            <a:r>
              <a:rPr lang="en-GB" sz="2100" i="1" dirty="0">
                <a:latin typeface="Comic Sans MS" panose="030F0702030302020204" pitchFamily="66" charset="0"/>
              </a:rPr>
              <a:t>Baby Jesus will have left the stable before we arrive in Bethlehem!</a:t>
            </a:r>
          </a:p>
        </p:txBody>
      </p:sp>
    </p:spTree>
    <p:extLst>
      <p:ext uri="{BB962C8B-B14F-4D97-AF65-F5344CB8AC3E}">
        <p14:creationId xmlns:p14="http://schemas.microsoft.com/office/powerpoint/2010/main" val="41801179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48EA8-EF48-4079-B2B4-0FA010D535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619893"/>
            <a:ext cx="8596668" cy="2421469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Can you think of sentences using the perfect tenses that you could use in your playscripts?</a:t>
            </a:r>
          </a:p>
        </p:txBody>
      </p:sp>
      <p:pic>
        <p:nvPicPr>
          <p:cNvPr id="1026" name="Picture 2" descr="Thinking Brain Cliparts - Cliparts Zone">
            <a:extLst>
              <a:ext uri="{FF2B5EF4-FFF2-40B4-BE49-F238E27FC236}">
                <a16:creationId xmlns:a16="http://schemas.microsoft.com/office/drawing/2014/main" id="{D16FF2BD-5857-4CA4-9263-2D20502863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659" y="177103"/>
            <a:ext cx="3073384" cy="2952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80981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2D720D-4821-4CC9-A8FD-3A0B06EF1F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224" y="444911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You will begin writing your playscript today.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By the end of tomorrow’s lesson, I am expecting a complete playscript for your character’s version of the Nativity story.</a:t>
            </a:r>
          </a:p>
        </p:txBody>
      </p:sp>
      <p:pic>
        <p:nvPicPr>
          <p:cNvPr id="7170" name="Picture 2" descr="Drawing Writing Clip Art - Writing Clipart, HD Png Download , Transparent  Png Image - PNGitem">
            <a:extLst>
              <a:ext uri="{FF2B5EF4-FFF2-40B4-BE49-F238E27FC236}">
                <a16:creationId xmlns:a16="http://schemas.microsoft.com/office/drawing/2014/main" id="{3C3A37F2-4C05-42ED-97F1-4F1FA495B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605" y="3149675"/>
            <a:ext cx="3894589" cy="3708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7442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F6028-98F7-46FB-ADF1-B2774E3F7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Some things to consider: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92FFC2-3032-474B-9869-4994F88C2F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Interesting content!! 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There will be an audience watching the play! They do not need to know boring, insignificant details! Try to make the dialogue interesting and exciting.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Detailed stage directions! 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Lots of you were writing adverbs or adjectives (which is great!), but what does intrigued or happy actually look like? How will the character </a:t>
            </a:r>
            <a:r>
              <a:rPr lang="en-GB" sz="2100" i="1" dirty="0">
                <a:latin typeface="Comic Sans MS" panose="030F0702030302020204" pitchFamily="66" charset="0"/>
              </a:rPr>
              <a:t>show</a:t>
            </a:r>
            <a:r>
              <a:rPr lang="en-GB" sz="2100" dirty="0">
                <a:latin typeface="Comic Sans MS" panose="030F0702030302020204" pitchFamily="66" charset="0"/>
              </a:rPr>
              <a:t> they are intrigued or happy? Facial expression, body language, movement etc.</a:t>
            </a:r>
          </a:p>
        </p:txBody>
      </p:sp>
      <p:pic>
        <p:nvPicPr>
          <p:cNvPr id="2050" name="Picture 2" descr="Thinking clip art pictures free clipart images 2 - Cliparting.com">
            <a:extLst>
              <a:ext uri="{FF2B5EF4-FFF2-40B4-BE49-F238E27FC236}">
                <a16:creationId xmlns:a16="http://schemas.microsoft.com/office/drawing/2014/main" id="{A39808C5-07BD-4C93-B5E6-5D138AE67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CFFFA"/>
              </a:clrFrom>
              <a:clrTo>
                <a:srgbClr val="FCFF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2602" y="2640243"/>
            <a:ext cx="21336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67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BEB2E77-30C8-4EF5-A3D0-7B8D18ACC9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577" t="21443" r="17191" b="21238"/>
          <a:stretch/>
        </p:blipFill>
        <p:spPr>
          <a:xfrm>
            <a:off x="0" y="0"/>
            <a:ext cx="96209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197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DC710-4839-477E-BAE9-A3366BB652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2473" y="746570"/>
            <a:ext cx="3217463" cy="1459302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GB" sz="2100" dirty="0">
                <a:latin typeface="Comic Sans MS" panose="030F0702030302020204" pitchFamily="66" charset="0"/>
              </a:rPr>
              <a:t>Verbally retell the Nativity story from your character’s POV.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3ABAA6-5F90-49B0-BDC1-6830020AA3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989" t="40179" r="39768" b="17113"/>
          <a:stretch/>
        </p:blipFill>
        <p:spPr>
          <a:xfrm>
            <a:off x="4432065" y="2969443"/>
            <a:ext cx="5218948" cy="38885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D600FB-9665-4CED-8A06-F4E24D1CDBF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299" t="35464" r="37912" b="9278"/>
          <a:stretch/>
        </p:blipFill>
        <p:spPr>
          <a:xfrm>
            <a:off x="7759936" y="-1"/>
            <a:ext cx="4432064" cy="40770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D652D8-DD57-412C-8B8F-A13C763916F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376" t="34914" r="37294" b="9966"/>
          <a:stretch/>
        </p:blipFill>
        <p:spPr>
          <a:xfrm>
            <a:off x="0" y="0"/>
            <a:ext cx="4542473" cy="4102548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2361231-7422-4D44-8AA3-7A079EB91D38}"/>
              </a:ext>
            </a:extLst>
          </p:cNvPr>
          <p:cNvSpPr txBox="1">
            <a:spLocks/>
          </p:cNvSpPr>
          <p:nvPr/>
        </p:nvSpPr>
        <p:spPr>
          <a:xfrm>
            <a:off x="443060" y="4792240"/>
            <a:ext cx="4044209" cy="117492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100" dirty="0">
                <a:latin typeface="Comic Sans MS" panose="030F0702030302020204" pitchFamily="66" charset="0"/>
              </a:rPr>
              <a:t>Make sure you include the answers to these questions in your retelling!</a:t>
            </a:r>
          </a:p>
        </p:txBody>
      </p:sp>
    </p:spTree>
    <p:extLst>
      <p:ext uri="{BB962C8B-B14F-4D97-AF65-F5344CB8AC3E}">
        <p14:creationId xmlns:p14="http://schemas.microsoft.com/office/powerpoint/2010/main" val="15225108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05B5F-7CCF-4865-87DB-9114F0BCE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F8EB9-2A3F-4826-B406-64727D193E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Write your playscript.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You should use the checklist and the shared writing playscript from last lesson to help you.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Use the Bible Passages handout to help you include some quotes from the Bible.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can you improve the vocabulary you have used? Use a thesaurus to help you. </a:t>
            </a:r>
            <a:endParaRPr lang="en-GB" sz="21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C39569A-3BF8-402D-A6EC-53A6D535A3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577" t="21443" r="17191" b="21238"/>
          <a:stretch/>
        </p:blipFill>
        <p:spPr>
          <a:xfrm>
            <a:off x="7946796" y="0"/>
            <a:ext cx="4245204" cy="3026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358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6EE0111-1609-4593-ABFA-ADDE473E86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5097" y="2404534"/>
            <a:ext cx="9662474" cy="1646302"/>
          </a:xfrm>
        </p:spPr>
        <p:txBody>
          <a:bodyPr/>
          <a:lstStyle/>
          <a:p>
            <a:r>
              <a:rPr lang="en-GB" sz="4900" dirty="0">
                <a:latin typeface="Comic Sans MS" panose="030F0702030302020204" pitchFamily="66" charset="0"/>
              </a:rPr>
              <a:t>Wednesday 17</a:t>
            </a:r>
            <a:r>
              <a:rPr lang="en-GB" sz="4900" baseline="30000" dirty="0">
                <a:latin typeface="Comic Sans MS" panose="030F0702030302020204" pitchFamily="66" charset="0"/>
              </a:rPr>
              <a:t>th</a:t>
            </a:r>
            <a:r>
              <a:rPr lang="en-GB" sz="4900" dirty="0">
                <a:latin typeface="Comic Sans MS" panose="030F0702030302020204" pitchFamily="66" charset="0"/>
              </a:rPr>
              <a:t> November 2021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506D4277-F445-4ED9-8995-6112ECABDF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5097" y="4258222"/>
            <a:ext cx="9028906" cy="1096899"/>
          </a:xfrm>
        </p:spPr>
        <p:txBody>
          <a:bodyPr>
            <a:no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write with purpose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organise writing appropriately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use sentences appropriately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punctuate accurately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Playscripts </a:t>
            </a:r>
          </a:p>
        </p:txBody>
      </p:sp>
    </p:spTree>
    <p:extLst>
      <p:ext uri="{BB962C8B-B14F-4D97-AF65-F5344CB8AC3E}">
        <p14:creationId xmlns:p14="http://schemas.microsoft.com/office/powerpoint/2010/main" val="40538717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8318C-2325-40CA-936E-9AF0E5922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0B618-17EC-4103-946B-C7E77BAB9B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In your practice write last week, you were writing short, simple sentences for your dialogue.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i="1" dirty="0">
                <a:latin typeface="Comic Sans MS" panose="030F0702030302020204" pitchFamily="66" charset="0"/>
              </a:rPr>
              <a:t>Mary: </a:t>
            </a:r>
            <a:r>
              <a:rPr lang="en-GB" sz="2100" i="1" dirty="0">
                <a:latin typeface="Comic Sans MS" panose="030F0702030302020204" pitchFamily="66" charset="0"/>
              </a:rPr>
              <a:t>I’m going to have a baby.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How many different ways can you think of to extend this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(Think back to your grammar lessons before half term)</a:t>
            </a:r>
          </a:p>
        </p:txBody>
      </p:sp>
      <p:pic>
        <p:nvPicPr>
          <p:cNvPr id="10242" name="Picture 2" descr="Yawn Female Emoji Emoticon - Emoji - Sticker | TeePublic">
            <a:extLst>
              <a:ext uri="{FF2B5EF4-FFF2-40B4-BE49-F238E27FC236}">
                <a16:creationId xmlns:a16="http://schemas.microsoft.com/office/drawing/2014/main" id="{FE3E1682-7507-4E3F-B4F9-DD71871C3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0922" y="1930400"/>
            <a:ext cx="3441078" cy="3441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65486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9D489-E9E5-4ADD-B87C-A47F62FAA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368449"/>
            <a:ext cx="8596668" cy="13208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318FF4-66B8-4C04-BE3C-EEECBC9BF9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901" y="1566700"/>
            <a:ext cx="8746101" cy="4360527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You can extend a sentence with: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Expanded noun phrases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Conjunctions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Fronted adverbials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Relative clauses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Adverbs</a:t>
            </a:r>
          </a:p>
          <a:p>
            <a:pPr lvl="1"/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How many different ways can you think of to extend this simple sentence?</a:t>
            </a:r>
          </a:p>
          <a:p>
            <a:r>
              <a:rPr lang="en-GB" sz="2100" b="1" i="1" dirty="0">
                <a:latin typeface="Comic Sans MS" panose="030F0702030302020204" pitchFamily="66" charset="0"/>
              </a:rPr>
              <a:t>Mary: </a:t>
            </a:r>
            <a:r>
              <a:rPr lang="en-GB" sz="2100" i="1" dirty="0">
                <a:latin typeface="Comic Sans MS" panose="030F0702030302020204" pitchFamily="66" charset="0"/>
              </a:rPr>
              <a:t>I’m going to have a baby.</a:t>
            </a:r>
          </a:p>
          <a:p>
            <a:pPr lvl="1"/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 descr="14 SLP Sentence Expansion Freebies ideas | sentence writing, 1st grade  writing, sentences">
            <a:extLst>
              <a:ext uri="{FF2B5EF4-FFF2-40B4-BE49-F238E27FC236}">
                <a16:creationId xmlns:a16="http://schemas.microsoft.com/office/drawing/2014/main" id="{90A5D011-A2F9-4458-B16E-F883DDABE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046" y="1141447"/>
            <a:ext cx="4115389" cy="3173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08194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B8FAF-0892-4C64-A7C7-5C47DFE63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40013B-A9DF-488F-A37B-537B239B45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261553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Look back at your work from last lesson.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identify any simple sentences in your writing?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Think of some ways to extend these sentences.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Edit and extend your existing sentences in red pen. </a:t>
            </a:r>
          </a:p>
        </p:txBody>
      </p:sp>
      <p:pic>
        <p:nvPicPr>
          <p:cNvPr id="12290" name="Picture 2" descr="Smiley Emoticon Magnifying Glass Clip Art, PNG, 584x525px, Watercolor,  Cartoon, Flower, Frame, Heart Download Free">
            <a:extLst>
              <a:ext uri="{FF2B5EF4-FFF2-40B4-BE49-F238E27FC236}">
                <a16:creationId xmlns:a16="http://schemas.microsoft.com/office/drawing/2014/main" id="{D974B38D-F086-454B-8884-0A9C823CE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9693" y="2597473"/>
            <a:ext cx="4696654" cy="3007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7010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CAE78-B953-4970-B61A-26FFCB823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E9E37B-ED45-418C-8604-1731D98A93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You will be finishing writing your playscripts today.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By the end of today’s lesson, I am expecting a </a:t>
            </a:r>
            <a:r>
              <a:rPr lang="en-GB" sz="2100" b="1" u="sng" dirty="0">
                <a:latin typeface="Comic Sans MS" panose="030F0702030302020204" pitchFamily="66" charset="0"/>
              </a:rPr>
              <a:t>complete</a:t>
            </a:r>
            <a:r>
              <a:rPr lang="en-GB" sz="2100" dirty="0">
                <a:latin typeface="Comic Sans MS" panose="030F0702030302020204" pitchFamily="66" charset="0"/>
              </a:rPr>
              <a:t> playscript for your character’s version of the Nativity story.</a:t>
            </a:r>
          </a:p>
        </p:txBody>
      </p:sp>
      <p:pic>
        <p:nvPicPr>
          <p:cNvPr id="4" name="Picture 2" descr="Drawing Writing Clip Art - Writing Clipart, HD Png Download , Transparent  Png Image - PNGitem">
            <a:extLst>
              <a:ext uri="{FF2B5EF4-FFF2-40B4-BE49-F238E27FC236}">
                <a16:creationId xmlns:a16="http://schemas.microsoft.com/office/drawing/2014/main" id="{FDC335CB-D4C5-4BA2-915C-A7C914AA2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71" y="3635631"/>
            <a:ext cx="3384223" cy="3222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42049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5922F4-E24D-466B-99BF-11104FAE66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4590854"/>
            <a:ext cx="8596668" cy="1450508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Look back through your work – which features have you included? Which features do you need to include today?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76CF6B-84D6-4BE9-9878-705B64BEEF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577" t="21443" r="17191" b="21238"/>
          <a:stretch/>
        </p:blipFill>
        <p:spPr>
          <a:xfrm>
            <a:off x="2950590" y="386499"/>
            <a:ext cx="4810466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1086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AA31CDE-4024-4266-90D1-72A3A87744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989" t="40179" r="39768" b="17113"/>
          <a:stretch/>
        </p:blipFill>
        <p:spPr>
          <a:xfrm>
            <a:off x="4432065" y="2969443"/>
            <a:ext cx="5218948" cy="38885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49F4CE-0CAF-4554-8500-C6730D9CAD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299" t="35464" r="37912" b="9278"/>
          <a:stretch/>
        </p:blipFill>
        <p:spPr>
          <a:xfrm>
            <a:off x="7759936" y="-1"/>
            <a:ext cx="4432064" cy="407709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098C228-6FA5-4921-832D-D2E73364C45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376" t="34914" r="37294" b="9966"/>
          <a:stretch/>
        </p:blipFill>
        <p:spPr>
          <a:xfrm>
            <a:off x="0" y="0"/>
            <a:ext cx="4542473" cy="410254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DC710-4839-477E-BAE9-A3366BB652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09707" y="96120"/>
            <a:ext cx="3150229" cy="2722494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pPr algn="ctr"/>
            <a:r>
              <a:rPr lang="en-GB" sz="2100" dirty="0">
                <a:latin typeface="Comic Sans MS" panose="030F0702030302020204" pitchFamily="66" charset="0"/>
              </a:rPr>
              <a:t>Verbally retell the Nativity story from your character’s POV.</a:t>
            </a:r>
          </a:p>
          <a:p>
            <a:pPr algn="ctr"/>
            <a:r>
              <a:rPr lang="en-GB" sz="2100" dirty="0">
                <a:latin typeface="Comic Sans MS" panose="030F0702030302020204" pitchFamily="66" charset="0"/>
              </a:rPr>
              <a:t>Make sure you include the answers to these questions in your retelling!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6A2AAB-01C3-4A4B-B3C1-380BDD19DFDF}"/>
              </a:ext>
            </a:extLst>
          </p:cNvPr>
          <p:cNvSpPr/>
          <p:nvPr/>
        </p:nvSpPr>
        <p:spPr>
          <a:xfrm>
            <a:off x="354452" y="4563244"/>
            <a:ext cx="3833567" cy="10618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marL="342900" indent="-342900" algn="ctr"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Ø"/>
            </a:pPr>
            <a:r>
              <a:rPr lang="en-GB" sz="2100" dirty="0">
                <a:latin typeface="Comic Sans MS" panose="030F0702030302020204" pitchFamily="66" charset="0"/>
              </a:rPr>
              <a:t>What parts of the story do you still have left to write? </a:t>
            </a:r>
          </a:p>
        </p:txBody>
      </p:sp>
    </p:spTree>
    <p:extLst>
      <p:ext uri="{BB962C8B-B14F-4D97-AF65-F5344CB8AC3E}">
        <p14:creationId xmlns:p14="http://schemas.microsoft.com/office/powerpoint/2010/main" val="19946801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505B5F-7CCF-4865-87DB-9114F0BCE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F8EB9-2A3F-4826-B406-64727D193E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Write your playscript.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You should use the checklist and the shared writing playscript from last lesson to help you.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Use the Bible Passages handout to help you include some quotes from the Bible.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have you extended your sentences with relative clauses? Fronted adverbials? Conjunctions? Make sure you are using </a:t>
            </a:r>
            <a:r>
              <a:rPr lang="en-GB" sz="2100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a range of sentences</a:t>
            </a:r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in your writing.</a:t>
            </a:r>
          </a:p>
        </p:txBody>
      </p:sp>
    </p:spTree>
    <p:extLst>
      <p:ext uri="{BB962C8B-B14F-4D97-AF65-F5344CB8AC3E}">
        <p14:creationId xmlns:p14="http://schemas.microsoft.com/office/powerpoint/2010/main" val="28156884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14F1A3D-847B-4645-BE50-E7B53657CA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5670" y="2404534"/>
            <a:ext cx="9549353" cy="1646302"/>
          </a:xfrm>
        </p:spPr>
        <p:txBody>
          <a:bodyPr/>
          <a:lstStyle/>
          <a:p>
            <a:r>
              <a:rPr lang="en-GB" sz="5200" dirty="0">
                <a:latin typeface="Comic Sans MS" panose="030F0702030302020204" pitchFamily="66" charset="0"/>
              </a:rPr>
              <a:t>Thursday 18</a:t>
            </a:r>
            <a:r>
              <a:rPr lang="en-GB" sz="5200" baseline="30000" dirty="0">
                <a:latin typeface="Comic Sans MS" panose="030F0702030302020204" pitchFamily="66" charset="0"/>
              </a:rPr>
              <a:t>th</a:t>
            </a:r>
            <a:r>
              <a:rPr lang="en-GB" sz="5200" dirty="0">
                <a:latin typeface="Comic Sans MS" panose="030F0702030302020204" pitchFamily="66" charset="0"/>
              </a:rPr>
              <a:t> November 2021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5C2AE1B3-EB6F-4457-ADEB-6FDA0D4B40F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5670" y="4050833"/>
            <a:ext cx="9038333" cy="1096899"/>
          </a:xfrm>
        </p:spPr>
        <p:txBody>
          <a:bodyPr>
            <a:no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write with purpose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use sentences appropriately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punctuate accurately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Playscripts </a:t>
            </a:r>
          </a:p>
        </p:txBody>
      </p:sp>
    </p:spTree>
    <p:extLst>
      <p:ext uri="{BB962C8B-B14F-4D97-AF65-F5344CB8AC3E}">
        <p14:creationId xmlns:p14="http://schemas.microsoft.com/office/powerpoint/2010/main" val="4982782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tage Clipart Images, Stock Photos &amp;amp; Vectors | Shutterstock">
            <a:extLst>
              <a:ext uri="{FF2B5EF4-FFF2-40B4-BE49-F238E27FC236}">
                <a16:creationId xmlns:a16="http://schemas.microsoft.com/office/drawing/2014/main" id="{8F573273-7FD7-4441-AA47-EC8546549B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29"/>
          <a:stretch/>
        </p:blipFill>
        <p:spPr bwMode="auto">
          <a:xfrm>
            <a:off x="0" y="-1"/>
            <a:ext cx="12192001" cy="6860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537830B-0B30-48DD-A9E4-89A028072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7666" y="16654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5400" dirty="0">
                <a:solidFill>
                  <a:schemeClr val="bg1"/>
                </a:solidFill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368B97-7173-4F42-B517-01932BADE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8461" y="1175080"/>
            <a:ext cx="9315079" cy="4507840"/>
          </a:xfrm>
        </p:spPr>
        <p:txBody>
          <a:bodyPr>
            <a:noAutofit/>
          </a:bodyPr>
          <a:lstStyle/>
          <a:p>
            <a:pPr algn="ctr"/>
            <a:r>
              <a:rPr lang="en-GB" sz="1900" dirty="0">
                <a:solidFill>
                  <a:schemeClr val="bg1"/>
                </a:solidFill>
                <a:latin typeface="Comic Sans MS" panose="030F0702030302020204" pitchFamily="66" charset="0"/>
              </a:rPr>
              <a:t>Read and try to act out your play based on your playscript (you may like to ask some adults at home to join in!)</a:t>
            </a:r>
          </a:p>
          <a:p>
            <a:pPr algn="ctr"/>
            <a:r>
              <a:rPr lang="en-GB" sz="1900" dirty="0">
                <a:solidFill>
                  <a:schemeClr val="bg1"/>
                </a:solidFill>
                <a:latin typeface="Comic Sans MS" panose="030F0702030302020204" pitchFamily="66" charset="0"/>
              </a:rPr>
              <a:t>While doing this activity, you should identify some improvements which could be made.</a:t>
            </a:r>
          </a:p>
          <a:p>
            <a:pPr algn="ctr"/>
            <a:r>
              <a:rPr lang="en-GB" sz="1900" dirty="0">
                <a:solidFill>
                  <a:schemeClr val="bg1"/>
                </a:solidFill>
                <a:latin typeface="Comic Sans MS" panose="030F0702030302020204" pitchFamily="66" charset="0"/>
              </a:rPr>
              <a:t>You will be given </a:t>
            </a:r>
            <a:r>
              <a:rPr lang="en-GB" sz="1900" b="1" u="sng" dirty="0">
                <a:solidFill>
                  <a:schemeClr val="bg1"/>
                </a:solidFill>
                <a:latin typeface="Comic Sans MS" panose="030F0702030302020204" pitchFamily="66" charset="0"/>
              </a:rPr>
              <a:t>three</a:t>
            </a:r>
            <a:r>
              <a:rPr lang="en-GB" sz="1900" dirty="0">
                <a:solidFill>
                  <a:schemeClr val="bg1"/>
                </a:solidFill>
                <a:latin typeface="Comic Sans MS" panose="030F0702030302020204" pitchFamily="66" charset="0"/>
              </a:rPr>
              <a:t> Post-It Notes.</a:t>
            </a:r>
          </a:p>
          <a:p>
            <a:pPr lvl="1" algn="ctr"/>
            <a:r>
              <a:rPr lang="en-GB" sz="1900" dirty="0">
                <a:solidFill>
                  <a:schemeClr val="bg1"/>
                </a:solidFill>
                <a:latin typeface="Comic Sans MS" panose="030F0702030302020204" pitchFamily="66" charset="0"/>
              </a:rPr>
              <a:t>On </a:t>
            </a:r>
            <a:r>
              <a:rPr lang="en-GB" sz="1900" b="1" u="sng" dirty="0">
                <a:solidFill>
                  <a:schemeClr val="bg1"/>
                </a:solidFill>
                <a:latin typeface="Comic Sans MS" panose="030F0702030302020204" pitchFamily="66" charset="0"/>
              </a:rPr>
              <a:t>one</a:t>
            </a:r>
            <a:r>
              <a:rPr lang="en-GB" sz="1900" dirty="0">
                <a:solidFill>
                  <a:schemeClr val="bg1"/>
                </a:solidFill>
                <a:latin typeface="Comic Sans MS" panose="030F0702030302020204" pitchFamily="66" charset="0"/>
              </a:rPr>
              <a:t> Post-It Note, you should write down </a:t>
            </a:r>
            <a:r>
              <a:rPr lang="en-GB" sz="1900" b="1" u="sng" dirty="0">
                <a:solidFill>
                  <a:schemeClr val="bg1"/>
                </a:solidFill>
                <a:latin typeface="Comic Sans MS" panose="030F0702030302020204" pitchFamily="66" charset="0"/>
              </a:rPr>
              <a:t>one thing</a:t>
            </a:r>
            <a:r>
              <a:rPr lang="en-GB" sz="1900" dirty="0">
                <a:solidFill>
                  <a:schemeClr val="bg1"/>
                </a:solidFill>
                <a:latin typeface="Comic Sans MS" panose="030F0702030302020204" pitchFamily="66" charset="0"/>
              </a:rPr>
              <a:t> that went well (something that was good about the playscript).</a:t>
            </a:r>
          </a:p>
          <a:p>
            <a:pPr lvl="1" algn="ctr"/>
            <a:r>
              <a:rPr lang="en-GB" sz="1900" dirty="0">
                <a:solidFill>
                  <a:schemeClr val="bg1"/>
                </a:solidFill>
                <a:latin typeface="Comic Sans MS" panose="030F0702030302020204" pitchFamily="66" charset="0"/>
              </a:rPr>
              <a:t>On the second two Post-It Notes, you should write down </a:t>
            </a:r>
            <a:r>
              <a:rPr lang="en-GB" sz="1900" b="1" u="sng" dirty="0">
                <a:solidFill>
                  <a:schemeClr val="bg1"/>
                </a:solidFill>
                <a:latin typeface="Comic Sans MS" panose="030F0702030302020204" pitchFamily="66" charset="0"/>
              </a:rPr>
              <a:t>two improvements</a:t>
            </a:r>
            <a:r>
              <a:rPr lang="en-GB" sz="1900" dirty="0">
                <a:solidFill>
                  <a:schemeClr val="bg1"/>
                </a:solidFill>
                <a:latin typeface="Comic Sans MS" panose="030F0702030302020204" pitchFamily="66" charset="0"/>
              </a:rPr>
              <a:t> (two things that you could do to make their playscript better or clearer)</a:t>
            </a:r>
          </a:p>
          <a:p>
            <a:pPr algn="ctr"/>
            <a:r>
              <a:rPr lang="en-GB" sz="1900" dirty="0">
                <a:solidFill>
                  <a:schemeClr val="bg1"/>
                </a:solidFill>
                <a:latin typeface="Comic Sans MS" panose="030F0702030302020204" pitchFamily="66" charset="0"/>
              </a:rPr>
              <a:t>You can refer to the checklist to help you if you want.</a:t>
            </a:r>
          </a:p>
        </p:txBody>
      </p:sp>
    </p:spTree>
    <p:extLst>
      <p:ext uri="{BB962C8B-B14F-4D97-AF65-F5344CB8AC3E}">
        <p14:creationId xmlns:p14="http://schemas.microsoft.com/office/powerpoint/2010/main" val="25353162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0DA9DD-7769-4872-896F-A881FE8C91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3592" y="987459"/>
            <a:ext cx="5246016" cy="488308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strengths and areas for improvement did you identify?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What have you done well with writing playscripts?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do you need to do to improve?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How could you make the improvements suggested?</a:t>
            </a:r>
          </a:p>
        </p:txBody>
      </p:sp>
      <p:pic>
        <p:nvPicPr>
          <p:cNvPr id="4" name="Picture 2" descr="3 In 1 Stamper: WWW / EBI / Next Steps - SuperStickers">
            <a:extLst>
              <a:ext uri="{FF2B5EF4-FFF2-40B4-BE49-F238E27FC236}">
                <a16:creationId xmlns:a16="http://schemas.microsoft.com/office/drawing/2014/main" id="{E3EB855F-439E-49FF-AF6B-FAEF8B2F08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8" b="6559"/>
          <a:stretch/>
        </p:blipFill>
        <p:spPr bwMode="auto">
          <a:xfrm>
            <a:off x="-331509" y="1152427"/>
            <a:ext cx="5246016" cy="4553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66632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46EC3-93EA-45C0-BFDC-93A2A847D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FBDFD1-D1BC-41FA-8338-66DFA1B26E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Edit your playscripts.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To support you, you should use: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The checklist</a:t>
            </a:r>
          </a:p>
          <a:p>
            <a:pPr lvl="1"/>
            <a:r>
              <a:rPr lang="en-GB" sz="2100" dirty="0">
                <a:latin typeface="Comic Sans MS" panose="030F0702030302020204" pitchFamily="66" charset="0"/>
              </a:rPr>
              <a:t>The Post-It Note improvements</a:t>
            </a:r>
          </a:p>
          <a:p>
            <a:pPr lvl="1"/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act out your final, edited playscript. How did your ‘play’ go? Are you happy with it? Any final changes/improvements you need to make?</a:t>
            </a:r>
            <a:endParaRPr lang="en-GB" sz="21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386" name="Picture 2" descr="English Editor Online Improves Your Writings">
            <a:extLst>
              <a:ext uri="{FF2B5EF4-FFF2-40B4-BE49-F238E27FC236}">
                <a16:creationId xmlns:a16="http://schemas.microsoft.com/office/drawing/2014/main" id="{92C493E6-2B27-4FA4-AE78-DB5C3FAD31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529" y="100160"/>
            <a:ext cx="5347747" cy="320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06048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126</TotalTime>
  <Words>1832</Words>
  <Application>Microsoft Office PowerPoint</Application>
  <PresentationFormat>Widescreen</PresentationFormat>
  <Paragraphs>258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Comic Sans MS</vt:lpstr>
      <vt:lpstr>Trebuchet MS</vt:lpstr>
      <vt:lpstr>Twinkl</vt:lpstr>
      <vt:lpstr>Wingdings</vt:lpstr>
      <vt:lpstr>Wingdings 3</vt:lpstr>
      <vt:lpstr>Facet</vt:lpstr>
      <vt:lpstr>Monday 15th November 2021</vt:lpstr>
      <vt:lpstr>Starter </vt:lpstr>
      <vt:lpstr>Starter</vt:lpstr>
      <vt:lpstr>PowerPoint Presentation</vt:lpstr>
      <vt:lpstr>Tuesday 16th November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Starter </vt:lpstr>
      <vt:lpstr>Starter </vt:lpstr>
      <vt:lpstr>PowerPoint Presentation</vt:lpstr>
      <vt:lpstr>PowerPoint Presentation</vt:lpstr>
      <vt:lpstr>Some things to consider:</vt:lpstr>
      <vt:lpstr>PowerPoint Presentation</vt:lpstr>
      <vt:lpstr>PowerPoint Presentation</vt:lpstr>
      <vt:lpstr>Activity </vt:lpstr>
      <vt:lpstr>Wednesday 17th November 2021</vt:lpstr>
      <vt:lpstr>Starter </vt:lpstr>
      <vt:lpstr>Starter </vt:lpstr>
      <vt:lpstr>Starter </vt:lpstr>
      <vt:lpstr>PowerPoint Presentation</vt:lpstr>
      <vt:lpstr>PowerPoint Presentation</vt:lpstr>
      <vt:lpstr>PowerPoint Presentation</vt:lpstr>
      <vt:lpstr>Activity </vt:lpstr>
      <vt:lpstr>Thursday 18th November 2021</vt:lpstr>
      <vt:lpstr>Starter </vt:lpstr>
      <vt:lpstr>PowerPoint Presentation</vt:lpstr>
      <vt:lpstr>Activity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15th November 2021</dc:title>
  <dc:creator>Emily Fenner</dc:creator>
  <cp:lastModifiedBy>Emily Fenner</cp:lastModifiedBy>
  <cp:revision>7</cp:revision>
  <dcterms:created xsi:type="dcterms:W3CDTF">2021-11-12T13:26:26Z</dcterms:created>
  <dcterms:modified xsi:type="dcterms:W3CDTF">2021-11-12T15:35:49Z</dcterms:modified>
</cp:coreProperties>
</file>