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9" r:id="rId4"/>
    <p:sldMasterId id="2147483673" r:id="rId5"/>
    <p:sldMasterId id="2147483677" r:id="rId6"/>
    <p:sldMasterId id="2147483679" r:id="rId7"/>
    <p:sldMasterId id="2147483682" r:id="rId8"/>
    <p:sldMasterId id="2147483685" r:id="rId9"/>
    <p:sldMasterId id="2147483687" r:id="rId10"/>
  </p:sldMasterIdLst>
  <p:notesMasterIdLst>
    <p:notesMasterId r:id="rId28"/>
  </p:notesMasterIdLst>
  <p:sldIdLst>
    <p:sldId id="321" r:id="rId11"/>
    <p:sldId id="270" r:id="rId12"/>
    <p:sldId id="552" r:id="rId13"/>
    <p:sldId id="553" r:id="rId14"/>
    <p:sldId id="296" r:id="rId15"/>
    <p:sldId id="298" r:id="rId16"/>
    <p:sldId id="303" r:id="rId17"/>
    <p:sldId id="317" r:id="rId18"/>
    <p:sldId id="312" r:id="rId19"/>
    <p:sldId id="318" r:id="rId20"/>
    <p:sldId id="300" r:id="rId21"/>
    <p:sldId id="308" r:id="rId22"/>
    <p:sldId id="319" r:id="rId23"/>
    <p:sldId id="320" r:id="rId24"/>
    <p:sldId id="316" r:id="rId25"/>
    <p:sldId id="556" r:id="rId26"/>
    <p:sldId id="558"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m Shutkever" initials="SS" lastIdx="1" clrIdx="0">
    <p:extLst>
      <p:ext uri="{19B8F6BF-5375-455C-9EA6-DF929625EA0E}">
        <p15:presenceInfo xmlns:p15="http://schemas.microsoft.com/office/powerpoint/2012/main" userId="Sam Shutkev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BCE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49" autoAdjust="0"/>
    <p:restoredTop sz="94694"/>
  </p:normalViewPr>
  <p:slideViewPr>
    <p:cSldViewPr snapToGrid="0" snapToObjects="1">
      <p:cViewPr varScale="1">
        <p:scale>
          <a:sx n="67" d="100"/>
          <a:sy n="67" d="100"/>
        </p:scale>
        <p:origin x="1296" y="5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notesMaster" Target="notesMasters/notesMaster1.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presProps" Target="presProps.xml"/><Relationship Id="rId8" Type="http://schemas.openxmlformats.org/officeDocument/2006/relationships/slideMaster" Target="slideMasters/slideMaster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Comic Sans MS" panose="030F0702030302020204" pitchFamily="66"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Comic Sans MS" panose="030F0702030302020204" pitchFamily="66" charset="0"/>
              </a:defRPr>
            </a:lvl1pPr>
          </a:lstStyle>
          <a:p>
            <a:fld id="{D1BE4B4D-D867-492E-97B2-A4C94167F287}" type="datetimeFigureOut">
              <a:rPr lang="en-GB" smtClean="0"/>
              <a:pPr/>
              <a:t>13/10/2021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Comic Sans MS" panose="030F0702030302020204" pitchFamily="66"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Comic Sans MS" panose="030F0702030302020204" pitchFamily="66" charset="0"/>
              </a:defRPr>
            </a:lvl1pPr>
          </a:lstStyle>
          <a:p>
            <a:fld id="{9A63A521-224D-4C95-824A-3CEFF92EB905}" type="slidenum">
              <a:rPr lang="en-GB" smtClean="0"/>
              <a:pPr/>
              <a:t>‹#›</a:t>
            </a:fld>
            <a:endParaRPr lang="en-GB" dirty="0"/>
          </a:p>
        </p:txBody>
      </p:sp>
    </p:spTree>
    <p:extLst>
      <p:ext uri="{BB962C8B-B14F-4D97-AF65-F5344CB8AC3E}">
        <p14:creationId xmlns:p14="http://schemas.microsoft.com/office/powerpoint/2010/main" val="36004774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omic Sans MS" panose="030F0702030302020204" pitchFamily="66" charset="0"/>
        <a:ea typeface="+mn-ea"/>
        <a:cs typeface="+mn-cs"/>
      </a:defRPr>
    </a:lvl1pPr>
    <a:lvl2pPr marL="457200" algn="l" defTabSz="914400" rtl="0" eaLnBrk="1" latinLnBrk="0" hangingPunct="1">
      <a:defRPr sz="1200" kern="1200">
        <a:solidFill>
          <a:schemeClr val="tx1"/>
        </a:solidFill>
        <a:latin typeface="Comic Sans MS" panose="030F0702030302020204" pitchFamily="66" charset="0"/>
        <a:ea typeface="+mn-ea"/>
        <a:cs typeface="+mn-cs"/>
      </a:defRPr>
    </a:lvl2pPr>
    <a:lvl3pPr marL="914400" algn="l" defTabSz="914400" rtl="0" eaLnBrk="1" latinLnBrk="0" hangingPunct="1">
      <a:defRPr sz="1200" kern="1200">
        <a:solidFill>
          <a:schemeClr val="tx1"/>
        </a:solidFill>
        <a:latin typeface="Comic Sans MS" panose="030F0702030302020204" pitchFamily="66" charset="0"/>
        <a:ea typeface="+mn-ea"/>
        <a:cs typeface="+mn-cs"/>
      </a:defRPr>
    </a:lvl3pPr>
    <a:lvl4pPr marL="1371600" algn="l" defTabSz="914400" rtl="0" eaLnBrk="1" latinLnBrk="0" hangingPunct="1">
      <a:defRPr sz="1200" kern="1200">
        <a:solidFill>
          <a:schemeClr val="tx1"/>
        </a:solidFill>
        <a:latin typeface="Comic Sans MS" panose="030F0702030302020204" pitchFamily="66" charset="0"/>
        <a:ea typeface="+mn-ea"/>
        <a:cs typeface="+mn-cs"/>
      </a:defRPr>
    </a:lvl4pPr>
    <a:lvl5pPr marL="1828800" algn="l" defTabSz="914400" rtl="0" eaLnBrk="1" latinLnBrk="0" hangingPunct="1">
      <a:defRPr sz="1200" kern="1200">
        <a:solidFill>
          <a:schemeClr val="tx1"/>
        </a:solidFill>
        <a:latin typeface="Comic Sans MS" panose="030F0702030302020204" pitchFamily="6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0" y="2511188"/>
            <a:ext cx="5950424" cy="1787857"/>
          </a:xfrm>
          <a:prstGeom prst="rect">
            <a:avLst/>
          </a:prstGeom>
        </p:spPr>
        <p:txBody>
          <a:bodyPr anchor="ctr">
            <a:normAutofit/>
          </a:bodyPr>
          <a:lstStyle>
            <a:lvl1pPr algn="ctr">
              <a:defRPr sz="6600" baseline="0">
                <a:solidFill>
                  <a:schemeClr val="bg1"/>
                </a:solidFill>
                <a:latin typeface="KG Primary Penmanship" panose="02000506000000020003" pitchFamily="2" charset="0"/>
              </a:defRPr>
            </a:lvl1pPr>
          </a:lstStyle>
          <a:p>
            <a:r>
              <a:rPr lang="en-US" dirty="0"/>
              <a:t>TITLE – in caps and saved as a picture</a:t>
            </a:r>
            <a:endParaRPr lang="en-GB" dirty="0"/>
          </a:p>
        </p:txBody>
      </p:sp>
    </p:spTree>
    <p:extLst>
      <p:ext uri="{BB962C8B-B14F-4D97-AF65-F5344CB8AC3E}">
        <p14:creationId xmlns:p14="http://schemas.microsoft.com/office/powerpoint/2010/main" val="3278818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628650" y="6356350"/>
            <a:ext cx="2057400" cy="365125"/>
          </a:xfrm>
          <a:prstGeom prst="rect">
            <a:avLst/>
          </a:prstGeom>
        </p:spPr>
        <p:txBody>
          <a:bodyPr/>
          <a:lstStyle>
            <a:lvl1pPr>
              <a:defRPr>
                <a:latin typeface="Comic Sans MS" panose="030F0702030302020204" pitchFamily="66" charset="0"/>
              </a:defRPr>
            </a:lvl1pPr>
          </a:lstStyle>
          <a:p>
            <a:fld id="{45335E50-1930-44E5-9B14-893AFBD95C69}" type="datetimeFigureOut">
              <a:rPr lang="en-GB" smtClean="0"/>
              <a:pPr/>
              <a:t>13/10/2021</a:t>
            </a:fld>
            <a:endParaRPr lang="en-GB" dirty="0"/>
          </a:p>
        </p:txBody>
      </p:sp>
      <p:sp>
        <p:nvSpPr>
          <p:cNvPr id="4" name="Footer Placeholder 3"/>
          <p:cNvSpPr>
            <a:spLocks noGrp="1"/>
          </p:cNvSpPr>
          <p:nvPr>
            <p:ph type="ftr" sz="quarter" idx="11"/>
          </p:nvPr>
        </p:nvSpPr>
        <p:spPr>
          <a:xfrm>
            <a:off x="3028950" y="6356350"/>
            <a:ext cx="3086100" cy="365125"/>
          </a:xfrm>
          <a:prstGeom prst="rect">
            <a:avLst/>
          </a:prstGeom>
        </p:spPr>
        <p:txBody>
          <a:bodyPr/>
          <a:lstStyle>
            <a:lvl1pPr>
              <a:defRPr>
                <a:latin typeface="Comic Sans MS" panose="030F0702030302020204" pitchFamily="66" charset="0"/>
              </a:defRPr>
            </a:lvl1pPr>
          </a:lstStyle>
          <a:p>
            <a:endParaRPr lang="en-GB" dirty="0"/>
          </a:p>
        </p:txBody>
      </p:sp>
      <p:sp>
        <p:nvSpPr>
          <p:cNvPr id="5" name="Slide Number Placeholder 4"/>
          <p:cNvSpPr>
            <a:spLocks noGrp="1"/>
          </p:cNvSpPr>
          <p:nvPr>
            <p:ph type="sldNum" sz="quarter" idx="12"/>
          </p:nvPr>
        </p:nvSpPr>
        <p:spPr>
          <a:xfrm>
            <a:off x="6457950" y="6356350"/>
            <a:ext cx="2057400" cy="365125"/>
          </a:xfrm>
          <a:prstGeom prst="rect">
            <a:avLst/>
          </a:prstGeom>
        </p:spPr>
        <p:txBody>
          <a:bodyPr/>
          <a:lstStyle>
            <a:lvl1pPr>
              <a:defRPr>
                <a:latin typeface="Comic Sans MS" panose="030F0702030302020204" pitchFamily="66" charset="0"/>
              </a:defRPr>
            </a:lvl1pPr>
          </a:lstStyle>
          <a:p>
            <a:fld id="{108BBDC2-4ED5-4A8D-A28C-1B3F6D2413F0}" type="slidenum">
              <a:rPr lang="en-GB" smtClean="0"/>
              <a:pPr/>
              <a:t>‹#›</a:t>
            </a:fld>
            <a:endParaRPr lang="en-GB" dirty="0"/>
          </a:p>
        </p:txBody>
      </p:sp>
    </p:spTree>
    <p:extLst>
      <p:ext uri="{BB962C8B-B14F-4D97-AF65-F5344CB8AC3E}">
        <p14:creationId xmlns:p14="http://schemas.microsoft.com/office/powerpoint/2010/main" val="3431270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1090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4638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Your turn KS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38082" y="1989208"/>
            <a:ext cx="5703912" cy="3005873"/>
          </a:xfrm>
          <a:prstGeom prst="rect">
            <a:avLst/>
          </a:prstGeom>
        </p:spPr>
        <p:txBody>
          <a:bodyPr anchor="ctr"/>
          <a:lstStyle>
            <a:lvl1pPr algn="ctr">
              <a:defRPr sz="4000" u="none" baseline="0">
                <a:latin typeface="Comic Sans MS" panose="030F0702030302020204" pitchFamily="66" charset="0"/>
              </a:defRPr>
            </a:lvl1pPr>
          </a:lstStyle>
          <a:p>
            <a:r>
              <a:rPr lang="en-US" dirty="0"/>
              <a:t>Have a go at questions 		 on the worksheet</a:t>
            </a:r>
            <a:endParaRPr lang="en-GB" dirty="0"/>
          </a:p>
        </p:txBody>
      </p:sp>
    </p:spTree>
    <p:extLst>
      <p:ext uri="{BB962C8B-B14F-4D97-AF65-F5344CB8AC3E}">
        <p14:creationId xmlns:p14="http://schemas.microsoft.com/office/powerpoint/2010/main" val="1574045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Your turn KS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38082" y="1989208"/>
            <a:ext cx="5703912" cy="3005873"/>
          </a:xfrm>
          <a:prstGeom prst="rect">
            <a:avLst/>
          </a:prstGeom>
        </p:spPr>
        <p:txBody>
          <a:bodyPr anchor="ctr"/>
          <a:lstStyle>
            <a:lvl1pPr algn="ctr">
              <a:defRPr baseline="0">
                <a:latin typeface="+mn-lt"/>
              </a:defRPr>
            </a:lvl1pPr>
          </a:lstStyle>
          <a:p>
            <a:r>
              <a:rPr lang="en-US" dirty="0"/>
              <a:t>Have a go at questions 	on the worksheet</a:t>
            </a:r>
            <a:endParaRPr lang="en-GB" dirty="0"/>
          </a:p>
        </p:txBody>
      </p:sp>
    </p:spTree>
    <p:extLst>
      <p:ext uri="{BB962C8B-B14F-4D97-AF65-F5344CB8AC3E}">
        <p14:creationId xmlns:p14="http://schemas.microsoft.com/office/powerpoint/2010/main" val="3344947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9059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0444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D3C6788-FDF5-4CDE-A248-C58C911CE72A}" type="datetimeFigureOut">
              <a:rPr lang="en-GB" smtClean="0"/>
              <a:t>13/10/2021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1762179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3C6788-FDF5-4CDE-A248-C58C911CE72A}" type="datetimeFigureOut">
              <a:rPr lang="en-GB" smtClean="0"/>
              <a:t>13/10/2021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2296674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D3C6788-FDF5-4CDE-A248-C58C911CE72A}" type="datetimeFigureOut">
              <a:rPr lang="en-GB" smtClean="0"/>
              <a:t>13/10/2021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1940286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AD347D-5ACD-4C99-B74B-A9C85AD731AF}" type="datetimeFigureOut">
              <a:rPr lang="en-US" smtClean="0"/>
              <a:t>10/13/2021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269688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D3C6788-FDF5-4CDE-A248-C58C911CE72A}" type="datetimeFigureOut">
              <a:rPr lang="en-GB" smtClean="0"/>
              <a:t>13/10/2021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16815646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D3C6788-FDF5-4CDE-A248-C58C911CE72A}" type="datetimeFigureOut">
              <a:rPr lang="en-GB" smtClean="0"/>
              <a:t>13/10/2021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33900383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3C6788-FDF5-4CDE-A248-C58C911CE72A}" type="datetimeFigureOut">
              <a:rPr lang="en-GB" smtClean="0"/>
              <a:t>13/10/2021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219286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D3C6788-FDF5-4CDE-A248-C58C911CE72A}" type="datetimeFigureOut">
              <a:rPr lang="en-GB" smtClean="0"/>
              <a:t>13/10/2021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28509513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10/13/2021</a:t>
            </a:fld>
            <a:endParaRPr lang="en-US" dirty="0"/>
          </a:p>
        </p:txBody>
      </p:sp>
      <p:sp>
        <p:nvSpPr>
          <p:cNvPr id="6" name="Footer Placeholder 5"/>
          <p:cNvSpPr>
            <a:spLocks noGrp="1"/>
          </p:cNvSpPr>
          <p:nvPr>
            <p:ph type="ftr" sz="quarter" idx="11"/>
          </p:nvPr>
        </p:nvSpPr>
        <p:spPr>
          <a:xfrm>
            <a:off x="533400" y="6172200"/>
            <a:ext cx="5811724" cy="365125"/>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3007182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4AAD347D-5ACD-4C99-B74B-A9C85AD731AF}" type="datetimeFigureOut">
              <a:rPr lang="en-US" smtClean="0"/>
              <a:t>10/13/2021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1602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10/13/2021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47628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10/13/2021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830006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D3C6788-FDF5-4CDE-A248-C58C911CE72A}" type="datetimeFigureOut">
              <a:rPr lang="en-GB" smtClean="0"/>
              <a:t>13/10/2021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15966685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10/13/2021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2850143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10/13/2021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429655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3C6788-FDF5-4CDE-A248-C58C911CE72A}" type="datetimeFigureOut">
              <a:rPr lang="en-GB" smtClean="0"/>
              <a:t>13/10/2021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34963297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3C6788-FDF5-4CDE-A248-C58C911CE72A}" type="datetimeFigureOut">
              <a:rPr lang="en-GB" smtClean="0"/>
              <a:t>13/10/2021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E2846C-A839-4529-A593-3D568F21B833}" type="slidenum">
              <a:rPr lang="en-GB" smtClean="0"/>
              <a:t>‹#›</a:t>
            </a:fld>
            <a:endParaRPr lang="en-GB"/>
          </a:p>
        </p:txBody>
      </p:sp>
    </p:spTree>
    <p:extLst>
      <p:ext uri="{BB962C8B-B14F-4D97-AF65-F5344CB8AC3E}">
        <p14:creationId xmlns:p14="http://schemas.microsoft.com/office/powerpoint/2010/main" val="11790163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4.jp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theme" Target="../theme/theme6.xml"/><Relationship Id="rId1" Type="http://schemas.openxmlformats.org/officeDocument/2006/relationships/slideLayout" Target="../slideLayouts/slideLayout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18" Type="http://schemas.openxmlformats.org/officeDocument/2006/relationships/theme" Target="../theme/theme7.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slideLayout" Target="../slideLayouts/slideLayout25.xml"/><Relationship Id="rId2" Type="http://schemas.openxmlformats.org/officeDocument/2006/relationships/slideLayout" Target="../slideLayouts/slideLayout10.xml"/><Relationship Id="rId16" Type="http://schemas.openxmlformats.org/officeDocument/2006/relationships/slideLayout" Target="../slideLayouts/slideLayout24.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slideLayout" Target="../slideLayouts/slideLayout2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F14EDCB3-CC60-E94C-B25C-4D771CB64958}"/>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962281757"/>
      </p:ext>
    </p:extLst>
  </p:cSld>
  <p:clrMap bg1="lt1" tx1="dk1" bg2="lt2" tx2="dk2" accent1="accent1" accent2="accent2" accent3="accent3" accent4="accent4" accent5="accent5" accent6="accent6" hlink="hlink" folHlink="folHlink"/>
  <p:sldLayoutIdLst>
    <p:sldLayoutId id="2147483670" r:id="rId1"/>
    <p:sldLayoutId id="2147483684"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B02BD9-91A9-9F43-BF82-7E7C0E55B94B}"/>
              </a:ext>
            </a:extLst>
          </p:cNvPr>
          <p:cNvSpPr/>
          <p:nvPr userDrawn="1"/>
        </p:nvSpPr>
        <p:spPr>
          <a:xfrm>
            <a:off x="546652" y="606287"/>
            <a:ext cx="7523922" cy="5734878"/>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sp>
        <p:nvSpPr>
          <p:cNvPr id="6" name="Rectangle 5"/>
          <p:cNvSpPr/>
          <p:nvPr userDrawn="1"/>
        </p:nvSpPr>
        <p:spPr>
          <a:xfrm>
            <a:off x="376518" y="6553200"/>
            <a:ext cx="1470211" cy="2420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Comic Sans MS" panose="030F0702030302020204" pitchFamily="66" charset="0"/>
            </a:endParaRPr>
          </a:p>
        </p:txBody>
      </p:sp>
      <p:pic>
        <p:nvPicPr>
          <p:cNvPr id="5" name="Picture 4" descr="A picture containing table&#10;&#10;Description automatically generated">
            <a:extLst>
              <a:ext uri="{FF2B5EF4-FFF2-40B4-BE49-F238E27FC236}">
                <a16:creationId xmlns:a16="http://schemas.microsoft.com/office/drawing/2014/main" id="{D3D08606-BA4C-8046-935F-20760BC2766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3406297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able&#10;&#10;Description automatically generated">
            <a:extLst>
              <a:ext uri="{FF2B5EF4-FFF2-40B4-BE49-F238E27FC236}">
                <a16:creationId xmlns:a16="http://schemas.microsoft.com/office/drawing/2014/main" id="{F33BA71E-3CF0-1E4E-BEEE-6280AD06DDC9}"/>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050557058"/>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computer&#10;&#10;Description automatically generated">
            <a:extLst>
              <a:ext uri="{FF2B5EF4-FFF2-40B4-BE49-F238E27FC236}">
                <a16:creationId xmlns:a16="http://schemas.microsoft.com/office/drawing/2014/main" id="{3A3B0A72-DFF8-FC43-8B3B-B0D9C1468E83}"/>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772347357"/>
      </p:ext>
    </p:extLst>
  </p:cSld>
  <p:clrMap bg1="lt1" tx1="dk1" bg2="lt2" tx2="dk2" accent1="accent1" accent2="accent2" accent3="accent3" accent4="accent4" accent5="accent5" accent6="accent6" hlink="hlink" folHlink="folHlink"/>
  <p:sldLayoutIdLst>
    <p:sldLayoutId id="2147483680" r:id="rId1"/>
    <p:sldLayoutId id="214748368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 up of a logo&#10;&#10;Description automatically generated">
            <a:extLst>
              <a:ext uri="{FF2B5EF4-FFF2-40B4-BE49-F238E27FC236}">
                <a16:creationId xmlns:a16="http://schemas.microsoft.com/office/drawing/2014/main" id="{27FE0188-803D-CF41-A7C4-56C7E1D1B2A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18424126"/>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578145" y="219973"/>
            <a:ext cx="3348724" cy="434701"/>
          </a:xfrm>
          <a:prstGeom prst="rect">
            <a:avLst/>
          </a:prstGeom>
        </p:spPr>
        <p:txBody>
          <a:bodyPr vert="horz" lIns="91440" tIns="45720" rIns="91440" bIns="45720" rtlCol="0" anchor="ctr">
            <a:noAutofit/>
          </a:bodyPr>
          <a:lstStyle/>
          <a:p>
            <a:r>
              <a:rPr lang="en-GB" b="1" dirty="0">
                <a:effectLst/>
                <a:latin typeface="Bariol" panose="02000506040000020003" pitchFamily="2" charset="0"/>
              </a:rPr>
              <a:t>Year 1</a:t>
            </a:r>
            <a:r>
              <a:rPr lang="en-GB" b="1" dirty="0">
                <a:solidFill>
                  <a:srgbClr val="1C3A63"/>
                </a:solidFill>
                <a:effectLst/>
                <a:latin typeface="Bariol" panose="02000506040000020003" pitchFamily="2" charset="0"/>
              </a:rPr>
              <a:t> | </a:t>
            </a:r>
            <a:r>
              <a:rPr lang="en-GB" b="1" dirty="0">
                <a:effectLst/>
                <a:latin typeface="Bariol" panose="02000506040000020003" pitchFamily="2" charset="0"/>
              </a:rPr>
              <a:t>Week 1</a:t>
            </a:r>
            <a:r>
              <a:rPr lang="en-GB" b="1" dirty="0">
                <a:solidFill>
                  <a:srgbClr val="1C3A63"/>
                </a:solidFill>
                <a:effectLst/>
                <a:latin typeface="Bariol" panose="02000506040000020003" pitchFamily="2" charset="0"/>
              </a:rPr>
              <a:t> | </a:t>
            </a:r>
            <a:r>
              <a:rPr lang="en-GB" b="1" dirty="0">
                <a:effectLst/>
                <a:latin typeface="Bariol" panose="02000506040000020003" pitchFamily="2" charset="0"/>
              </a:rPr>
              <a:t>Day 1</a:t>
            </a:r>
            <a:endParaRPr lang="en-GB" dirty="0">
              <a:effectLst/>
              <a:latin typeface="Bariol" panose="02000506040000020003" pitchFamily="2" charset="0"/>
            </a:endParaRPr>
          </a:p>
        </p:txBody>
      </p:sp>
    </p:spTree>
    <p:extLst>
      <p:ext uri="{BB962C8B-B14F-4D97-AF65-F5344CB8AC3E}">
        <p14:creationId xmlns:p14="http://schemas.microsoft.com/office/powerpoint/2010/main" val="1946790049"/>
      </p:ext>
    </p:extLst>
  </p:cSld>
  <p:clrMap bg1="lt1" tx1="dk1" bg2="lt2" tx2="dk2" accent1="accent1" accent2="accent2" accent3="accent3" accent4="accent4" accent5="accent5" accent6="accent6" hlink="hlink" folHlink="folHlink"/>
  <p:sldLayoutIdLst>
    <p:sldLayoutId id="2147483686" r:id="rId1"/>
  </p:sldLayoutIdLst>
  <p:txStyles>
    <p:titleStyle>
      <a:lvl1pPr algn="r" defTabSz="844083" rtl="0" eaLnBrk="1" latinLnBrk="0" hangingPunct="1">
        <a:lnSpc>
          <a:spcPct val="90000"/>
        </a:lnSpc>
        <a:spcBef>
          <a:spcPct val="0"/>
        </a:spcBef>
        <a:buNone/>
        <a:defRPr lang="en-GB" sz="2215" b="1" i="0" kern="1200" baseline="0" smtClean="0">
          <a:solidFill>
            <a:schemeClr val="bg1"/>
          </a:solidFill>
          <a:effectLst/>
          <a:latin typeface="Bariol" panose="02000506040000020003" pitchFamily="2" charset="0"/>
          <a:ea typeface="+mj-ea"/>
          <a:cs typeface="+mj-cs"/>
        </a:defRPr>
      </a:lvl1pPr>
    </p:titleStyle>
    <p:bodyStyle>
      <a:lvl1pPr marL="211021" indent="-211021" algn="l" defTabSz="844083" rtl="0" eaLnBrk="1" latinLnBrk="0" hangingPunct="1">
        <a:lnSpc>
          <a:spcPct val="90000"/>
        </a:lnSpc>
        <a:spcBef>
          <a:spcPts val="923"/>
        </a:spcBef>
        <a:buFont typeface="Arial" panose="020B0604020202020204" pitchFamily="34" charset="0"/>
        <a:buChar char="•"/>
        <a:defRPr sz="2585" kern="1200">
          <a:solidFill>
            <a:schemeClr val="tx1"/>
          </a:solidFill>
          <a:latin typeface="+mn-lt"/>
          <a:ea typeface="+mn-ea"/>
          <a:cs typeface="+mn-cs"/>
        </a:defRPr>
      </a:lvl1pPr>
      <a:lvl2pPr marL="633062" indent="-211021" algn="l" defTabSz="844083" rtl="0" eaLnBrk="1" latinLnBrk="0" hangingPunct="1">
        <a:lnSpc>
          <a:spcPct val="90000"/>
        </a:lnSpc>
        <a:spcBef>
          <a:spcPts val="462"/>
        </a:spcBef>
        <a:buFont typeface="Arial" panose="020B0604020202020204" pitchFamily="34" charset="0"/>
        <a:buChar char="•"/>
        <a:defRPr sz="2215" kern="1200">
          <a:solidFill>
            <a:schemeClr val="tx1"/>
          </a:solidFill>
          <a:latin typeface="+mn-lt"/>
          <a:ea typeface="+mn-ea"/>
          <a:cs typeface="+mn-cs"/>
        </a:defRPr>
      </a:lvl2pPr>
      <a:lvl3pPr marL="1055103" indent="-211021" algn="l" defTabSz="844083" rtl="0" eaLnBrk="1" latinLnBrk="0" hangingPunct="1">
        <a:lnSpc>
          <a:spcPct val="90000"/>
        </a:lnSpc>
        <a:spcBef>
          <a:spcPts val="462"/>
        </a:spcBef>
        <a:buFont typeface="Arial" panose="020B0604020202020204" pitchFamily="34" charset="0"/>
        <a:buChar char="•"/>
        <a:defRPr sz="1846" kern="1200">
          <a:solidFill>
            <a:schemeClr val="tx1"/>
          </a:solidFill>
          <a:latin typeface="+mn-lt"/>
          <a:ea typeface="+mn-ea"/>
          <a:cs typeface="+mn-cs"/>
        </a:defRPr>
      </a:lvl3pPr>
      <a:lvl4pPr marL="1477145"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4pPr>
      <a:lvl5pPr marL="1899186"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5pPr>
      <a:lvl6pPr marL="2321227"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6pPr>
      <a:lvl7pPr marL="2743269"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7pPr>
      <a:lvl8pPr marL="3165310"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8pPr>
      <a:lvl9pPr marL="3587351" indent="-211021" algn="l" defTabSz="844083"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10/13/2021</a:t>
            </a:fld>
            <a:endParaRPr lang="en-US" dirty="0"/>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06453822"/>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4.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4.xml"/><Relationship Id="rId1" Type="http://schemas.openxmlformats.org/officeDocument/2006/relationships/tags" Target="../tags/tag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6.xml"/><Relationship Id="rId6" Type="http://schemas.openxmlformats.org/officeDocument/2006/relationships/image" Target="../media/image130.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7.xml"/><Relationship Id="rId5" Type="http://schemas.openxmlformats.org/officeDocument/2006/relationships/image" Target="../media/image14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tags" Target="../tags/tag8.xml"/><Relationship Id="rId6" Type="http://schemas.openxmlformats.org/officeDocument/2006/relationships/image" Target="../media/image19.png"/><Relationship Id="rId5" Type="http://schemas.openxmlformats.org/officeDocument/2006/relationships/image" Target="../media/image150.png"/></Relationships>
</file>

<file path=ppt/slides/_rels/slide15.xml.rels><?xml version="1.0" encoding="UTF-8" standalone="yes"?>
<Relationships xmlns="http://schemas.openxmlformats.org/package/2006/relationships"><Relationship Id="rId8" Type="http://schemas.openxmlformats.org/officeDocument/2006/relationships/image" Target="../media/image170.png"/><Relationship Id="rId7" Type="http://schemas.openxmlformats.org/officeDocument/2006/relationships/image" Target="../media/image21.png"/><Relationship Id="rId2" Type="http://schemas.openxmlformats.org/officeDocument/2006/relationships/slideLayout" Target="../slideLayouts/slideLayout4.xml"/><Relationship Id="rId1" Type="http://schemas.openxmlformats.org/officeDocument/2006/relationships/tags" Target="../tags/tag9.xml"/><Relationship Id="rId6" Type="http://schemas.openxmlformats.org/officeDocument/2006/relationships/image" Target="../media/image19.png"/><Relationship Id="rId5" Type="http://schemas.openxmlformats.org/officeDocument/2006/relationships/image" Target="../media/image160.png"/><Relationship Id="rId10" Type="http://schemas.openxmlformats.org/officeDocument/2006/relationships/image" Target="../media/image190.png"/><Relationship Id="rId9" Type="http://schemas.openxmlformats.org/officeDocument/2006/relationships/image" Target="../media/image180.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31A595B-B835-44AE-B0CB-5C2678E4DA8F}"/>
              </a:ext>
            </a:extLst>
          </p:cNvPr>
          <p:cNvPicPr>
            <a:picLocks noChangeAspect="1"/>
          </p:cNvPicPr>
          <p:nvPr/>
        </p:nvPicPr>
        <p:blipFill>
          <a:blip r:embed="rId2"/>
          <a:stretch>
            <a:fillRect/>
          </a:stretch>
        </p:blipFill>
        <p:spPr>
          <a:xfrm>
            <a:off x="216598" y="1340631"/>
            <a:ext cx="7101987" cy="4845333"/>
          </a:xfrm>
          <a:prstGeom prst="rect">
            <a:avLst/>
          </a:prstGeom>
        </p:spPr>
      </p:pic>
      <p:sp>
        <p:nvSpPr>
          <p:cNvPr id="4" name="Title Placeholder 1">
            <a:extLst>
              <a:ext uri="{FF2B5EF4-FFF2-40B4-BE49-F238E27FC236}">
                <a16:creationId xmlns:a16="http://schemas.microsoft.com/office/drawing/2014/main" id="{67D0239A-28EC-D747-9C6C-513181825690}"/>
              </a:ext>
            </a:extLst>
          </p:cNvPr>
          <p:cNvSpPr txBox="1">
            <a:spLocks/>
          </p:cNvSpPr>
          <p:nvPr/>
        </p:nvSpPr>
        <p:spPr>
          <a:xfrm>
            <a:off x="5578145" y="466821"/>
            <a:ext cx="3348724" cy="401262"/>
          </a:xfrm>
          <a:prstGeom prst="rect">
            <a:avLst/>
          </a:prstGeom>
        </p:spPr>
        <p:txBody>
          <a:bodyPr vert="horz" lIns="84406" tIns="42203" rIns="84406" bIns="42203" rtlCol="0" anchor="ctr">
            <a:noAutofit/>
          </a:bodyPr>
          <a:lstStyle>
            <a:lvl1pPr algn="r" defTabSz="914400" rtl="0" eaLnBrk="1" latinLnBrk="0" hangingPunct="1">
              <a:lnSpc>
                <a:spcPct val="90000"/>
              </a:lnSpc>
              <a:spcBef>
                <a:spcPct val="0"/>
              </a:spcBef>
              <a:buNone/>
              <a:defRPr lang="en-GB" sz="2400" b="1" i="0" kern="1200" baseline="0" smtClean="0">
                <a:solidFill>
                  <a:schemeClr val="bg1"/>
                </a:solidFill>
                <a:effectLst/>
                <a:latin typeface="Bariol" panose="02000506040000020003" pitchFamily="2" charset="0"/>
                <a:ea typeface="+mj-ea"/>
                <a:cs typeface="+mj-cs"/>
              </a:defRPr>
            </a:lvl1pPr>
          </a:lstStyle>
          <a:p>
            <a:pPr defTabSz="844083"/>
            <a:r>
              <a:rPr lang="en-GB" sz="2215" dirty="0">
                <a:solidFill>
                  <a:prstClr val="white"/>
                </a:solidFill>
                <a:latin typeface="Calibri" panose="020F0502020204030204"/>
              </a:rPr>
              <a:t>Year 6</a:t>
            </a:r>
            <a:r>
              <a:rPr lang="en-GB" sz="2215" dirty="0">
                <a:solidFill>
                  <a:srgbClr val="1C3A63"/>
                </a:solidFill>
                <a:latin typeface="Calibri" panose="020F0502020204030204"/>
              </a:rPr>
              <a:t> | </a:t>
            </a:r>
            <a:r>
              <a:rPr lang="en-GB" sz="2215" dirty="0">
                <a:solidFill>
                  <a:prstClr val="white"/>
                </a:solidFill>
                <a:latin typeface="Calibri" panose="020F0502020204030204"/>
              </a:rPr>
              <a:t>Week 5</a:t>
            </a:r>
            <a:r>
              <a:rPr lang="en-GB" sz="2215" dirty="0">
                <a:solidFill>
                  <a:srgbClr val="1C3A63"/>
                </a:solidFill>
                <a:latin typeface="Calibri" panose="020F0502020204030204"/>
              </a:rPr>
              <a:t> | </a:t>
            </a:r>
            <a:r>
              <a:rPr lang="en-GB" sz="2215" dirty="0">
                <a:solidFill>
                  <a:prstClr val="white"/>
                </a:solidFill>
                <a:latin typeface="Calibri" panose="020F0502020204030204"/>
              </a:rPr>
              <a:t>Day 5</a:t>
            </a:r>
          </a:p>
        </p:txBody>
      </p:sp>
      <p:pic>
        <p:nvPicPr>
          <p:cNvPr id="2" name="Picture 1"/>
          <p:cNvPicPr>
            <a:picLocks noChangeAspect="1"/>
          </p:cNvPicPr>
          <p:nvPr/>
        </p:nvPicPr>
        <p:blipFill>
          <a:blip r:embed="rId3"/>
          <a:stretch>
            <a:fillRect/>
          </a:stretch>
        </p:blipFill>
        <p:spPr>
          <a:xfrm>
            <a:off x="5578146" y="3692621"/>
            <a:ext cx="2619702" cy="2598171"/>
          </a:xfrm>
          <a:prstGeom prst="rect">
            <a:avLst/>
          </a:prstGeom>
        </p:spPr>
      </p:pic>
      <p:sp>
        <p:nvSpPr>
          <p:cNvPr id="5" name="Oval 4"/>
          <p:cNvSpPr/>
          <p:nvPr/>
        </p:nvSpPr>
        <p:spPr>
          <a:xfrm>
            <a:off x="6620701" y="4352285"/>
            <a:ext cx="42202" cy="6394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22041"/>
            <a:endParaRPr lang="en-GB" sz="1662">
              <a:solidFill>
                <a:prstClr val="white"/>
              </a:solidFill>
              <a:latin typeface="Calibri" panose="020F0502020204030204"/>
            </a:endParaRPr>
          </a:p>
        </p:txBody>
      </p:sp>
      <p:pic>
        <p:nvPicPr>
          <p:cNvPr id="12" name="Picture 11">
            <a:extLst>
              <a:ext uri="{FF2B5EF4-FFF2-40B4-BE49-F238E27FC236}">
                <a16:creationId xmlns:a16="http://schemas.microsoft.com/office/drawing/2014/main" id="{6CF12115-27A9-478F-9906-D413DB7B8A01}"/>
              </a:ext>
            </a:extLst>
          </p:cNvPr>
          <p:cNvPicPr>
            <a:picLocks noChangeAspect="1"/>
          </p:cNvPicPr>
          <p:nvPr/>
        </p:nvPicPr>
        <p:blipFill>
          <a:blip r:embed="rId4"/>
          <a:stretch>
            <a:fillRect/>
          </a:stretch>
        </p:blipFill>
        <p:spPr>
          <a:xfrm>
            <a:off x="7173893" y="906960"/>
            <a:ext cx="2149730" cy="1485677"/>
          </a:xfrm>
          <a:prstGeom prst="rect">
            <a:avLst/>
          </a:prstGeom>
        </p:spPr>
      </p:pic>
    </p:spTree>
    <p:extLst>
      <p:ext uri="{BB962C8B-B14F-4D97-AF65-F5344CB8AC3E}">
        <p14:creationId xmlns:p14="http://schemas.microsoft.com/office/powerpoint/2010/main" val="25687939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31A595B-B835-44AE-B0CB-5C2678E4DA8F}"/>
              </a:ext>
            </a:extLst>
          </p:cNvPr>
          <p:cNvPicPr>
            <a:picLocks noChangeAspect="1"/>
          </p:cNvPicPr>
          <p:nvPr/>
        </p:nvPicPr>
        <p:blipFill>
          <a:blip r:embed="rId2"/>
          <a:stretch>
            <a:fillRect/>
          </a:stretch>
        </p:blipFill>
        <p:spPr>
          <a:xfrm>
            <a:off x="216598" y="1340631"/>
            <a:ext cx="7101987" cy="4845333"/>
          </a:xfrm>
          <a:prstGeom prst="rect">
            <a:avLst/>
          </a:prstGeom>
        </p:spPr>
      </p:pic>
      <p:sp>
        <p:nvSpPr>
          <p:cNvPr id="4" name="Title Placeholder 1">
            <a:extLst>
              <a:ext uri="{FF2B5EF4-FFF2-40B4-BE49-F238E27FC236}">
                <a16:creationId xmlns:a16="http://schemas.microsoft.com/office/drawing/2014/main" id="{67D0239A-28EC-D747-9C6C-513181825690}"/>
              </a:ext>
            </a:extLst>
          </p:cNvPr>
          <p:cNvSpPr txBox="1">
            <a:spLocks/>
          </p:cNvSpPr>
          <p:nvPr/>
        </p:nvSpPr>
        <p:spPr>
          <a:xfrm>
            <a:off x="5578145" y="466821"/>
            <a:ext cx="3348724" cy="401262"/>
          </a:xfrm>
          <a:prstGeom prst="rect">
            <a:avLst/>
          </a:prstGeom>
        </p:spPr>
        <p:txBody>
          <a:bodyPr vert="horz" lIns="84406" tIns="42203" rIns="84406" bIns="42203" rtlCol="0" anchor="ctr">
            <a:noAutofit/>
          </a:bodyPr>
          <a:lstStyle>
            <a:lvl1pPr algn="r" defTabSz="914400" rtl="0" eaLnBrk="1" latinLnBrk="0" hangingPunct="1">
              <a:lnSpc>
                <a:spcPct val="90000"/>
              </a:lnSpc>
              <a:spcBef>
                <a:spcPct val="0"/>
              </a:spcBef>
              <a:buNone/>
              <a:defRPr lang="en-GB" sz="2400" b="1" i="0" kern="1200" baseline="0" smtClean="0">
                <a:solidFill>
                  <a:schemeClr val="bg1"/>
                </a:solidFill>
                <a:effectLst/>
                <a:latin typeface="Bariol" panose="02000506040000020003" pitchFamily="2" charset="0"/>
                <a:ea typeface="+mj-ea"/>
                <a:cs typeface="+mj-cs"/>
              </a:defRPr>
            </a:lvl1pPr>
          </a:lstStyle>
          <a:p>
            <a:pPr defTabSz="844083"/>
            <a:r>
              <a:rPr lang="en-GB" sz="2215" dirty="0">
                <a:solidFill>
                  <a:prstClr val="white"/>
                </a:solidFill>
                <a:latin typeface="Calibri" panose="020F0502020204030204"/>
              </a:rPr>
              <a:t>Year 6</a:t>
            </a:r>
            <a:r>
              <a:rPr lang="en-GB" sz="2215" dirty="0">
                <a:solidFill>
                  <a:srgbClr val="1C3A63"/>
                </a:solidFill>
                <a:latin typeface="Calibri" panose="020F0502020204030204"/>
              </a:rPr>
              <a:t> | </a:t>
            </a:r>
            <a:r>
              <a:rPr lang="en-GB" sz="2215" dirty="0">
                <a:solidFill>
                  <a:prstClr val="white"/>
                </a:solidFill>
                <a:latin typeface="Calibri" panose="020F0502020204030204"/>
              </a:rPr>
              <a:t>Week 5</a:t>
            </a:r>
            <a:r>
              <a:rPr lang="en-GB" sz="2215" dirty="0">
                <a:solidFill>
                  <a:srgbClr val="1C3A63"/>
                </a:solidFill>
                <a:latin typeface="Calibri" panose="020F0502020204030204"/>
              </a:rPr>
              <a:t> | </a:t>
            </a:r>
            <a:r>
              <a:rPr lang="en-GB" sz="2215" dirty="0">
                <a:solidFill>
                  <a:prstClr val="white"/>
                </a:solidFill>
                <a:latin typeface="Calibri" panose="020F0502020204030204"/>
              </a:rPr>
              <a:t>Day 5</a:t>
            </a:r>
          </a:p>
        </p:txBody>
      </p:sp>
      <p:pic>
        <p:nvPicPr>
          <p:cNvPr id="2" name="Picture 1"/>
          <p:cNvPicPr>
            <a:picLocks noChangeAspect="1"/>
          </p:cNvPicPr>
          <p:nvPr/>
        </p:nvPicPr>
        <p:blipFill>
          <a:blip r:embed="rId3"/>
          <a:stretch>
            <a:fillRect/>
          </a:stretch>
        </p:blipFill>
        <p:spPr>
          <a:xfrm>
            <a:off x="5578146" y="3692621"/>
            <a:ext cx="2619702" cy="2598171"/>
          </a:xfrm>
          <a:prstGeom prst="rect">
            <a:avLst/>
          </a:prstGeom>
        </p:spPr>
      </p:pic>
      <p:sp>
        <p:nvSpPr>
          <p:cNvPr id="5" name="Oval 4"/>
          <p:cNvSpPr/>
          <p:nvPr/>
        </p:nvSpPr>
        <p:spPr>
          <a:xfrm>
            <a:off x="6620701" y="4352285"/>
            <a:ext cx="42202" cy="6394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22041"/>
            <a:endParaRPr lang="en-GB" sz="1662">
              <a:solidFill>
                <a:prstClr val="white"/>
              </a:solidFill>
              <a:latin typeface="Calibri" panose="020F0502020204030204"/>
            </a:endParaRPr>
          </a:p>
        </p:txBody>
      </p:sp>
      <p:pic>
        <p:nvPicPr>
          <p:cNvPr id="7" name="Picture 6">
            <a:extLst>
              <a:ext uri="{FF2B5EF4-FFF2-40B4-BE49-F238E27FC236}">
                <a16:creationId xmlns:a16="http://schemas.microsoft.com/office/drawing/2014/main" id="{33880DC3-C917-440D-917D-0DEFD2D42EC0}"/>
              </a:ext>
            </a:extLst>
          </p:cNvPr>
          <p:cNvPicPr>
            <a:picLocks noChangeAspect="1"/>
          </p:cNvPicPr>
          <p:nvPr/>
        </p:nvPicPr>
        <p:blipFill>
          <a:blip r:embed="rId4"/>
          <a:stretch>
            <a:fillRect/>
          </a:stretch>
        </p:blipFill>
        <p:spPr>
          <a:xfrm>
            <a:off x="2826727" y="1929566"/>
            <a:ext cx="2414226" cy="793487"/>
          </a:xfrm>
          <a:prstGeom prst="rect">
            <a:avLst/>
          </a:prstGeom>
        </p:spPr>
      </p:pic>
      <p:pic>
        <p:nvPicPr>
          <p:cNvPr id="8" name="Picture 7">
            <a:extLst>
              <a:ext uri="{FF2B5EF4-FFF2-40B4-BE49-F238E27FC236}">
                <a16:creationId xmlns:a16="http://schemas.microsoft.com/office/drawing/2014/main" id="{8BFADD07-17CE-4842-ABEF-0A0C359F4713}"/>
              </a:ext>
            </a:extLst>
          </p:cNvPr>
          <p:cNvPicPr>
            <a:picLocks noChangeAspect="1"/>
          </p:cNvPicPr>
          <p:nvPr/>
        </p:nvPicPr>
        <p:blipFill>
          <a:blip r:embed="rId5"/>
          <a:stretch>
            <a:fillRect/>
          </a:stretch>
        </p:blipFill>
        <p:spPr>
          <a:xfrm>
            <a:off x="3773256" y="2699914"/>
            <a:ext cx="2352322" cy="793487"/>
          </a:xfrm>
          <a:prstGeom prst="rect">
            <a:avLst/>
          </a:prstGeom>
        </p:spPr>
      </p:pic>
      <p:pic>
        <p:nvPicPr>
          <p:cNvPr id="9" name="Picture 8">
            <a:extLst>
              <a:ext uri="{FF2B5EF4-FFF2-40B4-BE49-F238E27FC236}">
                <a16:creationId xmlns:a16="http://schemas.microsoft.com/office/drawing/2014/main" id="{9545ACA4-D636-499A-9F93-FF7EAF78C2E1}"/>
              </a:ext>
            </a:extLst>
          </p:cNvPr>
          <p:cNvPicPr>
            <a:picLocks noChangeAspect="1"/>
          </p:cNvPicPr>
          <p:nvPr/>
        </p:nvPicPr>
        <p:blipFill>
          <a:blip r:embed="rId6"/>
          <a:stretch>
            <a:fillRect/>
          </a:stretch>
        </p:blipFill>
        <p:spPr>
          <a:xfrm>
            <a:off x="3673571" y="4046436"/>
            <a:ext cx="1198672" cy="793487"/>
          </a:xfrm>
          <a:prstGeom prst="rect">
            <a:avLst/>
          </a:prstGeom>
        </p:spPr>
      </p:pic>
      <p:pic>
        <p:nvPicPr>
          <p:cNvPr id="11" name="Picture 10">
            <a:extLst>
              <a:ext uri="{FF2B5EF4-FFF2-40B4-BE49-F238E27FC236}">
                <a16:creationId xmlns:a16="http://schemas.microsoft.com/office/drawing/2014/main" id="{97090806-8CC3-49E9-8BCF-DDBE91A5883C}"/>
              </a:ext>
            </a:extLst>
          </p:cNvPr>
          <p:cNvPicPr>
            <a:picLocks noChangeAspect="1"/>
          </p:cNvPicPr>
          <p:nvPr/>
        </p:nvPicPr>
        <p:blipFill>
          <a:blip r:embed="rId7"/>
          <a:stretch>
            <a:fillRect/>
          </a:stretch>
        </p:blipFill>
        <p:spPr>
          <a:xfrm>
            <a:off x="6499773" y="3889003"/>
            <a:ext cx="1637622" cy="793487"/>
          </a:xfrm>
          <a:prstGeom prst="rect">
            <a:avLst/>
          </a:prstGeom>
        </p:spPr>
      </p:pic>
      <p:pic>
        <p:nvPicPr>
          <p:cNvPr id="12" name="Picture 11">
            <a:extLst>
              <a:ext uri="{FF2B5EF4-FFF2-40B4-BE49-F238E27FC236}">
                <a16:creationId xmlns:a16="http://schemas.microsoft.com/office/drawing/2014/main" id="{6CF12115-27A9-478F-9906-D413DB7B8A01}"/>
              </a:ext>
            </a:extLst>
          </p:cNvPr>
          <p:cNvPicPr>
            <a:picLocks noChangeAspect="1"/>
          </p:cNvPicPr>
          <p:nvPr/>
        </p:nvPicPr>
        <p:blipFill>
          <a:blip r:embed="rId8"/>
          <a:stretch>
            <a:fillRect/>
          </a:stretch>
        </p:blipFill>
        <p:spPr>
          <a:xfrm>
            <a:off x="7173893" y="906960"/>
            <a:ext cx="2149730" cy="1485677"/>
          </a:xfrm>
          <a:prstGeom prst="rect">
            <a:avLst/>
          </a:prstGeom>
        </p:spPr>
      </p:pic>
    </p:spTree>
    <p:extLst>
      <p:ext uri="{BB962C8B-B14F-4D97-AF65-F5344CB8AC3E}">
        <p14:creationId xmlns:p14="http://schemas.microsoft.com/office/powerpoint/2010/main" val="1497442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4441E9-429D-4776-A914-557B3D1A0997}"/>
              </a:ext>
            </a:extLst>
          </p:cNvPr>
          <p:cNvSpPr txBox="1"/>
          <p:nvPr/>
        </p:nvSpPr>
        <p:spPr>
          <a:xfrm>
            <a:off x="-902412" y="1023471"/>
            <a:ext cx="8964001" cy="1484894"/>
          </a:xfrm>
          <a:prstGeom prst="rect">
            <a:avLst/>
          </a:prstGeom>
          <a:noFill/>
        </p:spPr>
        <p:txBody>
          <a:bodyPr vert="horz" wrap="square" rtlCol="0">
            <a:spAutoFit/>
          </a:bodyPr>
          <a:lstStyle/>
          <a:p>
            <a:pPr marL="0" marR="0" lvl="0" indent="0" algn="r" defTabSz="556047" rtl="0" eaLnBrk="1" fontAlgn="auto" latinLnBrk="0" hangingPunct="1">
              <a:lnSpc>
                <a:spcPct val="100000"/>
              </a:lnSpc>
              <a:spcBef>
                <a:spcPts val="0"/>
              </a:spcBef>
              <a:spcAft>
                <a:spcPts val="0"/>
              </a:spcAft>
              <a:buClrTx/>
              <a:buSzTx/>
              <a:buFontTx/>
              <a:buNone/>
              <a:tabLst/>
              <a:defRPr/>
            </a:pPr>
            <a:r>
              <a:rPr kumimoji="0" lang="en-GB" sz="5400" b="0" i="0" u="none" strike="noStrike" kern="1200" cap="none" spc="0" normalizeH="0" baseline="0" noProof="0" dirty="0">
                <a:ln>
                  <a:noFill/>
                </a:ln>
                <a:solidFill>
                  <a:srgbClr val="0000FF"/>
                </a:solidFill>
                <a:effectLst/>
                <a:uLnTx/>
                <a:uFillTx/>
                <a:latin typeface="Comic Sans MS - 48"/>
                <a:ea typeface="+mn-ea"/>
                <a:cs typeface="+mn-cs"/>
              </a:rPr>
              <a:t>Arithmetic Starter</a:t>
            </a:r>
          </a:p>
          <a:p>
            <a:pPr marL="0" marR="0" lvl="0" indent="0" algn="r" defTabSz="556047" rtl="0" eaLnBrk="1" fontAlgn="auto" latinLnBrk="0" hangingPunct="1">
              <a:lnSpc>
                <a:spcPct val="100000"/>
              </a:lnSpc>
              <a:spcBef>
                <a:spcPts val="0"/>
              </a:spcBef>
              <a:spcAft>
                <a:spcPts val="0"/>
              </a:spcAft>
              <a:buClrTx/>
              <a:buSzTx/>
              <a:buFontTx/>
              <a:buNone/>
              <a:tabLst/>
              <a:defRPr/>
            </a:pPr>
            <a:endParaRPr kumimoji="0" lang="en-GB" sz="3649" b="0" i="0" u="none" strike="noStrike" kern="1200" cap="none" spc="0" normalizeH="0" baseline="0" noProof="0" dirty="0">
              <a:ln>
                <a:noFill/>
              </a:ln>
              <a:solidFill>
                <a:srgbClr val="0000FF"/>
              </a:solidFill>
              <a:effectLst/>
              <a:uLnTx/>
              <a:uFillTx/>
              <a:latin typeface="Comic Sans MS - 48"/>
              <a:ea typeface="+mn-ea"/>
              <a:cs typeface="+mn-cs"/>
            </a:endParaRPr>
          </a:p>
        </p:txBody>
      </p:sp>
      <p:pic>
        <p:nvPicPr>
          <p:cNvPr id="4" name="Picture 3">
            <a:extLst>
              <a:ext uri="{FF2B5EF4-FFF2-40B4-BE49-F238E27FC236}">
                <a16:creationId xmlns:a16="http://schemas.microsoft.com/office/drawing/2014/main" id="{9195F11F-621F-4281-A10E-D798C9382E5E}"/>
              </a:ext>
            </a:extLst>
          </p:cNvPr>
          <p:cNvPicPr>
            <a:picLocks noChangeAspect="1"/>
          </p:cNvPicPr>
          <p:nvPr/>
        </p:nvPicPr>
        <p:blipFill>
          <a:blip r:embed="rId3"/>
          <a:stretch>
            <a:fillRect/>
          </a:stretch>
        </p:blipFill>
        <p:spPr>
          <a:xfrm>
            <a:off x="404323" y="2581276"/>
            <a:ext cx="3645611" cy="3634254"/>
          </a:xfrm>
          <a:prstGeom prst="rect">
            <a:avLst/>
          </a:prstGeom>
        </p:spPr>
      </p:pic>
    </p:spTree>
    <p:extLst>
      <p:ext uri="{BB962C8B-B14F-4D97-AF65-F5344CB8AC3E}">
        <p14:creationId xmlns:p14="http://schemas.microsoft.com/office/powerpoint/2010/main" val="3933025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4441E9-429D-4776-A914-557B3D1A0997}"/>
              </a:ext>
            </a:extLst>
          </p:cNvPr>
          <p:cNvSpPr txBox="1"/>
          <p:nvPr/>
        </p:nvSpPr>
        <p:spPr>
          <a:xfrm>
            <a:off x="0" y="318621"/>
            <a:ext cx="8964001" cy="1215461"/>
          </a:xfrm>
          <a:prstGeom prst="rect">
            <a:avLst/>
          </a:prstGeom>
          <a:noFill/>
        </p:spPr>
        <p:txBody>
          <a:bodyPr vert="horz" wrap="square" rtlCol="0">
            <a:spAutoFit/>
          </a:bodyPr>
          <a:lstStyle/>
          <a:p>
            <a:pPr marL="0" marR="0" lvl="0" indent="0" algn="r" defTabSz="556047" rtl="0" eaLnBrk="1" fontAlgn="auto" latinLnBrk="0" hangingPunct="1">
              <a:lnSpc>
                <a:spcPct val="100000"/>
              </a:lnSpc>
              <a:spcBef>
                <a:spcPts val="0"/>
              </a:spcBef>
              <a:spcAft>
                <a:spcPts val="0"/>
              </a:spcAft>
              <a:buClrTx/>
              <a:buSzTx/>
              <a:buFontTx/>
              <a:buNone/>
              <a:tabLst/>
              <a:defRPr/>
            </a:pPr>
            <a:r>
              <a:rPr kumimoji="0" lang="en-GB" sz="3649" b="0" i="0" u="none" strike="noStrike" kern="1200" cap="none" spc="0" normalizeH="0" baseline="0" noProof="0" dirty="0">
                <a:ln>
                  <a:noFill/>
                </a:ln>
                <a:solidFill>
                  <a:srgbClr val="0000FF"/>
                </a:solidFill>
                <a:effectLst/>
                <a:uLnTx/>
                <a:uFillTx/>
                <a:latin typeface="Comic Sans MS - 48"/>
                <a:ea typeface="+mn-ea"/>
                <a:cs typeface="+mn-cs"/>
              </a:rPr>
              <a:t>Arithmetic Starter - Answers</a:t>
            </a:r>
          </a:p>
          <a:p>
            <a:pPr marL="0" marR="0" lvl="0" indent="0" algn="r" defTabSz="556047" rtl="0" eaLnBrk="1" fontAlgn="auto" latinLnBrk="0" hangingPunct="1">
              <a:lnSpc>
                <a:spcPct val="100000"/>
              </a:lnSpc>
              <a:spcBef>
                <a:spcPts val="0"/>
              </a:spcBef>
              <a:spcAft>
                <a:spcPts val="0"/>
              </a:spcAft>
              <a:buClrTx/>
              <a:buSzTx/>
              <a:buFontTx/>
              <a:buNone/>
              <a:tabLst/>
              <a:defRPr/>
            </a:pPr>
            <a:endParaRPr kumimoji="0" lang="en-GB" sz="3649" b="0" i="0" u="none" strike="noStrike" kern="1200" cap="none" spc="0" normalizeH="0" baseline="0" noProof="0" dirty="0">
              <a:ln>
                <a:noFill/>
              </a:ln>
              <a:solidFill>
                <a:srgbClr val="0000FF"/>
              </a:solidFill>
              <a:effectLst/>
              <a:uLnTx/>
              <a:uFillTx/>
              <a:latin typeface="Comic Sans MS - 48"/>
              <a:ea typeface="+mn-ea"/>
              <a:cs typeface="+mn-cs"/>
            </a:endParaRPr>
          </a:p>
        </p:txBody>
      </p:sp>
      <p:pic>
        <p:nvPicPr>
          <p:cNvPr id="4" name="Picture 3">
            <a:extLst>
              <a:ext uri="{FF2B5EF4-FFF2-40B4-BE49-F238E27FC236}">
                <a16:creationId xmlns:a16="http://schemas.microsoft.com/office/drawing/2014/main" id="{9195F11F-621F-4281-A10E-D798C9382E5E}"/>
              </a:ext>
            </a:extLst>
          </p:cNvPr>
          <p:cNvPicPr>
            <a:picLocks noChangeAspect="1"/>
          </p:cNvPicPr>
          <p:nvPr/>
        </p:nvPicPr>
        <p:blipFill>
          <a:blip r:embed="rId3"/>
          <a:stretch>
            <a:fillRect/>
          </a:stretch>
        </p:blipFill>
        <p:spPr>
          <a:xfrm>
            <a:off x="89999" y="89500"/>
            <a:ext cx="2137560" cy="2130901"/>
          </a:xfrm>
          <a:prstGeom prst="rect">
            <a:avLst/>
          </a:prstGeom>
        </p:spPr>
      </p:pic>
      <p:pic>
        <p:nvPicPr>
          <p:cNvPr id="5" name="Picture 4">
            <a:extLst>
              <a:ext uri="{FF2B5EF4-FFF2-40B4-BE49-F238E27FC236}">
                <a16:creationId xmlns:a16="http://schemas.microsoft.com/office/drawing/2014/main" id="{3C7DDBFE-858D-4493-96BD-D5BE22AFE84D}"/>
              </a:ext>
            </a:extLst>
          </p:cNvPr>
          <p:cNvPicPr>
            <a:picLocks noChangeAspect="1"/>
          </p:cNvPicPr>
          <p:nvPr/>
        </p:nvPicPr>
        <p:blipFill>
          <a:blip r:embed="rId4"/>
          <a:stretch>
            <a:fillRect/>
          </a:stretch>
        </p:blipFill>
        <p:spPr>
          <a:xfrm>
            <a:off x="2838449" y="1249767"/>
            <a:ext cx="2137559" cy="4968063"/>
          </a:xfrm>
          <a:prstGeom prst="rect">
            <a:avLst/>
          </a:prstGeom>
        </p:spPr>
      </p:pic>
      <p:pic>
        <p:nvPicPr>
          <p:cNvPr id="7" name="Picture 6">
            <a:extLst>
              <a:ext uri="{FF2B5EF4-FFF2-40B4-BE49-F238E27FC236}">
                <a16:creationId xmlns:a16="http://schemas.microsoft.com/office/drawing/2014/main" id="{6C9437BC-CE5F-43CF-A707-3546304BED16}"/>
              </a:ext>
            </a:extLst>
          </p:cNvPr>
          <p:cNvPicPr>
            <a:picLocks noChangeAspect="1"/>
          </p:cNvPicPr>
          <p:nvPr/>
        </p:nvPicPr>
        <p:blipFill>
          <a:blip r:embed="rId5"/>
          <a:stretch>
            <a:fillRect/>
          </a:stretch>
        </p:blipFill>
        <p:spPr>
          <a:xfrm>
            <a:off x="5672623" y="2387366"/>
            <a:ext cx="2842727" cy="2747969"/>
          </a:xfrm>
          <a:prstGeom prst="rect">
            <a:avLst/>
          </a:prstGeom>
        </p:spPr>
      </p:pic>
    </p:spTree>
    <p:extLst>
      <p:ext uri="{BB962C8B-B14F-4D97-AF65-F5344CB8AC3E}">
        <p14:creationId xmlns:p14="http://schemas.microsoft.com/office/powerpoint/2010/main" val="1766939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2474893"/>
            <a:ext cx="5950212" cy="1908213"/>
          </a:xfrm>
          <a:prstGeom prst="rect">
            <a:avLst/>
          </a:prstGeom>
        </p:spPr>
      </p:pic>
    </p:spTree>
    <p:extLst>
      <p:ext uri="{BB962C8B-B14F-4D97-AF65-F5344CB8AC3E}">
        <p14:creationId xmlns:p14="http://schemas.microsoft.com/office/powerpoint/2010/main" val="3463639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5550" y="334776"/>
            <a:ext cx="7497474" cy="4832092"/>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1) Find all the factors of 32</a:t>
            </a:r>
          </a:p>
          <a:p>
            <a:r>
              <a:rPr lang="en-GB" sz="2800" dirty="0">
                <a:latin typeface="Calibri" panose="020F0502020204030204" pitchFamily="34" charset="0"/>
                <a:cs typeface="Calibri" panose="020F0502020204030204" pitchFamily="34" charset="0"/>
              </a:rPr>
              <a:t>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2) Write the first 6 multiples of 6</a:t>
            </a:r>
          </a:p>
          <a:p>
            <a:r>
              <a:rPr lang="en-GB" sz="2800" dirty="0">
                <a:latin typeface="Calibri" panose="020F0502020204030204" pitchFamily="34" charset="0"/>
                <a:cs typeface="Calibri" panose="020F0502020204030204" pitchFamily="34" charset="0"/>
              </a:rPr>
              <a:t>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3) Write the first 6 multiples of 4</a:t>
            </a:r>
          </a:p>
          <a:p>
            <a:r>
              <a:rPr lang="en-GB" sz="2800" dirty="0">
                <a:latin typeface="Calibri" panose="020F0502020204030204" pitchFamily="34" charset="0"/>
                <a:cs typeface="Calibri" panose="020F0502020204030204" pitchFamily="34" charset="0"/>
              </a:rPr>
              <a:t>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4) Write the first 3 common multiple of 4 and 6</a:t>
            </a:r>
          </a:p>
          <a:p>
            <a:r>
              <a:rPr lang="en-GB" sz="28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4128357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695550" y="334776"/>
            <a:ext cx="7497474" cy="4832092"/>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1) Find all the factors of 32</a:t>
            </a:r>
          </a:p>
          <a:p>
            <a:r>
              <a:rPr lang="en-GB" sz="2800" dirty="0">
                <a:latin typeface="Calibri" panose="020F0502020204030204" pitchFamily="34" charset="0"/>
                <a:cs typeface="Calibri" panose="020F0502020204030204" pitchFamily="34" charset="0"/>
              </a:rPr>
              <a:t>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2) Write the first 6 multiples of 6</a:t>
            </a:r>
          </a:p>
          <a:p>
            <a:r>
              <a:rPr lang="en-GB" sz="2800" dirty="0">
                <a:latin typeface="Calibri" panose="020F0502020204030204" pitchFamily="34" charset="0"/>
                <a:cs typeface="Calibri" panose="020F0502020204030204" pitchFamily="34" charset="0"/>
              </a:rPr>
              <a:t>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3) Write the first 6 multiples of 4</a:t>
            </a:r>
          </a:p>
          <a:p>
            <a:r>
              <a:rPr lang="en-GB" sz="2800" dirty="0">
                <a:latin typeface="Calibri" panose="020F0502020204030204" pitchFamily="34" charset="0"/>
                <a:cs typeface="Calibri" panose="020F0502020204030204" pitchFamily="34" charset="0"/>
              </a:rPr>
              <a:t>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4) Write the first 3 common multiple of 4 and 6</a:t>
            </a:r>
          </a:p>
          <a:p>
            <a:r>
              <a:rPr lang="en-GB" sz="2800" dirty="0">
                <a:latin typeface="Calibri" panose="020F0502020204030204" pitchFamily="34" charset="0"/>
                <a:cs typeface="Calibri" panose="020F0502020204030204" pitchFamily="34" charset="0"/>
              </a:rPr>
              <a:t>     </a:t>
            </a:r>
          </a:p>
        </p:txBody>
      </p:sp>
      <p:sp>
        <p:nvSpPr>
          <p:cNvPr id="3" name="TextBox 2"/>
          <p:cNvSpPr txBox="1"/>
          <p:nvPr/>
        </p:nvSpPr>
        <p:spPr>
          <a:xfrm>
            <a:off x="1030006" y="755286"/>
            <a:ext cx="4887468" cy="523220"/>
          </a:xfrm>
          <a:prstGeom prst="rect">
            <a:avLst/>
          </a:prstGeom>
          <a:noFill/>
        </p:spPr>
        <p:txBody>
          <a:bodyPr wrap="square" rtlCol="0">
            <a:spAutoFit/>
          </a:bodyPr>
          <a:lstStyle/>
          <a:p>
            <a:r>
              <a:rPr lang="en-GB" sz="2800" dirty="0">
                <a:solidFill>
                  <a:schemeClr val="accent1"/>
                </a:solidFill>
              </a:rPr>
              <a:t>1, 2, 4, 8, 16, 32</a:t>
            </a:r>
          </a:p>
        </p:txBody>
      </p:sp>
      <p:sp>
        <p:nvSpPr>
          <p:cNvPr id="6" name="TextBox 5"/>
          <p:cNvSpPr txBox="1"/>
          <p:nvPr/>
        </p:nvSpPr>
        <p:spPr>
          <a:xfrm>
            <a:off x="1114518" y="2009466"/>
            <a:ext cx="3483608" cy="523220"/>
          </a:xfrm>
          <a:prstGeom prst="rect">
            <a:avLst/>
          </a:prstGeom>
          <a:noFill/>
        </p:spPr>
        <p:txBody>
          <a:bodyPr wrap="square" rtlCol="0">
            <a:spAutoFit/>
          </a:bodyPr>
          <a:lstStyle/>
          <a:p>
            <a:r>
              <a:rPr lang="en-GB" sz="2800" dirty="0">
                <a:solidFill>
                  <a:schemeClr val="accent1"/>
                </a:solidFill>
              </a:rPr>
              <a:t>6, 12, 18, 24, 30, 36</a:t>
            </a:r>
          </a:p>
        </p:txBody>
      </p:sp>
      <p:sp>
        <p:nvSpPr>
          <p:cNvPr id="8" name="TextBox 7"/>
          <p:cNvSpPr txBox="1"/>
          <p:nvPr/>
        </p:nvSpPr>
        <p:spPr>
          <a:xfrm>
            <a:off x="1114518" y="4601996"/>
            <a:ext cx="662031" cy="523220"/>
          </a:xfrm>
          <a:prstGeom prst="rect">
            <a:avLst/>
          </a:prstGeom>
          <a:noFill/>
        </p:spPr>
        <p:txBody>
          <a:bodyPr wrap="square" rtlCol="0">
            <a:spAutoFit/>
          </a:bodyPr>
          <a:lstStyle/>
          <a:p>
            <a:r>
              <a:rPr lang="en-GB" sz="2800" dirty="0">
                <a:solidFill>
                  <a:schemeClr val="accent1"/>
                </a:solidFill>
              </a:rPr>
              <a:t>12,</a:t>
            </a:r>
          </a:p>
        </p:txBody>
      </p:sp>
      <p:sp>
        <p:nvSpPr>
          <p:cNvPr id="19" name="TextBox 18"/>
          <p:cNvSpPr txBox="1"/>
          <p:nvPr/>
        </p:nvSpPr>
        <p:spPr>
          <a:xfrm>
            <a:off x="1127581" y="3263646"/>
            <a:ext cx="3019452" cy="523220"/>
          </a:xfrm>
          <a:prstGeom prst="rect">
            <a:avLst/>
          </a:prstGeom>
          <a:noFill/>
        </p:spPr>
        <p:txBody>
          <a:bodyPr wrap="square" rtlCol="0">
            <a:spAutoFit/>
          </a:bodyPr>
          <a:lstStyle/>
          <a:p>
            <a:r>
              <a:rPr lang="en-GB" sz="2800" dirty="0">
                <a:solidFill>
                  <a:schemeClr val="accent1"/>
                </a:solidFill>
              </a:rPr>
              <a:t>4, 8, 12, 16, 20, 24</a:t>
            </a:r>
          </a:p>
        </p:txBody>
      </p:sp>
      <p:sp>
        <p:nvSpPr>
          <p:cNvPr id="9" name="Oval 8"/>
          <p:cNvSpPr/>
          <p:nvPr/>
        </p:nvSpPr>
        <p:spPr>
          <a:xfrm>
            <a:off x="1530939" y="2015757"/>
            <a:ext cx="454616" cy="5232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p:cNvSpPr/>
          <p:nvPr/>
        </p:nvSpPr>
        <p:spPr>
          <a:xfrm>
            <a:off x="1882125" y="3274826"/>
            <a:ext cx="454616" cy="5232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p:cNvSpPr txBox="1"/>
          <p:nvPr/>
        </p:nvSpPr>
        <p:spPr>
          <a:xfrm>
            <a:off x="1651273" y="4601996"/>
            <a:ext cx="662031" cy="523220"/>
          </a:xfrm>
          <a:prstGeom prst="rect">
            <a:avLst/>
          </a:prstGeom>
          <a:noFill/>
        </p:spPr>
        <p:txBody>
          <a:bodyPr wrap="square" rtlCol="0">
            <a:spAutoFit/>
          </a:bodyPr>
          <a:lstStyle/>
          <a:p>
            <a:r>
              <a:rPr lang="en-GB" sz="2800" dirty="0">
                <a:solidFill>
                  <a:schemeClr val="accent1"/>
                </a:solidFill>
              </a:rPr>
              <a:t>24,</a:t>
            </a:r>
          </a:p>
        </p:txBody>
      </p:sp>
      <p:sp>
        <p:nvSpPr>
          <p:cNvPr id="12" name="Oval 11"/>
          <p:cNvSpPr/>
          <p:nvPr/>
        </p:nvSpPr>
        <p:spPr>
          <a:xfrm>
            <a:off x="2596854" y="2015757"/>
            <a:ext cx="454616" cy="5232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p:cNvSpPr/>
          <p:nvPr/>
        </p:nvSpPr>
        <p:spPr>
          <a:xfrm>
            <a:off x="3473740" y="3274826"/>
            <a:ext cx="454616" cy="5232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TextBox 13"/>
          <p:cNvSpPr txBox="1"/>
          <p:nvPr/>
        </p:nvSpPr>
        <p:spPr>
          <a:xfrm>
            <a:off x="2188029" y="4601996"/>
            <a:ext cx="662031" cy="523220"/>
          </a:xfrm>
          <a:prstGeom prst="rect">
            <a:avLst/>
          </a:prstGeom>
          <a:noFill/>
        </p:spPr>
        <p:txBody>
          <a:bodyPr wrap="square" rtlCol="0">
            <a:spAutoFit/>
          </a:bodyPr>
          <a:lstStyle/>
          <a:p>
            <a:r>
              <a:rPr lang="en-GB" sz="2800" dirty="0">
                <a:solidFill>
                  <a:schemeClr val="accent1"/>
                </a:solidFill>
              </a:rPr>
              <a:t>36</a:t>
            </a:r>
          </a:p>
        </p:txBody>
      </p:sp>
    </p:spTree>
    <p:custDataLst>
      <p:tags r:id="rId1"/>
    </p:custDataLst>
    <p:extLst>
      <p:ext uri="{BB962C8B-B14F-4D97-AF65-F5344CB8AC3E}">
        <p14:creationId xmlns:p14="http://schemas.microsoft.com/office/powerpoint/2010/main" val="286264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down)">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8" grpId="0"/>
      <p:bldP spid="19" grpId="0"/>
      <p:bldP spid="9" grpId="0" animBg="1"/>
      <p:bldP spid="10" grpId="0" animBg="1"/>
      <p:bldP spid="11" grpId="0"/>
      <p:bldP spid="12" grpId="0" animBg="1"/>
      <p:bldP spid="13"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04840" y="1216151"/>
            <a:ext cx="625428" cy="523220"/>
          </a:xfrm>
          <a:prstGeom prst="rect">
            <a:avLst/>
          </a:prstGeom>
          <a:noFill/>
          <a:ln>
            <a:solidFill>
              <a:schemeClr val="tx1"/>
            </a:solidFill>
          </a:ln>
        </p:spPr>
        <p:txBody>
          <a:bodyPr wrap="square" rtlCol="0">
            <a:spAutoFit/>
          </a:bodyPr>
          <a:lstStyle/>
          <a:p>
            <a:pPr algn="ctr"/>
            <a:r>
              <a:rPr lang="en-GB" sz="2800" dirty="0"/>
              <a:t>8</a:t>
            </a:r>
          </a:p>
        </p:txBody>
      </p:sp>
      <p:cxnSp>
        <p:nvCxnSpPr>
          <p:cNvPr id="4" name="Straight Arrow Connector 3"/>
          <p:cNvCxnSpPr>
            <a:stCxn id="3" idx="1"/>
          </p:cNvCxnSpPr>
          <p:nvPr/>
        </p:nvCxnSpPr>
        <p:spPr>
          <a:xfrm flipH="1">
            <a:off x="2844938" y="1477761"/>
            <a:ext cx="95990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419535" y="1228107"/>
            <a:ext cx="1485613" cy="523220"/>
          </a:xfrm>
          <a:prstGeom prst="rect">
            <a:avLst/>
          </a:prstGeom>
          <a:noFill/>
        </p:spPr>
        <p:txBody>
          <a:bodyPr wrap="square" rtlCol="0">
            <a:spAutoFit/>
          </a:bodyPr>
          <a:lstStyle/>
          <a:p>
            <a:r>
              <a:rPr lang="en-GB" sz="2800" dirty="0"/>
              <a:t>1 and 8</a:t>
            </a:r>
          </a:p>
        </p:txBody>
      </p:sp>
      <p:sp>
        <p:nvSpPr>
          <p:cNvPr id="7" name="TextBox 6"/>
          <p:cNvSpPr txBox="1"/>
          <p:nvPr/>
        </p:nvSpPr>
        <p:spPr>
          <a:xfrm>
            <a:off x="3383528" y="1850930"/>
            <a:ext cx="1539458" cy="523220"/>
          </a:xfrm>
          <a:prstGeom prst="rect">
            <a:avLst/>
          </a:prstGeom>
          <a:noFill/>
        </p:spPr>
        <p:txBody>
          <a:bodyPr wrap="square" rtlCol="0">
            <a:spAutoFit/>
          </a:bodyPr>
          <a:lstStyle/>
          <a:p>
            <a:r>
              <a:rPr lang="en-GB" sz="2800" dirty="0"/>
              <a:t>1, 2, 4, 8</a:t>
            </a:r>
          </a:p>
        </p:txBody>
      </p:sp>
      <p:cxnSp>
        <p:nvCxnSpPr>
          <p:cNvPr id="8" name="Straight Arrow Connector 7"/>
          <p:cNvCxnSpPr>
            <a:endCxn id="9" idx="1"/>
          </p:cNvCxnSpPr>
          <p:nvPr/>
        </p:nvCxnSpPr>
        <p:spPr>
          <a:xfrm flipV="1">
            <a:off x="4430268" y="1486927"/>
            <a:ext cx="907515" cy="38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337783" y="1225317"/>
            <a:ext cx="1539458" cy="523220"/>
          </a:xfrm>
          <a:prstGeom prst="rect">
            <a:avLst/>
          </a:prstGeom>
          <a:noFill/>
        </p:spPr>
        <p:txBody>
          <a:bodyPr wrap="square" rtlCol="0">
            <a:spAutoFit/>
          </a:bodyPr>
          <a:lstStyle/>
          <a:p>
            <a:r>
              <a:rPr lang="en-GB" sz="2800" dirty="0"/>
              <a:t>2 and 4</a:t>
            </a:r>
          </a:p>
        </p:txBody>
      </p:sp>
      <p:sp>
        <p:nvSpPr>
          <p:cNvPr id="20" name="TextBox 19"/>
          <p:cNvSpPr txBox="1"/>
          <p:nvPr/>
        </p:nvSpPr>
        <p:spPr>
          <a:xfrm>
            <a:off x="844648" y="688561"/>
            <a:ext cx="3901202" cy="523220"/>
          </a:xfrm>
          <a:prstGeom prst="rect">
            <a:avLst/>
          </a:prstGeom>
          <a:noFill/>
        </p:spPr>
        <p:txBody>
          <a:bodyPr wrap="square" rtlCol="0">
            <a:spAutoFit/>
          </a:bodyPr>
          <a:lstStyle/>
          <a:p>
            <a:r>
              <a:rPr lang="en-GB" sz="2800" dirty="0"/>
              <a:t>Find the factors of 8:</a:t>
            </a:r>
          </a:p>
        </p:txBody>
      </p:sp>
      <p:sp>
        <p:nvSpPr>
          <p:cNvPr id="14" name="TextBox 13"/>
          <p:cNvSpPr txBox="1"/>
          <p:nvPr/>
        </p:nvSpPr>
        <p:spPr>
          <a:xfrm>
            <a:off x="844648" y="2649900"/>
            <a:ext cx="3901202" cy="523220"/>
          </a:xfrm>
          <a:prstGeom prst="rect">
            <a:avLst/>
          </a:prstGeom>
          <a:noFill/>
        </p:spPr>
        <p:txBody>
          <a:bodyPr wrap="square" rtlCol="0">
            <a:spAutoFit/>
          </a:bodyPr>
          <a:lstStyle/>
          <a:p>
            <a:r>
              <a:rPr lang="en-GB" sz="2800" dirty="0"/>
              <a:t>Find the factors of 7:</a:t>
            </a:r>
          </a:p>
        </p:txBody>
      </p:sp>
      <p:sp>
        <p:nvSpPr>
          <p:cNvPr id="15" name="TextBox 14"/>
          <p:cNvSpPr txBox="1"/>
          <p:nvPr/>
        </p:nvSpPr>
        <p:spPr>
          <a:xfrm>
            <a:off x="844648" y="4558502"/>
            <a:ext cx="3901202" cy="523220"/>
          </a:xfrm>
          <a:prstGeom prst="rect">
            <a:avLst/>
          </a:prstGeom>
          <a:noFill/>
        </p:spPr>
        <p:txBody>
          <a:bodyPr wrap="square" rtlCol="0">
            <a:spAutoFit/>
          </a:bodyPr>
          <a:lstStyle/>
          <a:p>
            <a:r>
              <a:rPr lang="en-GB" sz="2800" dirty="0"/>
              <a:t>Find the factors of 1:</a:t>
            </a:r>
          </a:p>
        </p:txBody>
      </p:sp>
      <p:pic>
        <p:nvPicPr>
          <p:cNvPr id="16" name="Picture 15"/>
          <p:cNvPicPr>
            <a:picLocks noChangeAspect="1"/>
          </p:cNvPicPr>
          <p:nvPr/>
        </p:nvPicPr>
        <p:blipFill>
          <a:blip r:embed="rId3"/>
          <a:stretch>
            <a:fillRect/>
          </a:stretch>
        </p:blipFill>
        <p:spPr>
          <a:xfrm>
            <a:off x="7299575" y="5285455"/>
            <a:ext cx="747045" cy="747045"/>
          </a:xfrm>
          <a:prstGeom prst="rect">
            <a:avLst/>
          </a:prstGeom>
        </p:spPr>
      </p:pic>
      <p:sp>
        <p:nvSpPr>
          <p:cNvPr id="19" name="TextBox 18"/>
          <p:cNvSpPr txBox="1"/>
          <p:nvPr/>
        </p:nvSpPr>
        <p:spPr>
          <a:xfrm>
            <a:off x="5602419" y="5428144"/>
            <a:ext cx="2095136"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Have a think</a:t>
            </a:r>
          </a:p>
        </p:txBody>
      </p:sp>
      <p:sp>
        <p:nvSpPr>
          <p:cNvPr id="21" name="TextBox 20"/>
          <p:cNvSpPr txBox="1"/>
          <p:nvPr/>
        </p:nvSpPr>
        <p:spPr>
          <a:xfrm>
            <a:off x="4922986" y="351291"/>
            <a:ext cx="3901202" cy="523220"/>
          </a:xfrm>
          <a:prstGeom prst="rect">
            <a:avLst/>
          </a:prstGeom>
          <a:noFill/>
        </p:spPr>
        <p:txBody>
          <a:bodyPr wrap="square" rtlCol="0">
            <a:spAutoFit/>
          </a:bodyPr>
          <a:lstStyle/>
          <a:p>
            <a:r>
              <a:rPr lang="en-GB" sz="2800" dirty="0"/>
              <a:t>What do you notice?</a:t>
            </a:r>
          </a:p>
        </p:txBody>
      </p:sp>
      <p:sp>
        <p:nvSpPr>
          <p:cNvPr id="26" name="TextBox 25"/>
          <p:cNvSpPr txBox="1"/>
          <p:nvPr/>
        </p:nvSpPr>
        <p:spPr>
          <a:xfrm>
            <a:off x="3804840" y="3151975"/>
            <a:ext cx="625428" cy="523220"/>
          </a:xfrm>
          <a:prstGeom prst="rect">
            <a:avLst/>
          </a:prstGeom>
          <a:noFill/>
          <a:ln>
            <a:solidFill>
              <a:schemeClr val="tx1"/>
            </a:solidFill>
          </a:ln>
        </p:spPr>
        <p:txBody>
          <a:bodyPr wrap="square" rtlCol="0">
            <a:spAutoFit/>
          </a:bodyPr>
          <a:lstStyle/>
          <a:p>
            <a:pPr algn="ctr"/>
            <a:r>
              <a:rPr lang="en-GB" sz="2800" dirty="0"/>
              <a:t>7</a:t>
            </a:r>
          </a:p>
        </p:txBody>
      </p:sp>
      <p:cxnSp>
        <p:nvCxnSpPr>
          <p:cNvPr id="27" name="Straight Arrow Connector 26"/>
          <p:cNvCxnSpPr>
            <a:stCxn id="26" idx="1"/>
          </p:cNvCxnSpPr>
          <p:nvPr/>
        </p:nvCxnSpPr>
        <p:spPr>
          <a:xfrm flipH="1">
            <a:off x="2878667" y="3413585"/>
            <a:ext cx="92617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453264" y="3163931"/>
            <a:ext cx="1485613" cy="523220"/>
          </a:xfrm>
          <a:prstGeom prst="rect">
            <a:avLst/>
          </a:prstGeom>
          <a:noFill/>
        </p:spPr>
        <p:txBody>
          <a:bodyPr wrap="square" rtlCol="0">
            <a:spAutoFit/>
          </a:bodyPr>
          <a:lstStyle/>
          <a:p>
            <a:r>
              <a:rPr lang="en-GB" sz="2800" dirty="0"/>
              <a:t>1 and 7</a:t>
            </a:r>
          </a:p>
        </p:txBody>
      </p:sp>
      <p:sp>
        <p:nvSpPr>
          <p:cNvPr id="29" name="TextBox 28"/>
          <p:cNvSpPr txBox="1"/>
          <p:nvPr/>
        </p:nvSpPr>
        <p:spPr>
          <a:xfrm>
            <a:off x="3751628" y="3793493"/>
            <a:ext cx="1539458" cy="523220"/>
          </a:xfrm>
          <a:prstGeom prst="rect">
            <a:avLst/>
          </a:prstGeom>
          <a:noFill/>
        </p:spPr>
        <p:txBody>
          <a:bodyPr wrap="square" rtlCol="0">
            <a:spAutoFit/>
          </a:bodyPr>
          <a:lstStyle/>
          <a:p>
            <a:r>
              <a:rPr lang="en-GB" sz="2800" dirty="0"/>
              <a:t>1, 7</a:t>
            </a:r>
          </a:p>
        </p:txBody>
      </p:sp>
      <p:sp>
        <p:nvSpPr>
          <p:cNvPr id="32" name="TextBox 31"/>
          <p:cNvSpPr txBox="1"/>
          <p:nvPr/>
        </p:nvSpPr>
        <p:spPr>
          <a:xfrm>
            <a:off x="3804840" y="5079871"/>
            <a:ext cx="625428" cy="523220"/>
          </a:xfrm>
          <a:prstGeom prst="rect">
            <a:avLst/>
          </a:prstGeom>
          <a:noFill/>
          <a:ln>
            <a:solidFill>
              <a:schemeClr val="tx1"/>
            </a:solidFill>
          </a:ln>
        </p:spPr>
        <p:txBody>
          <a:bodyPr wrap="square" rtlCol="0">
            <a:spAutoFit/>
          </a:bodyPr>
          <a:lstStyle/>
          <a:p>
            <a:pPr algn="ctr"/>
            <a:r>
              <a:rPr lang="en-GB" sz="2800" dirty="0"/>
              <a:t>1</a:t>
            </a:r>
          </a:p>
        </p:txBody>
      </p:sp>
      <p:cxnSp>
        <p:nvCxnSpPr>
          <p:cNvPr id="33" name="Straight Arrow Connector 32"/>
          <p:cNvCxnSpPr>
            <a:stCxn id="32" idx="1"/>
          </p:cNvCxnSpPr>
          <p:nvPr/>
        </p:nvCxnSpPr>
        <p:spPr>
          <a:xfrm flipH="1">
            <a:off x="2940330" y="5341481"/>
            <a:ext cx="86451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2467739" y="5108794"/>
            <a:ext cx="592169" cy="523220"/>
          </a:xfrm>
          <a:prstGeom prst="rect">
            <a:avLst/>
          </a:prstGeom>
          <a:noFill/>
        </p:spPr>
        <p:txBody>
          <a:bodyPr wrap="square" rtlCol="0">
            <a:spAutoFit/>
          </a:bodyPr>
          <a:lstStyle/>
          <a:p>
            <a:r>
              <a:rPr lang="en-GB" sz="2800" dirty="0"/>
              <a:t>1</a:t>
            </a:r>
          </a:p>
        </p:txBody>
      </p:sp>
    </p:spTree>
    <p:custDataLst>
      <p:tags r:id="rId1"/>
    </p:custDataLst>
    <p:extLst>
      <p:ext uri="{BB962C8B-B14F-4D97-AF65-F5344CB8AC3E}">
        <p14:creationId xmlns:p14="http://schemas.microsoft.com/office/powerpoint/2010/main" val="3911103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16"/>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par>
                                <p:cTn id="36" presetID="10" presetClass="entr" presetSubtype="0"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par>
                                <p:cTn id="50" presetID="10" presetClass="entr" presetSubtype="0" fill="hold" nodeType="with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500"/>
                                        <p:tgtEl>
                                          <p:spTgt spid="3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childTnLst>
                          </p:cTn>
                        </p:par>
                      </p:childTnLst>
                    </p:cTn>
                  </p:par>
                  <p:par>
                    <p:cTn id="56" fill="hold">
                      <p:stCondLst>
                        <p:cond delay="indefinite"/>
                      </p:stCondLst>
                      <p:childTnLst>
                        <p:par>
                          <p:cTn id="57" fill="hold">
                            <p:stCondLst>
                              <p:cond delay="0"/>
                            </p:stCondLst>
                            <p:childTnLst>
                              <p:par>
                                <p:cTn id="58" presetID="26" presetClass="emph" presetSubtype="0" fill="hold" grpId="1" nodeType="clickEffect">
                                  <p:stCondLst>
                                    <p:cond delay="0"/>
                                  </p:stCondLst>
                                  <p:childTnLst>
                                    <p:animEffect transition="out" filter="fade">
                                      <p:cBhvr>
                                        <p:cTn id="59" dur="500" tmFilter="0, 0; .2, .5; .8, .5; 1, 0"/>
                                        <p:tgtEl>
                                          <p:spTgt spid="26"/>
                                        </p:tgtEl>
                                      </p:cBhvr>
                                    </p:animEffect>
                                    <p:animScale>
                                      <p:cBhvr>
                                        <p:cTn id="60" dur="250" autoRev="1" fill="hold"/>
                                        <p:tgtEl>
                                          <p:spTgt spid="26"/>
                                        </p:tgtEl>
                                      </p:cBhvr>
                                      <p:by x="105000" y="105000"/>
                                    </p:animScale>
                                  </p:childTnLst>
                                </p:cTn>
                              </p:par>
                            </p:childTnLst>
                          </p:cTn>
                        </p:par>
                      </p:childTnLst>
                    </p:cTn>
                  </p:par>
                  <p:par>
                    <p:cTn id="61" fill="hold">
                      <p:stCondLst>
                        <p:cond delay="indefinite"/>
                      </p:stCondLst>
                      <p:childTnLst>
                        <p:par>
                          <p:cTn id="62" fill="hold">
                            <p:stCondLst>
                              <p:cond delay="0"/>
                            </p:stCondLst>
                            <p:childTnLst>
                              <p:par>
                                <p:cTn id="63" presetID="26" presetClass="emph" presetSubtype="0" fill="hold" grpId="1" nodeType="clickEffect">
                                  <p:stCondLst>
                                    <p:cond delay="0"/>
                                  </p:stCondLst>
                                  <p:childTnLst>
                                    <p:animEffect transition="out" filter="fade">
                                      <p:cBhvr>
                                        <p:cTn id="64" dur="500" tmFilter="0, 0; .2, .5; .8, .5; 1, 0"/>
                                        <p:tgtEl>
                                          <p:spTgt spid="28"/>
                                        </p:tgtEl>
                                      </p:cBhvr>
                                    </p:animEffect>
                                    <p:animScale>
                                      <p:cBhvr>
                                        <p:cTn id="65" dur="250" autoRev="1" fill="hold"/>
                                        <p:tgtEl>
                                          <p:spTgt spid="28"/>
                                        </p:tgtEl>
                                      </p:cBhvr>
                                      <p:by x="105000" y="105000"/>
                                    </p:animScale>
                                  </p:childTnLst>
                                </p:cTn>
                              </p:par>
                              <p:par>
                                <p:cTn id="66" presetID="26" presetClass="emph" presetSubtype="0" fill="hold" grpId="1" nodeType="withEffect">
                                  <p:stCondLst>
                                    <p:cond delay="0"/>
                                  </p:stCondLst>
                                  <p:childTnLst>
                                    <p:animEffect transition="out" filter="fade">
                                      <p:cBhvr>
                                        <p:cTn id="67" dur="500" tmFilter="0, 0; .2, .5; .8, .5; 1, 0"/>
                                        <p:tgtEl>
                                          <p:spTgt spid="29"/>
                                        </p:tgtEl>
                                      </p:cBhvr>
                                    </p:animEffect>
                                    <p:animScale>
                                      <p:cBhvr>
                                        <p:cTn id="68" dur="250" autoRev="1" fill="hold"/>
                                        <p:tgtEl>
                                          <p:spTgt spid="2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p:bldP spid="9" grpId="0"/>
      <p:bldP spid="19" grpId="0"/>
      <p:bldP spid="21" grpId="0"/>
      <p:bldP spid="26" grpId="0" animBg="1"/>
      <p:bldP spid="26" grpId="1" animBg="1"/>
      <p:bldP spid="28" grpId="0"/>
      <p:bldP spid="28" grpId="1"/>
      <p:bldP spid="29" grpId="0"/>
      <p:bldP spid="29" grpId="1"/>
      <p:bldP spid="32" grpId="0" animBg="1"/>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8157" y="688277"/>
            <a:ext cx="1250012" cy="875008"/>
          </a:xfrm>
          <a:prstGeom prst="rect">
            <a:avLst/>
          </a:prstGeom>
        </p:spPr>
      </p:pic>
      <p:sp>
        <p:nvSpPr>
          <p:cNvPr id="3" name="Rounded Rectangular Callout 2"/>
          <p:cNvSpPr/>
          <p:nvPr/>
        </p:nvSpPr>
        <p:spPr>
          <a:xfrm>
            <a:off x="1041400" y="378844"/>
            <a:ext cx="5877053" cy="1301293"/>
          </a:xfrm>
          <a:prstGeom prst="wedgeRoundRectCallout">
            <a:avLst>
              <a:gd name="adj1" fmla="val 53612"/>
              <a:gd name="adj2" fmla="val 9941"/>
              <a:gd name="adj3" fmla="val 16667"/>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alibri" panose="020F0502020204030204" pitchFamily="34" charset="0"/>
              </a:rPr>
              <a:t>All prime numbers must be odd because all even numbers will also have a factor of 2</a:t>
            </a:r>
          </a:p>
        </p:txBody>
      </p:sp>
      <p:pic>
        <p:nvPicPr>
          <p:cNvPr id="5" name="Picture 4"/>
          <p:cNvPicPr>
            <a:picLocks noChangeAspect="1"/>
          </p:cNvPicPr>
          <p:nvPr/>
        </p:nvPicPr>
        <p:blipFill>
          <a:blip r:embed="rId4"/>
          <a:stretch>
            <a:fillRect/>
          </a:stretch>
        </p:blipFill>
        <p:spPr>
          <a:xfrm>
            <a:off x="7299575" y="5285455"/>
            <a:ext cx="747045" cy="747045"/>
          </a:xfrm>
          <a:prstGeom prst="rect">
            <a:avLst/>
          </a:prstGeom>
        </p:spPr>
      </p:pic>
      <p:sp>
        <p:nvSpPr>
          <p:cNvPr id="6" name="TextBox 5"/>
          <p:cNvSpPr txBox="1"/>
          <p:nvPr/>
        </p:nvSpPr>
        <p:spPr>
          <a:xfrm>
            <a:off x="126583" y="5800890"/>
            <a:ext cx="7516580" cy="1200329"/>
          </a:xfrm>
          <a:prstGeom prst="rect">
            <a:avLst/>
          </a:prstGeom>
          <a:noFill/>
        </p:spPr>
        <p:txBody>
          <a:bodyPr wrap="square" rtlCol="0">
            <a:spAutoFit/>
          </a:bodyPr>
          <a:lstStyle/>
          <a:p>
            <a:pPr>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Have a think! </a:t>
            </a:r>
            <a:r>
              <a:rPr lang="en-GB" sz="2400" dirty="0"/>
              <a:t>Does this rule sound reasonable? Are there any exceptions to this rule?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38" name="TextBox 37"/>
          <p:cNvSpPr txBox="1"/>
          <p:nvPr/>
        </p:nvSpPr>
        <p:spPr>
          <a:xfrm>
            <a:off x="3979926" y="2157062"/>
            <a:ext cx="806295" cy="523220"/>
          </a:xfrm>
          <a:prstGeom prst="rect">
            <a:avLst/>
          </a:prstGeom>
          <a:noFill/>
          <a:ln>
            <a:solidFill>
              <a:schemeClr val="tx1"/>
            </a:solidFill>
          </a:ln>
        </p:spPr>
        <p:txBody>
          <a:bodyPr wrap="square" rtlCol="0">
            <a:spAutoFit/>
          </a:bodyPr>
          <a:lstStyle/>
          <a:p>
            <a:pPr algn="ctr"/>
            <a:r>
              <a:rPr lang="en-GB" sz="2800" dirty="0"/>
              <a:t>22</a:t>
            </a:r>
          </a:p>
        </p:txBody>
      </p:sp>
      <p:cxnSp>
        <p:nvCxnSpPr>
          <p:cNvPr id="39" name="Straight Arrow Connector 38"/>
          <p:cNvCxnSpPr>
            <a:stCxn id="38" idx="1"/>
          </p:cNvCxnSpPr>
          <p:nvPr/>
        </p:nvCxnSpPr>
        <p:spPr>
          <a:xfrm flipH="1">
            <a:off x="3036667" y="2418672"/>
            <a:ext cx="94325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1611263" y="2169018"/>
            <a:ext cx="1485613" cy="523220"/>
          </a:xfrm>
          <a:prstGeom prst="rect">
            <a:avLst/>
          </a:prstGeom>
          <a:noFill/>
        </p:spPr>
        <p:txBody>
          <a:bodyPr wrap="square" rtlCol="0">
            <a:spAutoFit/>
          </a:bodyPr>
          <a:lstStyle/>
          <a:p>
            <a:r>
              <a:rPr lang="en-GB" sz="2800" dirty="0"/>
              <a:t>1 and 22</a:t>
            </a:r>
          </a:p>
        </p:txBody>
      </p:sp>
      <p:sp>
        <p:nvSpPr>
          <p:cNvPr id="41" name="TextBox 40"/>
          <p:cNvSpPr txBox="1"/>
          <p:nvPr/>
        </p:nvSpPr>
        <p:spPr>
          <a:xfrm>
            <a:off x="3456422" y="2809011"/>
            <a:ext cx="2127297" cy="523220"/>
          </a:xfrm>
          <a:prstGeom prst="rect">
            <a:avLst/>
          </a:prstGeom>
          <a:noFill/>
        </p:spPr>
        <p:txBody>
          <a:bodyPr wrap="square" rtlCol="0">
            <a:spAutoFit/>
          </a:bodyPr>
          <a:lstStyle/>
          <a:p>
            <a:r>
              <a:rPr lang="en-GB" sz="2800" dirty="0"/>
              <a:t>1, 2, 11, 22</a:t>
            </a:r>
          </a:p>
        </p:txBody>
      </p:sp>
      <p:sp>
        <p:nvSpPr>
          <p:cNvPr id="42" name="TextBox 41"/>
          <p:cNvSpPr txBox="1"/>
          <p:nvPr/>
        </p:nvSpPr>
        <p:spPr>
          <a:xfrm>
            <a:off x="5702553" y="2140040"/>
            <a:ext cx="1539458" cy="523220"/>
          </a:xfrm>
          <a:prstGeom prst="rect">
            <a:avLst/>
          </a:prstGeom>
          <a:noFill/>
        </p:spPr>
        <p:txBody>
          <a:bodyPr wrap="square" rtlCol="0">
            <a:spAutoFit/>
          </a:bodyPr>
          <a:lstStyle/>
          <a:p>
            <a:r>
              <a:rPr lang="en-GB" sz="2800" dirty="0"/>
              <a:t>2 and 11</a:t>
            </a:r>
          </a:p>
        </p:txBody>
      </p:sp>
      <p:cxnSp>
        <p:nvCxnSpPr>
          <p:cNvPr id="43" name="Straight Arrow Connector 42"/>
          <p:cNvCxnSpPr/>
          <p:nvPr/>
        </p:nvCxnSpPr>
        <p:spPr>
          <a:xfrm flipV="1">
            <a:off x="4784088" y="2414869"/>
            <a:ext cx="907515" cy="38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3979926" y="3612100"/>
            <a:ext cx="806295" cy="523220"/>
          </a:xfrm>
          <a:prstGeom prst="rect">
            <a:avLst/>
          </a:prstGeom>
          <a:noFill/>
          <a:ln>
            <a:solidFill>
              <a:schemeClr val="tx1"/>
            </a:solidFill>
          </a:ln>
        </p:spPr>
        <p:txBody>
          <a:bodyPr wrap="square" rtlCol="0">
            <a:spAutoFit/>
          </a:bodyPr>
          <a:lstStyle/>
          <a:p>
            <a:pPr algn="ctr"/>
            <a:r>
              <a:rPr lang="en-GB" sz="2800" dirty="0"/>
              <a:t>40</a:t>
            </a:r>
          </a:p>
        </p:txBody>
      </p:sp>
      <p:cxnSp>
        <p:nvCxnSpPr>
          <p:cNvPr id="45" name="Straight Arrow Connector 44"/>
          <p:cNvCxnSpPr>
            <a:stCxn id="44" idx="1"/>
          </p:cNvCxnSpPr>
          <p:nvPr/>
        </p:nvCxnSpPr>
        <p:spPr>
          <a:xfrm flipH="1">
            <a:off x="3020026" y="3873710"/>
            <a:ext cx="9599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1594622" y="3624056"/>
            <a:ext cx="1485613" cy="523220"/>
          </a:xfrm>
          <a:prstGeom prst="rect">
            <a:avLst/>
          </a:prstGeom>
          <a:noFill/>
        </p:spPr>
        <p:txBody>
          <a:bodyPr wrap="square" rtlCol="0">
            <a:spAutoFit/>
          </a:bodyPr>
          <a:lstStyle/>
          <a:p>
            <a:r>
              <a:rPr lang="en-GB" sz="2800" dirty="0"/>
              <a:t>1 and 40</a:t>
            </a:r>
          </a:p>
        </p:txBody>
      </p:sp>
      <p:sp>
        <p:nvSpPr>
          <p:cNvPr id="47" name="TextBox 46"/>
          <p:cNvSpPr txBox="1"/>
          <p:nvPr/>
        </p:nvSpPr>
        <p:spPr>
          <a:xfrm>
            <a:off x="2896003" y="4860145"/>
            <a:ext cx="5691956" cy="523220"/>
          </a:xfrm>
          <a:prstGeom prst="rect">
            <a:avLst/>
          </a:prstGeom>
          <a:noFill/>
        </p:spPr>
        <p:txBody>
          <a:bodyPr wrap="square" rtlCol="0">
            <a:spAutoFit/>
          </a:bodyPr>
          <a:lstStyle/>
          <a:p>
            <a:r>
              <a:rPr lang="en-GB" sz="2800" dirty="0"/>
              <a:t>1, 2, 4, 5, 8, 10, 20, 40</a:t>
            </a:r>
          </a:p>
        </p:txBody>
      </p:sp>
      <p:sp>
        <p:nvSpPr>
          <p:cNvPr id="48" name="TextBox 47"/>
          <p:cNvSpPr txBox="1"/>
          <p:nvPr/>
        </p:nvSpPr>
        <p:spPr>
          <a:xfrm>
            <a:off x="5685912" y="3595078"/>
            <a:ext cx="1539458" cy="523220"/>
          </a:xfrm>
          <a:prstGeom prst="rect">
            <a:avLst/>
          </a:prstGeom>
          <a:noFill/>
        </p:spPr>
        <p:txBody>
          <a:bodyPr wrap="square" rtlCol="0">
            <a:spAutoFit/>
          </a:bodyPr>
          <a:lstStyle/>
          <a:p>
            <a:r>
              <a:rPr lang="en-GB" sz="2800" dirty="0"/>
              <a:t>5 and 8</a:t>
            </a:r>
          </a:p>
        </p:txBody>
      </p:sp>
      <p:cxnSp>
        <p:nvCxnSpPr>
          <p:cNvPr id="49" name="Straight Arrow Connector 48"/>
          <p:cNvCxnSpPr/>
          <p:nvPr/>
        </p:nvCxnSpPr>
        <p:spPr>
          <a:xfrm flipV="1">
            <a:off x="4778397" y="3869907"/>
            <a:ext cx="907515" cy="38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H="1">
            <a:off x="3421081" y="4118912"/>
            <a:ext cx="558846" cy="435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1935468" y="4454130"/>
            <a:ext cx="1485613" cy="523220"/>
          </a:xfrm>
          <a:prstGeom prst="rect">
            <a:avLst/>
          </a:prstGeom>
          <a:noFill/>
        </p:spPr>
        <p:txBody>
          <a:bodyPr wrap="square" rtlCol="0">
            <a:spAutoFit/>
          </a:bodyPr>
          <a:lstStyle/>
          <a:p>
            <a:r>
              <a:rPr lang="en-GB" sz="2800" dirty="0"/>
              <a:t>2 and 20</a:t>
            </a:r>
          </a:p>
        </p:txBody>
      </p:sp>
      <p:cxnSp>
        <p:nvCxnSpPr>
          <p:cNvPr id="53" name="Straight Arrow Connector 52"/>
          <p:cNvCxnSpPr/>
          <p:nvPr/>
        </p:nvCxnSpPr>
        <p:spPr>
          <a:xfrm>
            <a:off x="4767521" y="4133419"/>
            <a:ext cx="545618" cy="4210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5411753" y="4336925"/>
            <a:ext cx="1539458" cy="523220"/>
          </a:xfrm>
          <a:prstGeom prst="rect">
            <a:avLst/>
          </a:prstGeom>
          <a:noFill/>
        </p:spPr>
        <p:txBody>
          <a:bodyPr wrap="square" rtlCol="0">
            <a:spAutoFit/>
          </a:bodyPr>
          <a:lstStyle/>
          <a:p>
            <a:r>
              <a:rPr lang="en-GB" sz="2800" dirty="0"/>
              <a:t>4 and 10</a:t>
            </a:r>
          </a:p>
        </p:txBody>
      </p:sp>
    </p:spTree>
    <p:custDataLst>
      <p:tags r:id="rId1"/>
    </p:custDataLst>
    <p:extLst>
      <p:ext uri="{BB962C8B-B14F-4D97-AF65-F5344CB8AC3E}">
        <p14:creationId xmlns:p14="http://schemas.microsoft.com/office/powerpoint/2010/main" val="74025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8157" y="688277"/>
            <a:ext cx="1250012" cy="875008"/>
          </a:xfrm>
          <a:prstGeom prst="rect">
            <a:avLst/>
          </a:prstGeom>
        </p:spPr>
      </p:pic>
      <p:sp>
        <p:nvSpPr>
          <p:cNvPr id="3" name="Rounded Rectangular Callout 2"/>
          <p:cNvSpPr/>
          <p:nvPr/>
        </p:nvSpPr>
        <p:spPr>
          <a:xfrm>
            <a:off x="1041400" y="378844"/>
            <a:ext cx="5877053" cy="1301293"/>
          </a:xfrm>
          <a:prstGeom prst="wedgeRoundRectCallout">
            <a:avLst>
              <a:gd name="adj1" fmla="val 53612"/>
              <a:gd name="adj2" fmla="val 9941"/>
              <a:gd name="adj3" fmla="val 16667"/>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alibri" panose="020F0502020204030204" pitchFamily="34" charset="0"/>
              </a:rPr>
              <a:t>All prime numbers must be odd because all even numbers will also have a factor of 2</a:t>
            </a:r>
          </a:p>
        </p:txBody>
      </p:sp>
      <p:sp>
        <p:nvSpPr>
          <p:cNvPr id="38" name="TextBox 37"/>
          <p:cNvSpPr txBox="1"/>
          <p:nvPr/>
        </p:nvSpPr>
        <p:spPr>
          <a:xfrm>
            <a:off x="3996567" y="2157062"/>
            <a:ext cx="806295" cy="523220"/>
          </a:xfrm>
          <a:prstGeom prst="rect">
            <a:avLst/>
          </a:prstGeom>
          <a:noFill/>
          <a:ln>
            <a:solidFill>
              <a:schemeClr val="tx1"/>
            </a:solidFill>
          </a:ln>
        </p:spPr>
        <p:txBody>
          <a:bodyPr wrap="square" rtlCol="0">
            <a:spAutoFit/>
          </a:bodyPr>
          <a:lstStyle/>
          <a:p>
            <a:r>
              <a:rPr lang="en-GB" sz="2800" dirty="0"/>
              <a:t>   2</a:t>
            </a:r>
          </a:p>
        </p:txBody>
      </p:sp>
      <p:cxnSp>
        <p:nvCxnSpPr>
          <p:cNvPr id="39" name="Straight Arrow Connector 38"/>
          <p:cNvCxnSpPr>
            <a:stCxn id="38" idx="1"/>
          </p:cNvCxnSpPr>
          <p:nvPr/>
        </p:nvCxnSpPr>
        <p:spPr>
          <a:xfrm flipH="1">
            <a:off x="3036667" y="2418672"/>
            <a:ext cx="9599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1611263" y="2169018"/>
            <a:ext cx="1485613" cy="523220"/>
          </a:xfrm>
          <a:prstGeom prst="rect">
            <a:avLst/>
          </a:prstGeom>
          <a:noFill/>
        </p:spPr>
        <p:txBody>
          <a:bodyPr wrap="square" rtlCol="0">
            <a:spAutoFit/>
          </a:bodyPr>
          <a:lstStyle/>
          <a:p>
            <a:r>
              <a:rPr lang="en-GB" sz="2800" dirty="0"/>
              <a:t>1 and 2</a:t>
            </a:r>
          </a:p>
        </p:txBody>
      </p:sp>
      <p:sp>
        <p:nvSpPr>
          <p:cNvPr id="41" name="TextBox 40"/>
          <p:cNvSpPr txBox="1"/>
          <p:nvPr/>
        </p:nvSpPr>
        <p:spPr>
          <a:xfrm>
            <a:off x="3996567" y="2809011"/>
            <a:ext cx="2127297" cy="523220"/>
          </a:xfrm>
          <a:prstGeom prst="rect">
            <a:avLst/>
          </a:prstGeom>
          <a:noFill/>
        </p:spPr>
        <p:txBody>
          <a:bodyPr wrap="square" rtlCol="0">
            <a:spAutoFit/>
          </a:bodyPr>
          <a:lstStyle/>
          <a:p>
            <a:r>
              <a:rPr lang="en-GB" sz="2800" dirty="0"/>
              <a:t>1, 2</a:t>
            </a:r>
          </a:p>
        </p:txBody>
      </p:sp>
      <p:sp>
        <p:nvSpPr>
          <p:cNvPr id="7" name="TextBox 6"/>
          <p:cNvSpPr txBox="1"/>
          <p:nvPr/>
        </p:nvSpPr>
        <p:spPr>
          <a:xfrm>
            <a:off x="1734133" y="4007224"/>
            <a:ext cx="5392270" cy="461665"/>
          </a:xfrm>
          <a:prstGeom prst="rect">
            <a:avLst/>
          </a:prstGeom>
          <a:noFill/>
        </p:spPr>
        <p:txBody>
          <a:bodyPr wrap="square" rtlCol="0">
            <a:spAutoFit/>
          </a:bodyPr>
          <a:lstStyle/>
          <a:p>
            <a:pPr algn="ctr"/>
            <a:r>
              <a:rPr lang="en-GB" sz="2400" dirty="0"/>
              <a:t>2 is the only even prime number </a:t>
            </a:r>
          </a:p>
        </p:txBody>
      </p:sp>
    </p:spTree>
    <p:custDataLst>
      <p:tags r:id="rId1"/>
    </p:custDataLst>
    <p:extLst>
      <p:ext uri="{BB962C8B-B14F-4D97-AF65-F5344CB8AC3E}">
        <p14:creationId xmlns:p14="http://schemas.microsoft.com/office/powerpoint/2010/main" val="1885713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par>
                                <p:cTn id="14" presetID="10" presetClass="entr" presetSubtype="0" fill="hold" grpId="0"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0" grpId="0"/>
      <p:bldP spid="41" grpId="0"/>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67512" y="458819"/>
            <a:ext cx="7291192" cy="523220"/>
          </a:xfrm>
          <a:prstGeom prst="rect">
            <a:avLst/>
          </a:prstGeom>
          <a:noFill/>
        </p:spPr>
        <p:txBody>
          <a:bodyPr wrap="square" rtlCol="0">
            <a:spAutoFit/>
          </a:bodyPr>
          <a:lstStyle/>
          <a:p>
            <a:pPr algn="ctr"/>
            <a:r>
              <a:rPr lang="en-GB" sz="2800" dirty="0"/>
              <a:t>Find all the prime numbers between 1 and 30</a:t>
            </a:r>
          </a:p>
        </p:txBody>
      </p:sp>
      <p:pic>
        <p:nvPicPr>
          <p:cNvPr id="2" name="Picture 1"/>
          <p:cNvPicPr>
            <a:picLocks noChangeAspect="1"/>
          </p:cNvPicPr>
          <p:nvPr/>
        </p:nvPicPr>
        <p:blipFill>
          <a:blip r:embed="rId3"/>
          <a:stretch>
            <a:fillRect/>
          </a:stretch>
        </p:blipFill>
        <p:spPr>
          <a:xfrm>
            <a:off x="908644" y="1662151"/>
            <a:ext cx="7050060" cy="1881188"/>
          </a:xfrm>
          <a:prstGeom prst="rect">
            <a:avLst/>
          </a:prstGeom>
        </p:spPr>
      </p:pic>
      <p:sp>
        <p:nvSpPr>
          <p:cNvPr id="7" name="Multiply 6"/>
          <p:cNvSpPr/>
          <p:nvPr/>
        </p:nvSpPr>
        <p:spPr>
          <a:xfrm>
            <a:off x="1325503" y="169791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Multiply 28"/>
          <p:cNvSpPr/>
          <p:nvPr/>
        </p:nvSpPr>
        <p:spPr>
          <a:xfrm>
            <a:off x="3185679" y="1732969"/>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Multiply 29"/>
          <p:cNvSpPr/>
          <p:nvPr/>
        </p:nvSpPr>
        <p:spPr>
          <a:xfrm>
            <a:off x="4377007" y="1732969"/>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Multiply 30"/>
          <p:cNvSpPr/>
          <p:nvPr/>
        </p:nvSpPr>
        <p:spPr>
          <a:xfrm>
            <a:off x="5540445" y="1732969"/>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Multiply 31"/>
          <p:cNvSpPr/>
          <p:nvPr/>
        </p:nvSpPr>
        <p:spPr>
          <a:xfrm>
            <a:off x="6755569" y="1732969"/>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Multiply 32"/>
          <p:cNvSpPr/>
          <p:nvPr/>
        </p:nvSpPr>
        <p:spPr>
          <a:xfrm>
            <a:off x="1972899" y="232035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Multiply 33"/>
          <p:cNvSpPr/>
          <p:nvPr/>
        </p:nvSpPr>
        <p:spPr>
          <a:xfrm>
            <a:off x="3201046" y="232035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Multiply 34"/>
          <p:cNvSpPr/>
          <p:nvPr/>
        </p:nvSpPr>
        <p:spPr>
          <a:xfrm>
            <a:off x="4351728" y="233738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Multiply 35"/>
          <p:cNvSpPr/>
          <p:nvPr/>
        </p:nvSpPr>
        <p:spPr>
          <a:xfrm>
            <a:off x="5598750" y="2355766"/>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Multiply 36"/>
          <p:cNvSpPr/>
          <p:nvPr/>
        </p:nvSpPr>
        <p:spPr>
          <a:xfrm>
            <a:off x="6771145" y="232035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Multiply 37"/>
          <p:cNvSpPr/>
          <p:nvPr/>
        </p:nvSpPr>
        <p:spPr>
          <a:xfrm>
            <a:off x="1972899" y="29785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Multiply 51"/>
          <p:cNvSpPr/>
          <p:nvPr/>
        </p:nvSpPr>
        <p:spPr>
          <a:xfrm>
            <a:off x="3152876" y="2931848"/>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Multiply 53"/>
          <p:cNvSpPr/>
          <p:nvPr/>
        </p:nvSpPr>
        <p:spPr>
          <a:xfrm>
            <a:off x="4362115" y="29403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Multiply 54"/>
          <p:cNvSpPr/>
          <p:nvPr/>
        </p:nvSpPr>
        <p:spPr>
          <a:xfrm>
            <a:off x="5555790" y="29403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Multiply 55"/>
          <p:cNvSpPr/>
          <p:nvPr/>
        </p:nvSpPr>
        <p:spPr>
          <a:xfrm>
            <a:off x="6743470" y="29021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Multiply 56"/>
          <p:cNvSpPr/>
          <p:nvPr/>
        </p:nvSpPr>
        <p:spPr>
          <a:xfrm>
            <a:off x="6128941" y="172050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Multiply 57"/>
          <p:cNvSpPr/>
          <p:nvPr/>
        </p:nvSpPr>
        <p:spPr>
          <a:xfrm>
            <a:off x="3794745" y="232035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Multiply 58"/>
          <p:cNvSpPr/>
          <p:nvPr/>
        </p:nvSpPr>
        <p:spPr>
          <a:xfrm>
            <a:off x="1309415" y="2945934"/>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Multiply 59"/>
          <p:cNvSpPr/>
          <p:nvPr/>
        </p:nvSpPr>
        <p:spPr>
          <a:xfrm>
            <a:off x="4975239" y="2924464"/>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Multiply 60"/>
          <p:cNvSpPr/>
          <p:nvPr/>
        </p:nvSpPr>
        <p:spPr>
          <a:xfrm>
            <a:off x="3776387" y="29403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p:cNvSpPr txBox="1"/>
          <p:nvPr/>
        </p:nvSpPr>
        <p:spPr>
          <a:xfrm>
            <a:off x="780217" y="5011025"/>
            <a:ext cx="7291192" cy="523220"/>
          </a:xfrm>
          <a:prstGeom prst="rect">
            <a:avLst/>
          </a:prstGeom>
          <a:noFill/>
        </p:spPr>
        <p:txBody>
          <a:bodyPr wrap="square" rtlCol="0">
            <a:spAutoFit/>
          </a:bodyPr>
          <a:lstStyle/>
          <a:p>
            <a:pPr algn="ctr"/>
            <a:r>
              <a:rPr lang="en-GB" sz="2800" dirty="0"/>
              <a:t>2, 3, 5, 7, 11, 13, 17, 19, 23, 29</a:t>
            </a:r>
          </a:p>
        </p:txBody>
      </p:sp>
    </p:spTree>
    <p:custDataLst>
      <p:tags r:id="rId1"/>
    </p:custDataLst>
    <p:extLst>
      <p:ext uri="{BB962C8B-B14F-4D97-AF65-F5344CB8AC3E}">
        <p14:creationId xmlns:p14="http://schemas.microsoft.com/office/powerpoint/2010/main" val="3939627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500"/>
                                        <p:tgtEl>
                                          <p:spTgt spid="3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fade">
                                      <p:cBhvr>
                                        <p:cTn id="56" dur="500"/>
                                        <p:tgtEl>
                                          <p:spTgt spid="52"/>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500"/>
                                        <p:tgtEl>
                                          <p:spTgt spid="5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6"/>
                                        </p:tgtEl>
                                        <p:attrNameLst>
                                          <p:attrName>style.visibility</p:attrName>
                                        </p:attrNameLst>
                                      </p:cBhvr>
                                      <p:to>
                                        <p:strVal val="visible"/>
                                      </p:to>
                                    </p:set>
                                    <p:animEffect transition="in" filter="fade">
                                      <p:cBhvr>
                                        <p:cTn id="65" dur="500"/>
                                        <p:tgtEl>
                                          <p:spTgt spid="56"/>
                                        </p:tgtEl>
                                      </p:cBhvr>
                                    </p:animEffect>
                                  </p:childTnLst>
                                </p:cTn>
                              </p:par>
                            </p:childTnLst>
                          </p:cTn>
                        </p:par>
                      </p:childTnLst>
                    </p:cTn>
                  </p:par>
                  <p:par>
                    <p:cTn id="66" fill="hold">
                      <p:stCondLst>
                        <p:cond delay="indefinite"/>
                      </p:stCondLst>
                      <p:childTnLst>
                        <p:par>
                          <p:cTn id="67" fill="hold">
                            <p:stCondLst>
                              <p:cond delay="0"/>
                            </p:stCondLst>
                            <p:childTnLst>
                              <p:par>
                                <p:cTn id="68" presetID="26" presetClass="emph" presetSubtype="0" fill="hold" grpId="1" nodeType="clickEffect">
                                  <p:stCondLst>
                                    <p:cond delay="0"/>
                                  </p:stCondLst>
                                  <p:childTnLst>
                                    <p:animEffect transition="out" filter="fade">
                                      <p:cBhvr>
                                        <p:cTn id="69" dur="500" tmFilter="0, 0; .2, .5; .8, .5; 1, 0"/>
                                        <p:tgtEl>
                                          <p:spTgt spid="30"/>
                                        </p:tgtEl>
                                      </p:cBhvr>
                                    </p:animEffect>
                                    <p:animScale>
                                      <p:cBhvr>
                                        <p:cTn id="70" dur="250" autoRev="1" fill="hold"/>
                                        <p:tgtEl>
                                          <p:spTgt spid="30"/>
                                        </p:tgtEl>
                                      </p:cBhvr>
                                      <p:by x="105000" y="105000"/>
                                    </p:animScale>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fade">
                                      <p:cBhvr>
                                        <p:cTn id="75" dur="500"/>
                                        <p:tgtEl>
                                          <p:spTgt spid="57"/>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fade">
                                      <p:cBhvr>
                                        <p:cTn id="80" dur="500"/>
                                        <p:tgtEl>
                                          <p:spTgt spid="5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59"/>
                                        </p:tgtEl>
                                        <p:attrNameLst>
                                          <p:attrName>style.visibility</p:attrName>
                                        </p:attrNameLst>
                                      </p:cBhvr>
                                      <p:to>
                                        <p:strVal val="visible"/>
                                      </p:to>
                                    </p:set>
                                    <p:animEffect transition="in" filter="fade">
                                      <p:cBhvr>
                                        <p:cTn id="85" dur="500"/>
                                        <p:tgtEl>
                                          <p:spTgt spid="59"/>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60"/>
                                        </p:tgtEl>
                                        <p:attrNameLst>
                                          <p:attrName>style.visibility</p:attrName>
                                        </p:attrNameLst>
                                      </p:cBhvr>
                                      <p:to>
                                        <p:strVal val="visible"/>
                                      </p:to>
                                    </p:set>
                                    <p:animEffect transition="in" filter="fade">
                                      <p:cBhvr>
                                        <p:cTn id="90" dur="500"/>
                                        <p:tgtEl>
                                          <p:spTgt spid="60"/>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61"/>
                                        </p:tgtEl>
                                        <p:attrNameLst>
                                          <p:attrName>style.visibility</p:attrName>
                                        </p:attrNameLst>
                                      </p:cBhvr>
                                      <p:to>
                                        <p:strVal val="visible"/>
                                      </p:to>
                                    </p:set>
                                    <p:animEffect transition="in" filter="fade">
                                      <p:cBhvr>
                                        <p:cTn id="95" dur="500"/>
                                        <p:tgtEl>
                                          <p:spTgt spid="61"/>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62"/>
                                        </p:tgtEl>
                                        <p:attrNameLst>
                                          <p:attrName>style.visibility</p:attrName>
                                        </p:attrNameLst>
                                      </p:cBhvr>
                                      <p:to>
                                        <p:strVal val="visible"/>
                                      </p:to>
                                    </p:set>
                                    <p:animEffect transition="in" filter="fade">
                                      <p:cBhvr>
                                        <p:cTn id="10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9" grpId="0" animBg="1"/>
      <p:bldP spid="30" grpId="0" animBg="1"/>
      <p:bldP spid="30" grpId="1" animBg="1"/>
      <p:bldP spid="31" grpId="0" animBg="1"/>
      <p:bldP spid="32" grpId="0" animBg="1"/>
      <p:bldP spid="33" grpId="0" animBg="1"/>
      <p:bldP spid="34" grpId="0" animBg="1"/>
      <p:bldP spid="35" grpId="0" animBg="1"/>
      <p:bldP spid="36" grpId="0" animBg="1"/>
      <p:bldP spid="37" grpId="0" animBg="1"/>
      <p:bldP spid="38" grpId="0" animBg="1"/>
      <p:bldP spid="52" grpId="0" animBg="1"/>
      <p:bldP spid="54" grpId="0" animBg="1"/>
      <p:bldP spid="55" grpId="0" animBg="1"/>
      <p:bldP spid="56" grpId="0" animBg="1"/>
      <p:bldP spid="57" grpId="0" animBg="1"/>
      <p:bldP spid="58" grpId="0" animBg="1"/>
      <p:bldP spid="59" grpId="0" animBg="1"/>
      <p:bldP spid="60" grpId="0" animBg="1"/>
      <p:bldP spid="61" grpId="0" animBg="1"/>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67512" y="458819"/>
            <a:ext cx="7291192" cy="523220"/>
          </a:xfrm>
          <a:prstGeom prst="rect">
            <a:avLst/>
          </a:prstGeom>
          <a:noFill/>
        </p:spPr>
        <p:txBody>
          <a:bodyPr wrap="square" rtlCol="0">
            <a:spAutoFit/>
          </a:bodyPr>
          <a:lstStyle/>
          <a:p>
            <a:pPr algn="ctr"/>
            <a:r>
              <a:rPr lang="en-GB" sz="2800" dirty="0"/>
              <a:t>Find all the prime factors of 24</a:t>
            </a:r>
          </a:p>
        </p:txBody>
      </p:sp>
      <p:sp>
        <p:nvSpPr>
          <p:cNvPr id="70" name="TextBox 69"/>
          <p:cNvSpPr txBox="1"/>
          <p:nvPr/>
        </p:nvSpPr>
        <p:spPr>
          <a:xfrm>
            <a:off x="847410" y="5145900"/>
            <a:ext cx="7291192" cy="954107"/>
          </a:xfrm>
          <a:prstGeom prst="rect">
            <a:avLst/>
          </a:prstGeom>
          <a:noFill/>
        </p:spPr>
        <p:txBody>
          <a:bodyPr wrap="square" rtlCol="0">
            <a:spAutoFit/>
          </a:bodyPr>
          <a:lstStyle/>
          <a:p>
            <a:pPr algn="ctr"/>
            <a:r>
              <a:rPr lang="en-GB" sz="2800" dirty="0"/>
              <a:t>A factor which is also a prime number is called a prime factor</a:t>
            </a:r>
          </a:p>
        </p:txBody>
      </p:sp>
      <p:sp>
        <p:nvSpPr>
          <p:cNvPr id="52" name="TextBox 51"/>
          <p:cNvSpPr txBox="1"/>
          <p:nvPr/>
        </p:nvSpPr>
        <p:spPr>
          <a:xfrm>
            <a:off x="3832009" y="1106082"/>
            <a:ext cx="806295" cy="523220"/>
          </a:xfrm>
          <a:prstGeom prst="rect">
            <a:avLst/>
          </a:prstGeom>
          <a:noFill/>
          <a:ln>
            <a:solidFill>
              <a:schemeClr val="tx1"/>
            </a:solidFill>
          </a:ln>
        </p:spPr>
        <p:txBody>
          <a:bodyPr wrap="square" rtlCol="0">
            <a:spAutoFit/>
          </a:bodyPr>
          <a:lstStyle/>
          <a:p>
            <a:pPr algn="ctr"/>
            <a:r>
              <a:rPr lang="en-GB" sz="2800" dirty="0"/>
              <a:t>24</a:t>
            </a:r>
          </a:p>
        </p:txBody>
      </p:sp>
      <p:cxnSp>
        <p:nvCxnSpPr>
          <p:cNvPr id="54" name="Straight Arrow Connector 53"/>
          <p:cNvCxnSpPr>
            <a:cxnSpLocks/>
            <a:endCxn id="76" idx="0"/>
          </p:cNvCxnSpPr>
          <p:nvPr/>
        </p:nvCxnSpPr>
        <p:spPr>
          <a:xfrm flipH="1">
            <a:off x="3273164" y="1625816"/>
            <a:ext cx="558846" cy="4320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a:cxnSpLocks/>
            <a:endCxn id="77" idx="0"/>
          </p:cNvCxnSpPr>
          <p:nvPr/>
        </p:nvCxnSpPr>
        <p:spPr>
          <a:xfrm>
            <a:off x="4643969" y="1629302"/>
            <a:ext cx="583992" cy="4285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2870016" y="2057851"/>
            <a:ext cx="806295" cy="523220"/>
          </a:xfrm>
          <a:prstGeom prst="rect">
            <a:avLst/>
          </a:prstGeom>
          <a:noFill/>
          <a:ln>
            <a:solidFill>
              <a:schemeClr val="tx1"/>
            </a:solidFill>
          </a:ln>
        </p:spPr>
        <p:txBody>
          <a:bodyPr wrap="square" rtlCol="0">
            <a:spAutoFit/>
          </a:bodyPr>
          <a:lstStyle/>
          <a:p>
            <a:pPr algn="ctr"/>
            <a:r>
              <a:rPr lang="en-GB" sz="2800" dirty="0"/>
              <a:t>2</a:t>
            </a:r>
          </a:p>
        </p:txBody>
      </p:sp>
      <p:sp>
        <p:nvSpPr>
          <p:cNvPr id="77" name="TextBox 76"/>
          <p:cNvSpPr txBox="1"/>
          <p:nvPr/>
        </p:nvSpPr>
        <p:spPr>
          <a:xfrm>
            <a:off x="4824813" y="2057851"/>
            <a:ext cx="806295" cy="523220"/>
          </a:xfrm>
          <a:prstGeom prst="rect">
            <a:avLst/>
          </a:prstGeom>
          <a:noFill/>
          <a:ln>
            <a:solidFill>
              <a:schemeClr val="tx1"/>
            </a:solidFill>
          </a:ln>
        </p:spPr>
        <p:txBody>
          <a:bodyPr wrap="square" rtlCol="0">
            <a:spAutoFit/>
          </a:bodyPr>
          <a:lstStyle/>
          <a:p>
            <a:pPr algn="ctr"/>
            <a:r>
              <a:rPr lang="en-GB" sz="2800" dirty="0"/>
              <a:t>12</a:t>
            </a:r>
          </a:p>
        </p:txBody>
      </p:sp>
      <p:cxnSp>
        <p:nvCxnSpPr>
          <p:cNvPr id="78" name="Straight Arrow Connector 77"/>
          <p:cNvCxnSpPr>
            <a:cxnSpLocks/>
            <a:endCxn id="81" idx="0"/>
          </p:cNvCxnSpPr>
          <p:nvPr/>
        </p:nvCxnSpPr>
        <p:spPr>
          <a:xfrm>
            <a:off x="5467691" y="2586228"/>
            <a:ext cx="315817" cy="551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cxnSpLocks/>
            <a:endCxn id="80" idx="0"/>
          </p:cNvCxnSpPr>
          <p:nvPr/>
        </p:nvCxnSpPr>
        <p:spPr>
          <a:xfrm flipH="1">
            <a:off x="4619604" y="2586228"/>
            <a:ext cx="403147" cy="551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0" name="TextBox 79"/>
          <p:cNvSpPr txBox="1"/>
          <p:nvPr/>
        </p:nvSpPr>
        <p:spPr>
          <a:xfrm>
            <a:off x="4216456" y="3138028"/>
            <a:ext cx="806295" cy="523220"/>
          </a:xfrm>
          <a:prstGeom prst="rect">
            <a:avLst/>
          </a:prstGeom>
          <a:noFill/>
          <a:ln>
            <a:solidFill>
              <a:schemeClr val="tx1"/>
            </a:solidFill>
          </a:ln>
        </p:spPr>
        <p:txBody>
          <a:bodyPr wrap="square" rtlCol="0">
            <a:spAutoFit/>
          </a:bodyPr>
          <a:lstStyle/>
          <a:p>
            <a:pPr algn="ctr"/>
            <a:r>
              <a:rPr lang="en-GB" sz="2800" dirty="0"/>
              <a:t>4</a:t>
            </a:r>
          </a:p>
        </p:txBody>
      </p:sp>
      <p:sp>
        <p:nvSpPr>
          <p:cNvPr id="81" name="TextBox 80"/>
          <p:cNvSpPr txBox="1"/>
          <p:nvPr/>
        </p:nvSpPr>
        <p:spPr>
          <a:xfrm>
            <a:off x="5380360" y="3138028"/>
            <a:ext cx="806295" cy="523220"/>
          </a:xfrm>
          <a:prstGeom prst="rect">
            <a:avLst/>
          </a:prstGeom>
          <a:noFill/>
          <a:ln>
            <a:solidFill>
              <a:schemeClr val="tx1"/>
            </a:solidFill>
          </a:ln>
        </p:spPr>
        <p:txBody>
          <a:bodyPr wrap="square" rtlCol="0">
            <a:spAutoFit/>
          </a:bodyPr>
          <a:lstStyle/>
          <a:p>
            <a:pPr algn="ctr"/>
            <a:r>
              <a:rPr lang="en-GB" sz="2800" dirty="0"/>
              <a:t>3</a:t>
            </a:r>
          </a:p>
        </p:txBody>
      </p:sp>
      <p:cxnSp>
        <p:nvCxnSpPr>
          <p:cNvPr id="82" name="Straight Arrow Connector 81"/>
          <p:cNvCxnSpPr>
            <a:cxnSpLocks/>
            <a:endCxn id="84" idx="0"/>
          </p:cNvCxnSpPr>
          <p:nvPr/>
        </p:nvCxnSpPr>
        <p:spPr>
          <a:xfrm flipH="1">
            <a:off x="4136944" y="3664316"/>
            <a:ext cx="331689" cy="5145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a:cxnSpLocks/>
            <a:endCxn id="85" idx="0"/>
          </p:cNvCxnSpPr>
          <p:nvPr/>
        </p:nvCxnSpPr>
        <p:spPr>
          <a:xfrm>
            <a:off x="4801781" y="3654124"/>
            <a:ext cx="353117" cy="5247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3733796" y="4178860"/>
            <a:ext cx="806295" cy="523220"/>
          </a:xfrm>
          <a:prstGeom prst="rect">
            <a:avLst/>
          </a:prstGeom>
          <a:noFill/>
          <a:ln>
            <a:solidFill>
              <a:schemeClr val="tx1"/>
            </a:solidFill>
          </a:ln>
        </p:spPr>
        <p:txBody>
          <a:bodyPr wrap="square" rtlCol="0">
            <a:spAutoFit/>
          </a:bodyPr>
          <a:lstStyle/>
          <a:p>
            <a:pPr algn="ctr"/>
            <a:r>
              <a:rPr lang="en-GB" sz="2800" dirty="0"/>
              <a:t>2</a:t>
            </a:r>
          </a:p>
        </p:txBody>
      </p:sp>
      <p:sp>
        <p:nvSpPr>
          <p:cNvPr id="85" name="TextBox 84"/>
          <p:cNvSpPr txBox="1"/>
          <p:nvPr/>
        </p:nvSpPr>
        <p:spPr>
          <a:xfrm>
            <a:off x="4751750" y="4178860"/>
            <a:ext cx="806295" cy="523220"/>
          </a:xfrm>
          <a:prstGeom prst="rect">
            <a:avLst/>
          </a:prstGeom>
          <a:noFill/>
          <a:ln>
            <a:solidFill>
              <a:schemeClr val="tx1"/>
            </a:solidFill>
          </a:ln>
        </p:spPr>
        <p:txBody>
          <a:bodyPr wrap="square" rtlCol="0">
            <a:spAutoFit/>
          </a:bodyPr>
          <a:lstStyle/>
          <a:p>
            <a:pPr algn="ctr"/>
            <a:r>
              <a:rPr lang="en-GB" sz="2800" dirty="0"/>
              <a:t>2</a:t>
            </a:r>
          </a:p>
        </p:txBody>
      </p:sp>
      <mc:AlternateContent xmlns:mc="http://schemas.openxmlformats.org/markup-compatibility/2006" xmlns:a14="http://schemas.microsoft.com/office/drawing/2010/main">
        <mc:Choice Requires="a14">
          <p:sp>
            <p:nvSpPr>
              <p:cNvPr id="86" name="TextBox 85"/>
              <p:cNvSpPr txBox="1"/>
              <p:nvPr/>
            </p:nvSpPr>
            <p:spPr>
              <a:xfrm>
                <a:off x="2893355" y="5170588"/>
                <a:ext cx="3489897" cy="523220"/>
              </a:xfrm>
              <a:prstGeom prst="rect">
                <a:avLst/>
              </a:prstGeom>
              <a:noFill/>
            </p:spPr>
            <p:txBody>
              <a:bodyPr wrap="square" rtlCol="0">
                <a:spAutoFit/>
              </a:bodyPr>
              <a:lstStyle/>
              <a:p>
                <a:pPr algn="ctr"/>
                <a:r>
                  <a:rPr lang="en-GB" sz="2800" dirty="0"/>
                  <a:t>2 </a:t>
                </a:r>
                <a14:m>
                  <m:oMath xmlns:m="http://schemas.openxmlformats.org/officeDocument/2006/math">
                    <m:r>
                      <a:rPr lang="en-GB" sz="2800" i="1" smtClean="0">
                        <a:latin typeface="Cambria Math" panose="02040503050406030204" pitchFamily="18" charset="0"/>
                        <a:ea typeface="Cambria Math" panose="02040503050406030204" pitchFamily="18" charset="0"/>
                      </a:rPr>
                      <m:t>×</m:t>
                    </m:r>
                  </m:oMath>
                </a14:m>
                <a:r>
                  <a:rPr lang="en-GB" sz="2800" dirty="0"/>
                  <a:t> 2 </a:t>
                </a:r>
                <a14:m>
                  <m:oMath xmlns:m="http://schemas.openxmlformats.org/officeDocument/2006/math">
                    <m:r>
                      <a:rPr lang="en-GB" sz="2800" i="1" smtClean="0">
                        <a:latin typeface="Cambria Math" panose="02040503050406030204" pitchFamily="18" charset="0"/>
                        <a:ea typeface="Cambria Math" panose="02040503050406030204" pitchFamily="18" charset="0"/>
                      </a:rPr>
                      <m:t>×</m:t>
                    </m:r>
                  </m:oMath>
                </a14:m>
                <a:r>
                  <a:rPr lang="en-GB" sz="2800" dirty="0"/>
                  <a:t> 2 </a:t>
                </a:r>
                <a14:m>
                  <m:oMath xmlns:m="http://schemas.openxmlformats.org/officeDocument/2006/math">
                    <m:r>
                      <a:rPr lang="en-GB" sz="2800" i="1" smtClean="0">
                        <a:latin typeface="Cambria Math" panose="02040503050406030204" pitchFamily="18" charset="0"/>
                        <a:ea typeface="Cambria Math" panose="02040503050406030204" pitchFamily="18" charset="0"/>
                      </a:rPr>
                      <m:t>×</m:t>
                    </m:r>
                  </m:oMath>
                </a14:m>
                <a:r>
                  <a:rPr lang="en-GB" sz="2800" dirty="0"/>
                  <a:t> 3 </a:t>
                </a:r>
                <a14:m>
                  <m:oMath xmlns:m="http://schemas.openxmlformats.org/officeDocument/2006/math">
                    <m:r>
                      <a:rPr lang="en-GB" sz="2800" b="0" i="1" smtClean="0">
                        <a:latin typeface="Cambria Math" panose="02040503050406030204" pitchFamily="18" charset="0"/>
                      </a:rPr>
                      <m:t>=</m:t>
                    </m:r>
                  </m:oMath>
                </a14:m>
                <a:r>
                  <a:rPr lang="en-GB" sz="2800" dirty="0"/>
                  <a:t> 24</a:t>
                </a:r>
              </a:p>
            </p:txBody>
          </p:sp>
        </mc:Choice>
        <mc:Fallback xmlns="">
          <p:sp>
            <p:nvSpPr>
              <p:cNvPr id="86" name="TextBox 85"/>
              <p:cNvSpPr txBox="1">
                <a:spLocks noRot="1" noChangeAspect="1" noMove="1" noResize="1" noEditPoints="1" noAdjustHandles="1" noChangeArrowheads="1" noChangeShapeType="1" noTextEdit="1"/>
              </p:cNvSpPr>
              <p:nvPr/>
            </p:nvSpPr>
            <p:spPr>
              <a:xfrm>
                <a:off x="2893355" y="5170588"/>
                <a:ext cx="3489897" cy="523220"/>
              </a:xfrm>
              <a:prstGeom prst="rect">
                <a:avLst/>
              </a:prstGeom>
              <a:blipFill>
                <a:blip r:embed="rId6"/>
                <a:stretch>
                  <a:fillRect t="-10465" b="-32558"/>
                </a:stretch>
              </a:blipFill>
            </p:spPr>
            <p:txBody>
              <a:bodyPr/>
              <a:lstStyle/>
              <a:p>
                <a:r>
                  <a:rPr lang="en-GB">
                    <a:noFill/>
                  </a:rPr>
                  <a:t> </a:t>
                </a:r>
              </a:p>
            </p:txBody>
          </p:sp>
        </mc:Fallback>
      </mc:AlternateContent>
    </p:spTree>
    <p:custDataLst>
      <p:tags r:id="rId1"/>
    </p:custDataLst>
    <p:extLst>
      <p:ext uri="{BB962C8B-B14F-4D97-AF65-F5344CB8AC3E}">
        <p14:creationId xmlns:p14="http://schemas.microsoft.com/office/powerpoint/2010/main" val="2763439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500"/>
                                        <p:tgtEl>
                                          <p:spTgt spid="7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wipe(up)">
                                      <p:cBhvr>
                                        <p:cTn id="17" dur="500"/>
                                        <p:tgtEl>
                                          <p:spTgt spid="54"/>
                                        </p:tgtEl>
                                      </p:cBhvr>
                                    </p:animEffect>
                                  </p:childTnLst>
                                </p:cTn>
                              </p:par>
                              <p:par>
                                <p:cTn id="18" presetID="22" presetClass="entr" presetSubtype="1" fill="hold" nodeType="withEffect">
                                  <p:stCondLst>
                                    <p:cond delay="0"/>
                                  </p:stCondLst>
                                  <p:childTnLst>
                                    <p:set>
                                      <p:cBhvr>
                                        <p:cTn id="19" dur="1" fill="hold">
                                          <p:stCondLst>
                                            <p:cond delay="0"/>
                                          </p:stCondLst>
                                        </p:cTn>
                                        <p:tgtEl>
                                          <p:spTgt spid="75"/>
                                        </p:tgtEl>
                                        <p:attrNameLst>
                                          <p:attrName>style.visibility</p:attrName>
                                        </p:attrNameLst>
                                      </p:cBhvr>
                                      <p:to>
                                        <p:strVal val="visible"/>
                                      </p:to>
                                    </p:set>
                                    <p:animEffect transition="in" filter="wipe(up)">
                                      <p:cBhvr>
                                        <p:cTn id="20" dur="500"/>
                                        <p:tgtEl>
                                          <p:spTgt spid="7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6"/>
                                        </p:tgtEl>
                                        <p:attrNameLst>
                                          <p:attrName>style.visibility</p:attrName>
                                        </p:attrNameLst>
                                      </p:cBhvr>
                                      <p:to>
                                        <p:strVal val="visible"/>
                                      </p:to>
                                    </p:set>
                                    <p:animEffect transition="in" filter="fade">
                                      <p:cBhvr>
                                        <p:cTn id="25" dur="500"/>
                                        <p:tgtEl>
                                          <p:spTgt spid="7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7"/>
                                        </p:tgtEl>
                                        <p:attrNameLst>
                                          <p:attrName>style.visibility</p:attrName>
                                        </p:attrNameLst>
                                      </p:cBhvr>
                                      <p:to>
                                        <p:strVal val="visible"/>
                                      </p:to>
                                    </p:set>
                                    <p:animEffect transition="in" filter="fade">
                                      <p:cBhvr>
                                        <p:cTn id="28" dur="500"/>
                                        <p:tgtEl>
                                          <p:spTgt spid="77"/>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mph" presetSubtype="0" fill="hold" grpId="1" nodeType="clickEffect">
                                  <p:stCondLst>
                                    <p:cond delay="0"/>
                                  </p:stCondLst>
                                  <p:childTnLst>
                                    <p:animEffect transition="out" filter="fade">
                                      <p:cBhvr>
                                        <p:cTn id="32" dur="500" tmFilter="0, 0; .2, .5; .8, .5; 1, 0"/>
                                        <p:tgtEl>
                                          <p:spTgt spid="76"/>
                                        </p:tgtEl>
                                      </p:cBhvr>
                                    </p:animEffect>
                                    <p:animScale>
                                      <p:cBhvr>
                                        <p:cTn id="33" dur="250" autoRev="1" fill="hold"/>
                                        <p:tgtEl>
                                          <p:spTgt spid="76"/>
                                        </p:tgtEl>
                                      </p:cBhvr>
                                      <p:by x="105000" y="105000"/>
                                    </p:animScale>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79"/>
                                        </p:tgtEl>
                                        <p:attrNameLst>
                                          <p:attrName>style.visibility</p:attrName>
                                        </p:attrNameLst>
                                      </p:cBhvr>
                                      <p:to>
                                        <p:strVal val="visible"/>
                                      </p:to>
                                    </p:set>
                                    <p:animEffect transition="in" filter="wipe(up)">
                                      <p:cBhvr>
                                        <p:cTn id="38" dur="500"/>
                                        <p:tgtEl>
                                          <p:spTgt spid="79"/>
                                        </p:tgtEl>
                                      </p:cBhvr>
                                    </p:animEffect>
                                  </p:childTnLst>
                                </p:cTn>
                              </p:par>
                              <p:par>
                                <p:cTn id="39" presetID="22" presetClass="entr" presetSubtype="1" fill="hold" nodeType="withEffect">
                                  <p:stCondLst>
                                    <p:cond delay="0"/>
                                  </p:stCondLst>
                                  <p:childTnLst>
                                    <p:set>
                                      <p:cBhvr>
                                        <p:cTn id="40" dur="1" fill="hold">
                                          <p:stCondLst>
                                            <p:cond delay="0"/>
                                          </p:stCondLst>
                                        </p:cTn>
                                        <p:tgtEl>
                                          <p:spTgt spid="78"/>
                                        </p:tgtEl>
                                        <p:attrNameLst>
                                          <p:attrName>style.visibility</p:attrName>
                                        </p:attrNameLst>
                                      </p:cBhvr>
                                      <p:to>
                                        <p:strVal val="visible"/>
                                      </p:to>
                                    </p:set>
                                    <p:animEffect transition="in" filter="wipe(up)">
                                      <p:cBhvr>
                                        <p:cTn id="41" dur="500"/>
                                        <p:tgtEl>
                                          <p:spTgt spid="78"/>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80"/>
                                        </p:tgtEl>
                                        <p:attrNameLst>
                                          <p:attrName>style.visibility</p:attrName>
                                        </p:attrNameLst>
                                      </p:cBhvr>
                                      <p:to>
                                        <p:strVal val="visible"/>
                                      </p:to>
                                    </p:set>
                                    <p:animEffect transition="in" filter="fade">
                                      <p:cBhvr>
                                        <p:cTn id="46" dur="500"/>
                                        <p:tgtEl>
                                          <p:spTgt spid="8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childTnLst>
                    </p:cTn>
                  </p:par>
                  <p:par>
                    <p:cTn id="50" fill="hold">
                      <p:stCondLst>
                        <p:cond delay="indefinite"/>
                      </p:stCondLst>
                      <p:childTnLst>
                        <p:par>
                          <p:cTn id="51" fill="hold">
                            <p:stCondLst>
                              <p:cond delay="0"/>
                            </p:stCondLst>
                            <p:childTnLst>
                              <p:par>
                                <p:cTn id="52" presetID="26" presetClass="emph" presetSubtype="0" fill="hold" grpId="1" nodeType="clickEffect">
                                  <p:stCondLst>
                                    <p:cond delay="0"/>
                                  </p:stCondLst>
                                  <p:childTnLst>
                                    <p:animEffect transition="out" filter="fade">
                                      <p:cBhvr>
                                        <p:cTn id="53" dur="500" tmFilter="0, 0; .2, .5; .8, .5; 1, 0"/>
                                        <p:tgtEl>
                                          <p:spTgt spid="81"/>
                                        </p:tgtEl>
                                      </p:cBhvr>
                                    </p:animEffect>
                                    <p:animScale>
                                      <p:cBhvr>
                                        <p:cTn id="54" dur="250" autoRev="1" fill="hold"/>
                                        <p:tgtEl>
                                          <p:spTgt spid="81"/>
                                        </p:tgtEl>
                                      </p:cBhvr>
                                      <p:by x="105000" y="105000"/>
                                    </p:animScale>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nodeType="clickEffect">
                                  <p:stCondLst>
                                    <p:cond delay="0"/>
                                  </p:stCondLst>
                                  <p:childTnLst>
                                    <p:set>
                                      <p:cBhvr>
                                        <p:cTn id="58" dur="1" fill="hold">
                                          <p:stCondLst>
                                            <p:cond delay="0"/>
                                          </p:stCondLst>
                                        </p:cTn>
                                        <p:tgtEl>
                                          <p:spTgt spid="82"/>
                                        </p:tgtEl>
                                        <p:attrNameLst>
                                          <p:attrName>style.visibility</p:attrName>
                                        </p:attrNameLst>
                                      </p:cBhvr>
                                      <p:to>
                                        <p:strVal val="visible"/>
                                      </p:to>
                                    </p:set>
                                    <p:animEffect transition="in" filter="wipe(up)">
                                      <p:cBhvr>
                                        <p:cTn id="59" dur="500"/>
                                        <p:tgtEl>
                                          <p:spTgt spid="82"/>
                                        </p:tgtEl>
                                      </p:cBhvr>
                                    </p:animEffect>
                                  </p:childTnLst>
                                </p:cTn>
                              </p:par>
                              <p:par>
                                <p:cTn id="60" presetID="22" presetClass="entr" presetSubtype="1" fill="hold" nodeType="withEffect">
                                  <p:stCondLst>
                                    <p:cond delay="0"/>
                                  </p:stCondLst>
                                  <p:childTnLst>
                                    <p:set>
                                      <p:cBhvr>
                                        <p:cTn id="61" dur="1" fill="hold">
                                          <p:stCondLst>
                                            <p:cond delay="0"/>
                                          </p:stCondLst>
                                        </p:cTn>
                                        <p:tgtEl>
                                          <p:spTgt spid="83"/>
                                        </p:tgtEl>
                                        <p:attrNameLst>
                                          <p:attrName>style.visibility</p:attrName>
                                        </p:attrNameLst>
                                      </p:cBhvr>
                                      <p:to>
                                        <p:strVal val="visible"/>
                                      </p:to>
                                    </p:set>
                                    <p:animEffect transition="in" filter="wipe(up)">
                                      <p:cBhvr>
                                        <p:cTn id="62" dur="500"/>
                                        <p:tgtEl>
                                          <p:spTgt spid="8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84"/>
                                        </p:tgtEl>
                                        <p:attrNameLst>
                                          <p:attrName>style.visibility</p:attrName>
                                        </p:attrNameLst>
                                      </p:cBhvr>
                                      <p:to>
                                        <p:strVal val="visible"/>
                                      </p:to>
                                    </p:set>
                                    <p:animEffect transition="in" filter="fade">
                                      <p:cBhvr>
                                        <p:cTn id="67" dur="500"/>
                                        <p:tgtEl>
                                          <p:spTgt spid="84"/>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85"/>
                                        </p:tgtEl>
                                        <p:attrNameLst>
                                          <p:attrName>style.visibility</p:attrName>
                                        </p:attrNameLst>
                                      </p:cBhvr>
                                      <p:to>
                                        <p:strVal val="visible"/>
                                      </p:to>
                                    </p:set>
                                    <p:animEffect transition="in" filter="fade">
                                      <p:cBhvr>
                                        <p:cTn id="72" dur="500"/>
                                        <p:tgtEl>
                                          <p:spTgt spid="85"/>
                                        </p:tgtEl>
                                      </p:cBhvr>
                                    </p:animEffect>
                                  </p:childTnLst>
                                </p:cTn>
                              </p:par>
                            </p:childTnLst>
                          </p:cTn>
                        </p:par>
                      </p:childTnLst>
                    </p:cTn>
                  </p:par>
                  <p:par>
                    <p:cTn id="73" fill="hold">
                      <p:stCondLst>
                        <p:cond delay="indefinite"/>
                      </p:stCondLst>
                      <p:childTnLst>
                        <p:par>
                          <p:cTn id="74" fill="hold">
                            <p:stCondLst>
                              <p:cond delay="0"/>
                            </p:stCondLst>
                            <p:childTnLst>
                              <p:par>
                                <p:cTn id="75" presetID="1" presetClass="exit" presetSubtype="0" fill="hold" grpId="1" nodeType="clickEffect">
                                  <p:stCondLst>
                                    <p:cond delay="0"/>
                                  </p:stCondLst>
                                  <p:childTnLst>
                                    <p:set>
                                      <p:cBhvr>
                                        <p:cTn id="76" dur="1" fill="hold">
                                          <p:stCondLst>
                                            <p:cond delay="0"/>
                                          </p:stCondLst>
                                        </p:cTn>
                                        <p:tgtEl>
                                          <p:spTgt spid="70"/>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86"/>
                                        </p:tgtEl>
                                        <p:attrNameLst>
                                          <p:attrName>style.visibility</p:attrName>
                                        </p:attrNameLst>
                                      </p:cBhvr>
                                      <p:to>
                                        <p:strVal val="visible"/>
                                      </p:to>
                                    </p:set>
                                    <p:animEffect transition="in" filter="fade">
                                      <p:cBhvr>
                                        <p:cTn id="81"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0" grpId="1"/>
      <p:bldP spid="52" grpId="0" animBg="1"/>
      <p:bldP spid="76" grpId="0" animBg="1"/>
      <p:bldP spid="76" grpId="1" animBg="1"/>
      <p:bldP spid="77" grpId="0" animBg="1"/>
      <p:bldP spid="80" grpId="0" animBg="1"/>
      <p:bldP spid="81" grpId="0" animBg="1"/>
      <p:bldP spid="81" grpId="1" animBg="1"/>
      <p:bldP spid="84" grpId="0" animBg="1"/>
      <p:bldP spid="85" grpId="0" animBg="1"/>
      <p:bldP spid="8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67512" y="458819"/>
            <a:ext cx="7291192" cy="523220"/>
          </a:xfrm>
          <a:prstGeom prst="rect">
            <a:avLst/>
          </a:prstGeom>
          <a:noFill/>
        </p:spPr>
        <p:txBody>
          <a:bodyPr wrap="square" rtlCol="0">
            <a:spAutoFit/>
          </a:bodyPr>
          <a:lstStyle/>
          <a:p>
            <a:pPr algn="ctr"/>
            <a:r>
              <a:rPr lang="en-GB" sz="2800" dirty="0"/>
              <a:t>Find all the prime factors of 24</a:t>
            </a:r>
          </a:p>
        </p:txBody>
      </p:sp>
      <p:sp>
        <p:nvSpPr>
          <p:cNvPr id="52" name="TextBox 51"/>
          <p:cNvSpPr txBox="1"/>
          <p:nvPr/>
        </p:nvSpPr>
        <p:spPr>
          <a:xfrm>
            <a:off x="3832009" y="1414194"/>
            <a:ext cx="806295" cy="523220"/>
          </a:xfrm>
          <a:prstGeom prst="rect">
            <a:avLst/>
          </a:prstGeom>
          <a:noFill/>
          <a:ln>
            <a:solidFill>
              <a:schemeClr val="tx1"/>
            </a:solidFill>
          </a:ln>
        </p:spPr>
        <p:txBody>
          <a:bodyPr wrap="square" rtlCol="0">
            <a:spAutoFit/>
          </a:bodyPr>
          <a:lstStyle/>
          <a:p>
            <a:pPr algn="ctr"/>
            <a:r>
              <a:rPr lang="en-GB" sz="2800" dirty="0"/>
              <a:t>24</a:t>
            </a:r>
          </a:p>
        </p:txBody>
      </p:sp>
      <p:cxnSp>
        <p:nvCxnSpPr>
          <p:cNvPr id="54" name="Straight Arrow Connector 53"/>
          <p:cNvCxnSpPr>
            <a:cxnSpLocks/>
            <a:endCxn id="76" idx="0"/>
          </p:cNvCxnSpPr>
          <p:nvPr/>
        </p:nvCxnSpPr>
        <p:spPr>
          <a:xfrm flipH="1">
            <a:off x="3273164" y="1921006"/>
            <a:ext cx="558846" cy="4449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a:cxnSpLocks/>
            <a:endCxn id="77" idx="0"/>
          </p:cNvCxnSpPr>
          <p:nvPr/>
        </p:nvCxnSpPr>
        <p:spPr>
          <a:xfrm>
            <a:off x="4619604" y="1935513"/>
            <a:ext cx="608357" cy="4304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2870016" y="2365963"/>
            <a:ext cx="806295" cy="523220"/>
          </a:xfrm>
          <a:prstGeom prst="rect">
            <a:avLst/>
          </a:prstGeom>
          <a:noFill/>
          <a:ln>
            <a:solidFill>
              <a:schemeClr val="tx1"/>
            </a:solidFill>
          </a:ln>
        </p:spPr>
        <p:txBody>
          <a:bodyPr wrap="square" rtlCol="0">
            <a:spAutoFit/>
          </a:bodyPr>
          <a:lstStyle/>
          <a:p>
            <a:pPr algn="ctr"/>
            <a:r>
              <a:rPr lang="en-GB" sz="2800" dirty="0"/>
              <a:t>6</a:t>
            </a:r>
          </a:p>
        </p:txBody>
      </p:sp>
      <p:sp>
        <p:nvSpPr>
          <p:cNvPr id="77" name="TextBox 76"/>
          <p:cNvSpPr txBox="1"/>
          <p:nvPr/>
        </p:nvSpPr>
        <p:spPr>
          <a:xfrm>
            <a:off x="4824813" y="2365963"/>
            <a:ext cx="806295" cy="523220"/>
          </a:xfrm>
          <a:prstGeom prst="rect">
            <a:avLst/>
          </a:prstGeom>
          <a:noFill/>
          <a:ln>
            <a:solidFill>
              <a:schemeClr val="tx1"/>
            </a:solidFill>
          </a:ln>
        </p:spPr>
        <p:txBody>
          <a:bodyPr wrap="square" rtlCol="0">
            <a:spAutoFit/>
          </a:bodyPr>
          <a:lstStyle/>
          <a:p>
            <a:pPr algn="ctr"/>
            <a:r>
              <a:rPr lang="en-GB" sz="2800" dirty="0"/>
              <a:t>4</a:t>
            </a:r>
          </a:p>
        </p:txBody>
      </p:sp>
      <p:cxnSp>
        <p:nvCxnSpPr>
          <p:cNvPr id="78" name="Straight Arrow Connector 77"/>
          <p:cNvCxnSpPr>
            <a:cxnSpLocks/>
            <a:endCxn id="81" idx="0"/>
          </p:cNvCxnSpPr>
          <p:nvPr/>
        </p:nvCxnSpPr>
        <p:spPr>
          <a:xfrm>
            <a:off x="5457463" y="2889183"/>
            <a:ext cx="326045" cy="5627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a:cxnSpLocks/>
            <a:endCxn id="80" idx="0"/>
          </p:cNvCxnSpPr>
          <p:nvPr/>
        </p:nvCxnSpPr>
        <p:spPr>
          <a:xfrm flipH="1">
            <a:off x="4784467" y="2889183"/>
            <a:ext cx="201330" cy="5627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0" name="TextBox 79"/>
          <p:cNvSpPr txBox="1"/>
          <p:nvPr/>
        </p:nvSpPr>
        <p:spPr>
          <a:xfrm>
            <a:off x="4381319" y="3451928"/>
            <a:ext cx="806295" cy="523220"/>
          </a:xfrm>
          <a:prstGeom prst="rect">
            <a:avLst/>
          </a:prstGeom>
          <a:noFill/>
          <a:ln>
            <a:solidFill>
              <a:schemeClr val="tx1"/>
            </a:solidFill>
          </a:ln>
        </p:spPr>
        <p:txBody>
          <a:bodyPr wrap="square" rtlCol="0">
            <a:spAutoFit/>
          </a:bodyPr>
          <a:lstStyle/>
          <a:p>
            <a:pPr algn="ctr"/>
            <a:r>
              <a:rPr lang="en-GB" sz="2800" dirty="0"/>
              <a:t>2</a:t>
            </a:r>
          </a:p>
        </p:txBody>
      </p:sp>
      <p:sp>
        <p:nvSpPr>
          <p:cNvPr id="81" name="TextBox 80"/>
          <p:cNvSpPr txBox="1"/>
          <p:nvPr/>
        </p:nvSpPr>
        <p:spPr>
          <a:xfrm>
            <a:off x="5380360" y="3451928"/>
            <a:ext cx="806295" cy="523220"/>
          </a:xfrm>
          <a:prstGeom prst="rect">
            <a:avLst/>
          </a:prstGeom>
          <a:noFill/>
          <a:ln>
            <a:solidFill>
              <a:schemeClr val="tx1"/>
            </a:solidFill>
          </a:ln>
        </p:spPr>
        <p:txBody>
          <a:bodyPr wrap="square" rtlCol="0">
            <a:spAutoFit/>
          </a:bodyPr>
          <a:lstStyle/>
          <a:p>
            <a:pPr algn="ctr"/>
            <a:r>
              <a:rPr lang="en-GB" sz="2800" dirty="0"/>
              <a:t>2</a:t>
            </a:r>
          </a:p>
        </p:txBody>
      </p:sp>
      <mc:AlternateContent xmlns:mc="http://schemas.openxmlformats.org/markup-compatibility/2006" xmlns:a14="http://schemas.microsoft.com/office/drawing/2010/main">
        <mc:Choice Requires="a14">
          <p:sp>
            <p:nvSpPr>
              <p:cNvPr id="86" name="TextBox 85"/>
              <p:cNvSpPr txBox="1"/>
              <p:nvPr/>
            </p:nvSpPr>
            <p:spPr>
              <a:xfrm>
                <a:off x="2636370" y="4658977"/>
                <a:ext cx="3489897" cy="523220"/>
              </a:xfrm>
              <a:prstGeom prst="rect">
                <a:avLst/>
              </a:prstGeom>
              <a:noFill/>
            </p:spPr>
            <p:txBody>
              <a:bodyPr wrap="square" rtlCol="0">
                <a:spAutoFit/>
              </a:bodyPr>
              <a:lstStyle/>
              <a:p>
                <a:pPr algn="ctr"/>
                <a:r>
                  <a:rPr lang="en-GB" sz="2800" dirty="0"/>
                  <a:t>3 </a:t>
                </a:r>
                <a14:m>
                  <m:oMath xmlns:m="http://schemas.openxmlformats.org/officeDocument/2006/math">
                    <m:r>
                      <a:rPr lang="en-GB" sz="2800" i="1" smtClean="0">
                        <a:latin typeface="Cambria Math" panose="02040503050406030204" pitchFamily="18" charset="0"/>
                        <a:ea typeface="Cambria Math" panose="02040503050406030204" pitchFamily="18" charset="0"/>
                      </a:rPr>
                      <m:t>×</m:t>
                    </m:r>
                  </m:oMath>
                </a14:m>
                <a:r>
                  <a:rPr lang="en-GB" sz="2800" dirty="0"/>
                  <a:t> 2 </a:t>
                </a:r>
                <a14:m>
                  <m:oMath xmlns:m="http://schemas.openxmlformats.org/officeDocument/2006/math">
                    <m:r>
                      <a:rPr lang="en-GB" sz="2800" i="1" smtClean="0">
                        <a:latin typeface="Cambria Math" panose="02040503050406030204" pitchFamily="18" charset="0"/>
                        <a:ea typeface="Cambria Math" panose="02040503050406030204" pitchFamily="18" charset="0"/>
                      </a:rPr>
                      <m:t>×</m:t>
                    </m:r>
                  </m:oMath>
                </a14:m>
                <a:r>
                  <a:rPr lang="en-GB" sz="2800" dirty="0"/>
                  <a:t> 2 </a:t>
                </a:r>
                <a14:m>
                  <m:oMath xmlns:m="http://schemas.openxmlformats.org/officeDocument/2006/math">
                    <m:r>
                      <a:rPr lang="en-GB" sz="2800" i="1" smtClean="0">
                        <a:latin typeface="Cambria Math" panose="02040503050406030204" pitchFamily="18" charset="0"/>
                        <a:ea typeface="Cambria Math" panose="02040503050406030204" pitchFamily="18" charset="0"/>
                      </a:rPr>
                      <m:t>×</m:t>
                    </m:r>
                  </m:oMath>
                </a14:m>
                <a:r>
                  <a:rPr lang="en-GB" sz="2800" dirty="0"/>
                  <a:t> 2 </a:t>
                </a:r>
                <a14:m>
                  <m:oMath xmlns:m="http://schemas.openxmlformats.org/officeDocument/2006/math">
                    <m:r>
                      <a:rPr lang="en-GB" sz="2800" b="0" i="1" smtClean="0">
                        <a:latin typeface="Cambria Math" panose="02040503050406030204" pitchFamily="18" charset="0"/>
                      </a:rPr>
                      <m:t>=</m:t>
                    </m:r>
                  </m:oMath>
                </a14:m>
                <a:r>
                  <a:rPr lang="en-GB" sz="2800" dirty="0"/>
                  <a:t> 24</a:t>
                </a:r>
              </a:p>
            </p:txBody>
          </p:sp>
        </mc:Choice>
        <mc:Fallback xmlns="">
          <p:sp>
            <p:nvSpPr>
              <p:cNvPr id="86" name="TextBox 85"/>
              <p:cNvSpPr txBox="1">
                <a:spLocks noRot="1" noChangeAspect="1" noMove="1" noResize="1" noEditPoints="1" noAdjustHandles="1" noChangeArrowheads="1" noChangeShapeType="1" noTextEdit="1"/>
              </p:cNvSpPr>
              <p:nvPr/>
            </p:nvSpPr>
            <p:spPr>
              <a:xfrm>
                <a:off x="2636370" y="4658977"/>
                <a:ext cx="3489897" cy="523220"/>
              </a:xfrm>
              <a:prstGeom prst="rect">
                <a:avLst/>
              </a:prstGeom>
              <a:blipFill>
                <a:blip r:embed="rId5"/>
                <a:stretch>
                  <a:fillRect t="-10465" b="-32558"/>
                </a:stretch>
              </a:blipFill>
            </p:spPr>
            <p:txBody>
              <a:bodyPr/>
              <a:lstStyle/>
              <a:p>
                <a:r>
                  <a:rPr lang="en-GB">
                    <a:noFill/>
                  </a:rPr>
                  <a:t> </a:t>
                </a:r>
              </a:p>
            </p:txBody>
          </p:sp>
        </mc:Fallback>
      </mc:AlternateContent>
      <p:cxnSp>
        <p:nvCxnSpPr>
          <p:cNvPr id="20" name="Straight Arrow Connector 19"/>
          <p:cNvCxnSpPr>
            <a:cxnSpLocks/>
            <a:endCxn id="23" idx="0"/>
          </p:cNvCxnSpPr>
          <p:nvPr/>
        </p:nvCxnSpPr>
        <p:spPr>
          <a:xfrm>
            <a:off x="3509389" y="2889183"/>
            <a:ext cx="166923" cy="5627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cxnSpLocks/>
            <a:endCxn id="22" idx="0"/>
          </p:cNvCxnSpPr>
          <p:nvPr/>
        </p:nvCxnSpPr>
        <p:spPr>
          <a:xfrm flipH="1">
            <a:off x="2703094" y="2889183"/>
            <a:ext cx="334600" cy="5627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299946" y="3451928"/>
            <a:ext cx="806295" cy="523220"/>
          </a:xfrm>
          <a:prstGeom prst="rect">
            <a:avLst/>
          </a:prstGeom>
          <a:noFill/>
          <a:ln>
            <a:solidFill>
              <a:schemeClr val="tx1"/>
            </a:solidFill>
          </a:ln>
        </p:spPr>
        <p:txBody>
          <a:bodyPr wrap="square" rtlCol="0">
            <a:spAutoFit/>
          </a:bodyPr>
          <a:lstStyle/>
          <a:p>
            <a:pPr algn="ctr"/>
            <a:r>
              <a:rPr lang="en-GB" sz="2800" dirty="0"/>
              <a:t>3</a:t>
            </a:r>
          </a:p>
        </p:txBody>
      </p:sp>
      <p:sp>
        <p:nvSpPr>
          <p:cNvPr id="23" name="TextBox 22"/>
          <p:cNvSpPr txBox="1"/>
          <p:nvPr/>
        </p:nvSpPr>
        <p:spPr>
          <a:xfrm>
            <a:off x="3273164" y="3451928"/>
            <a:ext cx="806295" cy="523220"/>
          </a:xfrm>
          <a:prstGeom prst="rect">
            <a:avLst/>
          </a:prstGeom>
          <a:noFill/>
          <a:ln>
            <a:solidFill>
              <a:schemeClr val="tx1"/>
            </a:solidFill>
          </a:ln>
        </p:spPr>
        <p:txBody>
          <a:bodyPr wrap="square" rtlCol="0">
            <a:spAutoFit/>
          </a:bodyPr>
          <a:lstStyle/>
          <a:p>
            <a:pPr algn="ctr"/>
            <a:r>
              <a:rPr lang="en-GB" sz="2800" dirty="0"/>
              <a:t>2</a:t>
            </a:r>
          </a:p>
        </p:txBody>
      </p:sp>
    </p:spTree>
    <p:custDataLst>
      <p:tags r:id="rId1"/>
    </p:custDataLst>
    <p:extLst>
      <p:ext uri="{BB962C8B-B14F-4D97-AF65-F5344CB8AC3E}">
        <p14:creationId xmlns:p14="http://schemas.microsoft.com/office/powerpoint/2010/main" val="2824655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up)">
                                      <p:cBhvr>
                                        <p:cTn id="12" dur="500"/>
                                        <p:tgtEl>
                                          <p:spTgt spid="54"/>
                                        </p:tgtEl>
                                      </p:cBhvr>
                                    </p:animEffect>
                                  </p:childTnLst>
                                </p:cTn>
                              </p:par>
                              <p:par>
                                <p:cTn id="13" presetID="22" presetClass="entr" presetSubtype="1" fill="hold" nodeType="with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up)">
                                      <p:cBhvr>
                                        <p:cTn id="15" dur="500"/>
                                        <p:tgtEl>
                                          <p:spTgt spid="7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6"/>
                                        </p:tgtEl>
                                        <p:attrNameLst>
                                          <p:attrName>style.visibility</p:attrName>
                                        </p:attrNameLst>
                                      </p:cBhvr>
                                      <p:to>
                                        <p:strVal val="visible"/>
                                      </p:to>
                                    </p:set>
                                    <p:animEffect transition="in" filter="fade">
                                      <p:cBhvr>
                                        <p:cTn id="20" dur="500"/>
                                        <p:tgtEl>
                                          <p:spTgt spid="7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fade">
                                      <p:cBhvr>
                                        <p:cTn id="23" dur="500"/>
                                        <p:tgtEl>
                                          <p:spTgt spid="7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500"/>
                                        <p:tgtEl>
                                          <p:spTgt spid="21"/>
                                        </p:tgtEl>
                                      </p:cBhvr>
                                    </p:animEffect>
                                  </p:childTnLst>
                                </p:cTn>
                              </p:par>
                              <p:par>
                                <p:cTn id="29" presetID="22" presetClass="entr" presetSubtype="1"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up)">
                                      <p:cBhvr>
                                        <p:cTn id="31" dur="500"/>
                                        <p:tgtEl>
                                          <p:spTgt spid="2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childTnLst>
                          </p:cTn>
                        </p:par>
                      </p:childTnLst>
                    </p:cTn>
                  </p:par>
                  <p:par>
                    <p:cTn id="40" fill="hold">
                      <p:stCondLst>
                        <p:cond delay="indefinite"/>
                      </p:stCondLst>
                      <p:childTnLst>
                        <p:par>
                          <p:cTn id="41" fill="hold">
                            <p:stCondLst>
                              <p:cond delay="0"/>
                            </p:stCondLst>
                            <p:childTnLst>
                              <p:par>
                                <p:cTn id="42" presetID="26" presetClass="emph" presetSubtype="0" fill="hold" grpId="1" nodeType="clickEffect">
                                  <p:stCondLst>
                                    <p:cond delay="0"/>
                                  </p:stCondLst>
                                  <p:childTnLst>
                                    <p:animEffect transition="out" filter="fade">
                                      <p:cBhvr>
                                        <p:cTn id="43" dur="500" tmFilter="0, 0; .2, .5; .8, .5; 1, 0"/>
                                        <p:tgtEl>
                                          <p:spTgt spid="22"/>
                                        </p:tgtEl>
                                      </p:cBhvr>
                                    </p:animEffect>
                                    <p:animScale>
                                      <p:cBhvr>
                                        <p:cTn id="44" dur="250" autoRev="1" fill="hold"/>
                                        <p:tgtEl>
                                          <p:spTgt spid="22"/>
                                        </p:tgtEl>
                                      </p:cBhvr>
                                      <p:by x="105000" y="105000"/>
                                    </p:animScale>
                                  </p:childTnLst>
                                </p:cTn>
                              </p:par>
                              <p:par>
                                <p:cTn id="45" presetID="26" presetClass="emph" presetSubtype="0" fill="hold" grpId="1" nodeType="withEffect">
                                  <p:stCondLst>
                                    <p:cond delay="0"/>
                                  </p:stCondLst>
                                  <p:childTnLst>
                                    <p:animEffect transition="out" filter="fade">
                                      <p:cBhvr>
                                        <p:cTn id="46" dur="500" tmFilter="0, 0; .2, .5; .8, .5; 1, 0"/>
                                        <p:tgtEl>
                                          <p:spTgt spid="23"/>
                                        </p:tgtEl>
                                      </p:cBhvr>
                                    </p:animEffect>
                                    <p:animScale>
                                      <p:cBhvr>
                                        <p:cTn id="47" dur="250" autoRev="1" fill="hold"/>
                                        <p:tgtEl>
                                          <p:spTgt spid="23"/>
                                        </p:tgtEl>
                                      </p:cBhvr>
                                      <p:by x="105000" y="105000"/>
                                    </p:animScale>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79"/>
                                        </p:tgtEl>
                                        <p:attrNameLst>
                                          <p:attrName>style.visibility</p:attrName>
                                        </p:attrNameLst>
                                      </p:cBhvr>
                                      <p:to>
                                        <p:strVal val="visible"/>
                                      </p:to>
                                    </p:set>
                                    <p:animEffect transition="in" filter="wipe(up)">
                                      <p:cBhvr>
                                        <p:cTn id="52" dur="500"/>
                                        <p:tgtEl>
                                          <p:spTgt spid="79"/>
                                        </p:tgtEl>
                                      </p:cBhvr>
                                    </p:animEffect>
                                  </p:childTnLst>
                                </p:cTn>
                              </p:par>
                              <p:par>
                                <p:cTn id="53" presetID="22" presetClass="entr" presetSubtype="1" fill="hold" nodeType="withEffect">
                                  <p:stCondLst>
                                    <p:cond delay="0"/>
                                  </p:stCondLst>
                                  <p:childTnLst>
                                    <p:set>
                                      <p:cBhvr>
                                        <p:cTn id="54" dur="1" fill="hold">
                                          <p:stCondLst>
                                            <p:cond delay="0"/>
                                          </p:stCondLst>
                                        </p:cTn>
                                        <p:tgtEl>
                                          <p:spTgt spid="78"/>
                                        </p:tgtEl>
                                        <p:attrNameLst>
                                          <p:attrName>style.visibility</p:attrName>
                                        </p:attrNameLst>
                                      </p:cBhvr>
                                      <p:to>
                                        <p:strVal val="visible"/>
                                      </p:to>
                                    </p:set>
                                    <p:animEffect transition="in" filter="wipe(up)">
                                      <p:cBhvr>
                                        <p:cTn id="55" dur="500"/>
                                        <p:tgtEl>
                                          <p:spTgt spid="78"/>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80"/>
                                        </p:tgtEl>
                                        <p:attrNameLst>
                                          <p:attrName>style.visibility</p:attrName>
                                        </p:attrNameLst>
                                      </p:cBhvr>
                                      <p:to>
                                        <p:strVal val="visible"/>
                                      </p:to>
                                    </p:set>
                                    <p:animEffect transition="in" filter="fade">
                                      <p:cBhvr>
                                        <p:cTn id="60" dur="500"/>
                                        <p:tgtEl>
                                          <p:spTgt spid="8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childTnLst>
                    </p:cTn>
                  </p:par>
                  <p:par>
                    <p:cTn id="64" fill="hold">
                      <p:stCondLst>
                        <p:cond delay="indefinite"/>
                      </p:stCondLst>
                      <p:childTnLst>
                        <p:par>
                          <p:cTn id="65" fill="hold">
                            <p:stCondLst>
                              <p:cond delay="0"/>
                            </p:stCondLst>
                            <p:childTnLst>
                              <p:par>
                                <p:cTn id="66" presetID="26" presetClass="emph" presetSubtype="0" fill="hold" grpId="1" nodeType="clickEffect">
                                  <p:stCondLst>
                                    <p:cond delay="0"/>
                                  </p:stCondLst>
                                  <p:childTnLst>
                                    <p:animEffect transition="out" filter="fade">
                                      <p:cBhvr>
                                        <p:cTn id="67" dur="500" tmFilter="0, 0; .2, .5; .8, .5; 1, 0"/>
                                        <p:tgtEl>
                                          <p:spTgt spid="81"/>
                                        </p:tgtEl>
                                      </p:cBhvr>
                                    </p:animEffect>
                                    <p:animScale>
                                      <p:cBhvr>
                                        <p:cTn id="68" dur="250" autoRev="1" fill="hold"/>
                                        <p:tgtEl>
                                          <p:spTgt spid="81"/>
                                        </p:tgtEl>
                                      </p:cBhvr>
                                      <p:by x="105000" y="105000"/>
                                    </p:animScale>
                                  </p:childTnLst>
                                </p:cTn>
                              </p:par>
                            </p:childTnLst>
                          </p:cTn>
                        </p:par>
                      </p:childTnLst>
                    </p:cTn>
                  </p:par>
                  <p:par>
                    <p:cTn id="69" fill="hold">
                      <p:stCondLst>
                        <p:cond delay="indefinite"/>
                      </p:stCondLst>
                      <p:childTnLst>
                        <p:par>
                          <p:cTn id="70" fill="hold">
                            <p:stCondLst>
                              <p:cond delay="0"/>
                            </p:stCondLst>
                            <p:childTnLst>
                              <p:par>
                                <p:cTn id="71" presetID="26" presetClass="emph" presetSubtype="0" fill="hold" grpId="1" nodeType="clickEffect">
                                  <p:stCondLst>
                                    <p:cond delay="0"/>
                                  </p:stCondLst>
                                  <p:childTnLst>
                                    <p:animEffect transition="out" filter="fade">
                                      <p:cBhvr>
                                        <p:cTn id="72" dur="500" tmFilter="0, 0; .2, .5; .8, .5; 1, 0"/>
                                        <p:tgtEl>
                                          <p:spTgt spid="80"/>
                                        </p:tgtEl>
                                      </p:cBhvr>
                                    </p:animEffect>
                                    <p:animScale>
                                      <p:cBhvr>
                                        <p:cTn id="73" dur="250" autoRev="1" fill="hold"/>
                                        <p:tgtEl>
                                          <p:spTgt spid="80"/>
                                        </p:tgtEl>
                                      </p:cBhvr>
                                      <p:by x="105000" y="105000"/>
                                    </p:animScale>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86"/>
                                        </p:tgtEl>
                                        <p:attrNameLst>
                                          <p:attrName>style.visibility</p:attrName>
                                        </p:attrNameLst>
                                      </p:cBhvr>
                                      <p:to>
                                        <p:strVal val="visible"/>
                                      </p:to>
                                    </p:set>
                                    <p:animEffect transition="in" filter="fade">
                                      <p:cBhvr>
                                        <p:cTn id="78"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76" grpId="0" animBg="1"/>
      <p:bldP spid="77" grpId="0" animBg="1"/>
      <p:bldP spid="80" grpId="0" animBg="1"/>
      <p:bldP spid="80" grpId="1" animBg="1"/>
      <p:bldP spid="81" grpId="0" animBg="1"/>
      <p:bldP spid="81" grpId="1" animBg="1"/>
      <p:bldP spid="86" grpId="0"/>
      <p:bldP spid="22" grpId="0" animBg="1"/>
      <p:bldP spid="22" grpId="1" animBg="1"/>
      <p:bldP spid="23" grpId="0" animBg="1"/>
      <p:bldP spid="2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67512" y="458819"/>
            <a:ext cx="7291192" cy="523220"/>
          </a:xfrm>
          <a:prstGeom prst="rect">
            <a:avLst/>
          </a:prstGeom>
          <a:noFill/>
        </p:spPr>
        <p:txBody>
          <a:bodyPr wrap="square" rtlCol="0">
            <a:spAutoFit/>
          </a:bodyPr>
          <a:lstStyle/>
          <a:p>
            <a:pPr algn="ctr"/>
            <a:r>
              <a:rPr lang="en-GB" sz="2800" dirty="0"/>
              <a:t>Find all the prime factors of 28</a:t>
            </a:r>
          </a:p>
        </p:txBody>
      </p:sp>
      <p:sp>
        <p:nvSpPr>
          <p:cNvPr id="52" name="TextBox 51"/>
          <p:cNvSpPr txBox="1"/>
          <p:nvPr/>
        </p:nvSpPr>
        <p:spPr>
          <a:xfrm>
            <a:off x="4014888" y="1392329"/>
            <a:ext cx="806295" cy="523220"/>
          </a:xfrm>
          <a:prstGeom prst="rect">
            <a:avLst/>
          </a:prstGeom>
          <a:noFill/>
          <a:ln>
            <a:solidFill>
              <a:schemeClr val="tx1"/>
            </a:solidFill>
          </a:ln>
        </p:spPr>
        <p:txBody>
          <a:bodyPr wrap="square" rtlCol="0">
            <a:spAutoFit/>
          </a:bodyPr>
          <a:lstStyle/>
          <a:p>
            <a:pPr algn="ctr"/>
            <a:r>
              <a:rPr lang="en-GB" sz="2800" dirty="0"/>
              <a:t>28</a:t>
            </a:r>
          </a:p>
        </p:txBody>
      </p:sp>
      <p:cxnSp>
        <p:nvCxnSpPr>
          <p:cNvPr id="54" name="Straight Arrow Connector 53"/>
          <p:cNvCxnSpPr>
            <a:cxnSpLocks/>
            <a:endCxn id="76" idx="0"/>
          </p:cNvCxnSpPr>
          <p:nvPr/>
        </p:nvCxnSpPr>
        <p:spPr>
          <a:xfrm flipH="1">
            <a:off x="3456043" y="1915549"/>
            <a:ext cx="558846" cy="4285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a:cxnSpLocks/>
            <a:endCxn id="77" idx="0"/>
          </p:cNvCxnSpPr>
          <p:nvPr/>
        </p:nvCxnSpPr>
        <p:spPr>
          <a:xfrm>
            <a:off x="4812998" y="1913569"/>
            <a:ext cx="597842" cy="4305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3052895" y="2344098"/>
            <a:ext cx="806295" cy="523220"/>
          </a:xfrm>
          <a:prstGeom prst="rect">
            <a:avLst/>
          </a:prstGeom>
          <a:noFill/>
          <a:ln>
            <a:solidFill>
              <a:schemeClr val="tx1"/>
            </a:solidFill>
          </a:ln>
        </p:spPr>
        <p:txBody>
          <a:bodyPr wrap="square" rtlCol="0">
            <a:spAutoFit/>
          </a:bodyPr>
          <a:lstStyle/>
          <a:p>
            <a:pPr algn="ctr"/>
            <a:r>
              <a:rPr lang="en-GB" sz="2800" dirty="0"/>
              <a:t>14</a:t>
            </a:r>
          </a:p>
        </p:txBody>
      </p:sp>
      <p:sp>
        <p:nvSpPr>
          <p:cNvPr id="77" name="TextBox 76"/>
          <p:cNvSpPr txBox="1"/>
          <p:nvPr/>
        </p:nvSpPr>
        <p:spPr>
          <a:xfrm>
            <a:off x="5007692" y="2344098"/>
            <a:ext cx="806295" cy="523220"/>
          </a:xfrm>
          <a:prstGeom prst="rect">
            <a:avLst/>
          </a:prstGeom>
          <a:noFill/>
          <a:ln>
            <a:solidFill>
              <a:schemeClr val="tx1"/>
            </a:solidFill>
          </a:ln>
        </p:spPr>
        <p:txBody>
          <a:bodyPr wrap="square" rtlCol="0">
            <a:spAutoFit/>
          </a:bodyPr>
          <a:lstStyle/>
          <a:p>
            <a:pPr algn="ctr"/>
            <a:r>
              <a:rPr lang="en-GB" sz="2800" dirty="0"/>
              <a:t>2</a:t>
            </a:r>
          </a:p>
        </p:txBody>
      </p:sp>
      <mc:AlternateContent xmlns:mc="http://schemas.openxmlformats.org/markup-compatibility/2006" xmlns:a14="http://schemas.microsoft.com/office/drawing/2010/main">
        <mc:Choice Requires="a14">
          <p:sp>
            <p:nvSpPr>
              <p:cNvPr id="86" name="TextBox 85"/>
              <p:cNvSpPr txBox="1"/>
              <p:nvPr/>
            </p:nvSpPr>
            <p:spPr>
              <a:xfrm>
                <a:off x="2673086" y="4532199"/>
                <a:ext cx="3489897" cy="523220"/>
              </a:xfrm>
              <a:prstGeom prst="rect">
                <a:avLst/>
              </a:prstGeom>
              <a:noFill/>
            </p:spPr>
            <p:txBody>
              <a:bodyPr wrap="square" rtlCol="0">
                <a:spAutoFit/>
              </a:bodyPr>
              <a:lstStyle/>
              <a:p>
                <a:pPr algn="ctr"/>
                <a:r>
                  <a:rPr lang="en-GB" sz="2800" dirty="0"/>
                  <a:t>7 </a:t>
                </a:r>
                <a14:m>
                  <m:oMath xmlns:m="http://schemas.openxmlformats.org/officeDocument/2006/math">
                    <m:r>
                      <a:rPr lang="en-GB" sz="2800" i="1" smtClean="0">
                        <a:latin typeface="Cambria Math" panose="02040503050406030204" pitchFamily="18" charset="0"/>
                        <a:ea typeface="Cambria Math" panose="02040503050406030204" pitchFamily="18" charset="0"/>
                      </a:rPr>
                      <m:t>×</m:t>
                    </m:r>
                  </m:oMath>
                </a14:m>
                <a:r>
                  <a:rPr lang="en-GB" sz="2800" dirty="0"/>
                  <a:t> 2 </a:t>
                </a:r>
                <a14:m>
                  <m:oMath xmlns:m="http://schemas.openxmlformats.org/officeDocument/2006/math">
                    <m:r>
                      <a:rPr lang="en-GB" sz="2800" i="1" smtClean="0">
                        <a:latin typeface="Cambria Math" panose="02040503050406030204" pitchFamily="18" charset="0"/>
                        <a:ea typeface="Cambria Math" panose="02040503050406030204" pitchFamily="18" charset="0"/>
                      </a:rPr>
                      <m:t>×</m:t>
                    </m:r>
                  </m:oMath>
                </a14:m>
                <a:r>
                  <a:rPr lang="en-GB" sz="2800" dirty="0"/>
                  <a:t> 2 </a:t>
                </a:r>
                <a14:m>
                  <m:oMath xmlns:m="http://schemas.openxmlformats.org/officeDocument/2006/math">
                    <m:r>
                      <a:rPr lang="en-GB" sz="2800" b="0" i="1" smtClean="0">
                        <a:latin typeface="Cambria Math" panose="02040503050406030204" pitchFamily="18" charset="0"/>
                      </a:rPr>
                      <m:t>=</m:t>
                    </m:r>
                  </m:oMath>
                </a14:m>
                <a:r>
                  <a:rPr lang="en-GB" sz="2800" dirty="0"/>
                  <a:t> 28</a:t>
                </a:r>
              </a:p>
            </p:txBody>
          </p:sp>
        </mc:Choice>
        <mc:Fallback xmlns="">
          <p:sp>
            <p:nvSpPr>
              <p:cNvPr id="86" name="TextBox 85"/>
              <p:cNvSpPr txBox="1">
                <a:spLocks noRot="1" noChangeAspect="1" noMove="1" noResize="1" noEditPoints="1" noAdjustHandles="1" noChangeArrowheads="1" noChangeShapeType="1" noTextEdit="1"/>
              </p:cNvSpPr>
              <p:nvPr/>
            </p:nvSpPr>
            <p:spPr>
              <a:xfrm>
                <a:off x="2673086" y="4532199"/>
                <a:ext cx="3489897" cy="523220"/>
              </a:xfrm>
              <a:prstGeom prst="rect">
                <a:avLst/>
              </a:prstGeom>
              <a:blipFill>
                <a:blip r:embed="rId5"/>
                <a:stretch>
                  <a:fillRect t="-10465" b="-32558"/>
                </a:stretch>
              </a:blipFill>
            </p:spPr>
            <p:txBody>
              <a:bodyPr/>
              <a:lstStyle/>
              <a:p>
                <a:r>
                  <a:rPr lang="en-GB">
                    <a:noFill/>
                  </a:rPr>
                  <a:t> </a:t>
                </a:r>
              </a:p>
            </p:txBody>
          </p:sp>
        </mc:Fallback>
      </mc:AlternateContent>
      <p:cxnSp>
        <p:nvCxnSpPr>
          <p:cNvPr id="20" name="Straight Arrow Connector 19"/>
          <p:cNvCxnSpPr>
            <a:cxnSpLocks/>
            <a:endCxn id="23" idx="0"/>
          </p:cNvCxnSpPr>
          <p:nvPr/>
        </p:nvCxnSpPr>
        <p:spPr>
          <a:xfrm>
            <a:off x="3681621" y="2867318"/>
            <a:ext cx="288681" cy="5627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cxnSpLocks/>
            <a:endCxn id="22" idx="0"/>
          </p:cNvCxnSpPr>
          <p:nvPr/>
        </p:nvCxnSpPr>
        <p:spPr>
          <a:xfrm flipH="1">
            <a:off x="2932912" y="2869005"/>
            <a:ext cx="345562" cy="5627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529764" y="3431750"/>
            <a:ext cx="806295" cy="523220"/>
          </a:xfrm>
          <a:prstGeom prst="rect">
            <a:avLst/>
          </a:prstGeom>
          <a:noFill/>
          <a:ln>
            <a:solidFill>
              <a:schemeClr val="tx1"/>
            </a:solidFill>
          </a:ln>
        </p:spPr>
        <p:txBody>
          <a:bodyPr wrap="square" rtlCol="0">
            <a:spAutoFit/>
          </a:bodyPr>
          <a:lstStyle/>
          <a:p>
            <a:pPr algn="ctr"/>
            <a:r>
              <a:rPr lang="en-GB" sz="2800" dirty="0"/>
              <a:t>7</a:t>
            </a:r>
          </a:p>
        </p:txBody>
      </p:sp>
      <p:sp>
        <p:nvSpPr>
          <p:cNvPr id="23" name="TextBox 22"/>
          <p:cNvSpPr txBox="1"/>
          <p:nvPr/>
        </p:nvSpPr>
        <p:spPr>
          <a:xfrm>
            <a:off x="3567154" y="3430063"/>
            <a:ext cx="806295" cy="523220"/>
          </a:xfrm>
          <a:prstGeom prst="rect">
            <a:avLst/>
          </a:prstGeom>
          <a:noFill/>
          <a:ln>
            <a:solidFill>
              <a:schemeClr val="tx1"/>
            </a:solidFill>
          </a:ln>
        </p:spPr>
        <p:txBody>
          <a:bodyPr wrap="square" rtlCol="0">
            <a:spAutoFit/>
          </a:bodyPr>
          <a:lstStyle/>
          <a:p>
            <a:pPr algn="ctr"/>
            <a:r>
              <a:rPr lang="en-GB" sz="2800" dirty="0"/>
              <a:t>2</a:t>
            </a:r>
          </a:p>
        </p:txBody>
      </p:sp>
      <p:pic>
        <p:nvPicPr>
          <p:cNvPr id="19" name="Picture 18"/>
          <p:cNvPicPr>
            <a:picLocks noChangeAspect="1"/>
          </p:cNvPicPr>
          <p:nvPr/>
        </p:nvPicPr>
        <p:blipFill>
          <a:blip r:embed="rId6"/>
          <a:stretch>
            <a:fillRect/>
          </a:stretch>
        </p:blipFill>
        <p:spPr>
          <a:xfrm>
            <a:off x="7299575" y="5285455"/>
            <a:ext cx="747045" cy="747045"/>
          </a:xfrm>
          <a:prstGeom prst="rect">
            <a:avLst/>
          </a:prstGeom>
        </p:spPr>
      </p:pic>
      <p:sp>
        <p:nvSpPr>
          <p:cNvPr id="24" name="TextBox 23"/>
          <p:cNvSpPr txBox="1"/>
          <p:nvPr/>
        </p:nvSpPr>
        <p:spPr>
          <a:xfrm>
            <a:off x="5602419" y="5428144"/>
            <a:ext cx="2095136"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Have a think</a:t>
            </a:r>
          </a:p>
        </p:txBody>
      </p:sp>
    </p:spTree>
    <p:custDataLst>
      <p:tags r:id="rId1"/>
    </p:custDataLst>
    <p:extLst>
      <p:ext uri="{BB962C8B-B14F-4D97-AF65-F5344CB8AC3E}">
        <p14:creationId xmlns:p14="http://schemas.microsoft.com/office/powerpoint/2010/main" val="4086905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19"/>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2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54"/>
                                        </p:tgtEl>
                                        <p:attrNameLst>
                                          <p:attrName>style.visibility</p:attrName>
                                        </p:attrNameLst>
                                      </p:cBhvr>
                                      <p:to>
                                        <p:strVal val="visible"/>
                                      </p:to>
                                    </p:set>
                                    <p:animEffect transition="in" filter="wipe(up)">
                                      <p:cBhvr>
                                        <p:cTn id="24" dur="500"/>
                                        <p:tgtEl>
                                          <p:spTgt spid="54"/>
                                        </p:tgtEl>
                                      </p:cBhvr>
                                    </p:animEffect>
                                  </p:childTnLst>
                                </p:cTn>
                              </p:par>
                              <p:par>
                                <p:cTn id="25" presetID="22" presetClass="entr" presetSubtype="1" fill="hold" nodeType="with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6"/>
                                        </p:tgtEl>
                                        <p:attrNameLst>
                                          <p:attrName>style.visibility</p:attrName>
                                        </p:attrNameLst>
                                      </p:cBhvr>
                                      <p:to>
                                        <p:strVal val="visible"/>
                                      </p:to>
                                    </p:set>
                                    <p:animEffect transition="in" filter="fade">
                                      <p:cBhvr>
                                        <p:cTn id="32" dur="500"/>
                                        <p:tgtEl>
                                          <p:spTgt spid="7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7"/>
                                        </p:tgtEl>
                                        <p:attrNameLst>
                                          <p:attrName>style.visibility</p:attrName>
                                        </p:attrNameLst>
                                      </p:cBhvr>
                                      <p:to>
                                        <p:strVal val="visible"/>
                                      </p:to>
                                    </p:set>
                                    <p:animEffect transition="in" filter="fade">
                                      <p:cBhvr>
                                        <p:cTn id="35" dur="500"/>
                                        <p:tgtEl>
                                          <p:spTgt spid="77"/>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mph" presetSubtype="0" fill="hold" grpId="1" nodeType="clickEffect">
                                  <p:stCondLst>
                                    <p:cond delay="0"/>
                                  </p:stCondLst>
                                  <p:childTnLst>
                                    <p:animEffect transition="out" filter="fade">
                                      <p:cBhvr>
                                        <p:cTn id="39" dur="500" tmFilter="0, 0; .2, .5; .8, .5; 1, 0"/>
                                        <p:tgtEl>
                                          <p:spTgt spid="77"/>
                                        </p:tgtEl>
                                      </p:cBhvr>
                                    </p:animEffect>
                                    <p:animScale>
                                      <p:cBhvr>
                                        <p:cTn id="40" dur="250" autoRev="1" fill="hold"/>
                                        <p:tgtEl>
                                          <p:spTgt spid="77"/>
                                        </p:tgtEl>
                                      </p:cBhvr>
                                      <p:by x="105000" y="105000"/>
                                    </p:animScale>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nodeType="click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up)">
                                      <p:cBhvr>
                                        <p:cTn id="45" dur="500"/>
                                        <p:tgtEl>
                                          <p:spTgt spid="21"/>
                                        </p:tgtEl>
                                      </p:cBhvr>
                                    </p:animEffect>
                                  </p:childTnLst>
                                </p:cTn>
                              </p:par>
                              <p:par>
                                <p:cTn id="46" presetID="22" presetClass="entr" presetSubtype="1"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up)">
                                      <p:cBhvr>
                                        <p:cTn id="48" dur="500"/>
                                        <p:tgtEl>
                                          <p:spTgt spid="20"/>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childTnLst>
                          </p:cTn>
                        </p:par>
                      </p:childTnLst>
                    </p:cTn>
                  </p:par>
                  <p:par>
                    <p:cTn id="57" fill="hold">
                      <p:stCondLst>
                        <p:cond delay="indefinite"/>
                      </p:stCondLst>
                      <p:childTnLst>
                        <p:par>
                          <p:cTn id="58" fill="hold">
                            <p:stCondLst>
                              <p:cond delay="0"/>
                            </p:stCondLst>
                            <p:childTnLst>
                              <p:par>
                                <p:cTn id="59" presetID="26" presetClass="emph" presetSubtype="0" fill="hold" grpId="1" nodeType="clickEffect">
                                  <p:stCondLst>
                                    <p:cond delay="0"/>
                                  </p:stCondLst>
                                  <p:childTnLst>
                                    <p:animEffect transition="out" filter="fade">
                                      <p:cBhvr>
                                        <p:cTn id="60" dur="500" tmFilter="0, 0; .2, .5; .8, .5; 1, 0"/>
                                        <p:tgtEl>
                                          <p:spTgt spid="22"/>
                                        </p:tgtEl>
                                      </p:cBhvr>
                                    </p:animEffect>
                                    <p:animScale>
                                      <p:cBhvr>
                                        <p:cTn id="61" dur="250" autoRev="1" fill="hold"/>
                                        <p:tgtEl>
                                          <p:spTgt spid="22"/>
                                        </p:tgtEl>
                                      </p:cBhvr>
                                      <p:by x="105000" y="105000"/>
                                    </p:animScale>
                                  </p:childTnLst>
                                </p:cTn>
                              </p:par>
                              <p:par>
                                <p:cTn id="62" presetID="26" presetClass="emph" presetSubtype="0" fill="hold" grpId="1" nodeType="withEffect">
                                  <p:stCondLst>
                                    <p:cond delay="0"/>
                                  </p:stCondLst>
                                  <p:childTnLst>
                                    <p:animEffect transition="out" filter="fade">
                                      <p:cBhvr>
                                        <p:cTn id="63" dur="500" tmFilter="0, 0; .2, .5; .8, .5; 1, 0"/>
                                        <p:tgtEl>
                                          <p:spTgt spid="23"/>
                                        </p:tgtEl>
                                      </p:cBhvr>
                                    </p:animEffect>
                                    <p:animScale>
                                      <p:cBhvr>
                                        <p:cTn id="64" dur="250" autoRev="1" fill="hold"/>
                                        <p:tgtEl>
                                          <p:spTgt spid="23"/>
                                        </p:tgtEl>
                                      </p:cBhvr>
                                      <p:by x="105000" y="105000"/>
                                    </p:animScale>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86"/>
                                        </p:tgtEl>
                                        <p:attrNameLst>
                                          <p:attrName>style.visibility</p:attrName>
                                        </p:attrNameLst>
                                      </p:cBhvr>
                                      <p:to>
                                        <p:strVal val="visible"/>
                                      </p:to>
                                    </p:set>
                                    <p:animEffect transition="in" filter="fade">
                                      <p:cBhvr>
                                        <p:cTn id="69"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76" grpId="0" animBg="1"/>
      <p:bldP spid="77" grpId="0" animBg="1"/>
      <p:bldP spid="77" grpId="1" animBg="1"/>
      <p:bldP spid="86" grpId="0"/>
      <p:bldP spid="22" grpId="0" animBg="1"/>
      <p:bldP spid="22" grpId="1" animBg="1"/>
      <p:bldP spid="23" grpId="0" animBg="1"/>
      <p:bldP spid="23" grpId="1" animBg="1"/>
      <p:bldP spid="24" grpId="0"/>
      <p:bldP spid="2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p:cNvSpPr txBox="1"/>
              <p:nvPr/>
            </p:nvSpPr>
            <p:spPr>
              <a:xfrm>
                <a:off x="3700479" y="846848"/>
                <a:ext cx="2175886" cy="523220"/>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en-GB" sz="2800" noProof="0" dirty="0">
                    <a:solidFill>
                      <a:prstClr val="black"/>
                    </a:solidFill>
                    <a:latin typeface="Calibri" panose="020F0502020204030204"/>
                  </a:rPr>
                  <a:t> </a:t>
                </a:r>
                <a14:m>
                  <m:oMath xmlns:m="http://schemas.openxmlformats.org/officeDocument/2006/math">
                    <m:r>
                      <a:rPr lang="en-GB" sz="2800" b="0" i="1" noProof="0" smtClean="0">
                        <a:solidFill>
                          <a:prstClr val="black"/>
                        </a:solidFill>
                        <a:latin typeface="Cambria Math" panose="02040503050406030204" pitchFamily="18" charset="0"/>
                      </a:rPr>
                      <m:t>+</m:t>
                    </m:r>
                  </m:oMath>
                </a14:m>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a:t>
                </a:r>
                <a14:m>
                  <m:oMath xmlns:m="http://schemas.openxmlformats.org/officeDocument/2006/math">
                    <m:r>
                      <a:rPr kumimoji="0" lang="en-GB" sz="2800" b="0" i="1" u="none" strike="noStrike" kern="1200" cap="none" spc="0" normalizeH="0" baseline="0" noProof="0" dirty="0" smtClean="0">
                        <a:ln>
                          <a:noFill/>
                        </a:ln>
                        <a:solidFill>
                          <a:prstClr val="black"/>
                        </a:solidFill>
                        <a:effectLst/>
                        <a:uLnTx/>
                        <a:uFillTx/>
                        <a:latin typeface="Cambria Math" panose="02040503050406030204" pitchFamily="18" charset="0"/>
                        <a:ea typeface="+mn-ea"/>
                        <a:cs typeface="+mn-cs"/>
                      </a:rPr>
                      <m:t>=</m:t>
                    </m:r>
                  </m:oMath>
                </a14:m>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30</a:t>
                </a:r>
              </a:p>
            </p:txBody>
          </p:sp>
        </mc:Choice>
        <mc:Fallback xmlns="">
          <p:sp>
            <p:nvSpPr>
              <p:cNvPr id="3" name="TextBox 2"/>
              <p:cNvSpPr txBox="1">
                <a:spLocks noRot="1" noChangeAspect="1" noMove="1" noResize="1" noEditPoints="1" noAdjustHandles="1" noChangeArrowheads="1" noChangeShapeType="1" noTextEdit="1"/>
              </p:cNvSpPr>
              <p:nvPr/>
            </p:nvSpPr>
            <p:spPr>
              <a:xfrm>
                <a:off x="3700479" y="846848"/>
                <a:ext cx="2175886" cy="523220"/>
              </a:xfrm>
              <a:prstGeom prst="rect">
                <a:avLst/>
              </a:prstGeom>
              <a:blipFill>
                <a:blip r:embed="rId5"/>
                <a:stretch>
                  <a:fillRect t="-11628" b="-32558"/>
                </a:stretch>
              </a:blipFill>
            </p:spPr>
            <p:txBody>
              <a:bodyPr/>
              <a:lstStyle/>
              <a:p>
                <a:r>
                  <a:rPr lang="en-GB">
                    <a:noFill/>
                  </a:rPr>
                  <a:t> </a:t>
                </a:r>
              </a:p>
            </p:txBody>
          </p:sp>
        </mc:Fallback>
      </mc:AlternateContent>
      <p:sp>
        <p:nvSpPr>
          <p:cNvPr id="4" name="Lightning Bolt 3"/>
          <p:cNvSpPr/>
          <p:nvPr/>
        </p:nvSpPr>
        <p:spPr>
          <a:xfrm>
            <a:off x="3057173" y="846848"/>
            <a:ext cx="750881" cy="523220"/>
          </a:xfrm>
          <a:prstGeom prst="lightningBol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5-Point Star 4"/>
          <p:cNvSpPr/>
          <p:nvPr/>
        </p:nvSpPr>
        <p:spPr>
          <a:xfrm>
            <a:off x="4290482" y="783363"/>
            <a:ext cx="604757" cy="586705"/>
          </a:xfrm>
          <a:prstGeom prst="star5">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Lightning Bolt 16"/>
          <p:cNvSpPr/>
          <p:nvPr/>
        </p:nvSpPr>
        <p:spPr>
          <a:xfrm>
            <a:off x="1633578" y="4920681"/>
            <a:ext cx="750881" cy="523220"/>
          </a:xfrm>
          <a:prstGeom prst="lightningBol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5-Point Star 17"/>
          <p:cNvSpPr/>
          <p:nvPr/>
        </p:nvSpPr>
        <p:spPr>
          <a:xfrm>
            <a:off x="3005407" y="4873192"/>
            <a:ext cx="604757" cy="586705"/>
          </a:xfrm>
          <a:prstGeom prst="star5">
            <a:avLst/>
          </a:prstGeom>
          <a:solidFill>
            <a:schemeClr val="accent2">
              <a:lumMod val="60000"/>
              <a:lumOff val="4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2243746" y="4904935"/>
            <a:ext cx="5720456" cy="523220"/>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en-GB" sz="2800" dirty="0">
                <a:solidFill>
                  <a:prstClr val="black"/>
                </a:solidFill>
                <a:latin typeface="Calibri" panose="020F0502020204030204"/>
              </a:rPr>
              <a:t>and          are both prime numbers </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TextBox 19"/>
          <p:cNvSpPr txBox="1"/>
          <p:nvPr/>
        </p:nvSpPr>
        <p:spPr>
          <a:xfrm>
            <a:off x="1393071" y="5477788"/>
            <a:ext cx="7146625" cy="523220"/>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en-GB" sz="2800" dirty="0">
                <a:solidFill>
                  <a:prstClr val="black"/>
                </a:solidFill>
                <a:latin typeface="Calibri" panose="020F0502020204030204"/>
              </a:rPr>
              <a:t>How many different solutions are there?</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1" name="Picture 20"/>
          <p:cNvPicPr>
            <a:picLocks noChangeAspect="1"/>
          </p:cNvPicPr>
          <p:nvPr/>
        </p:nvPicPr>
        <p:blipFill>
          <a:blip r:embed="rId6"/>
          <a:stretch>
            <a:fillRect/>
          </a:stretch>
        </p:blipFill>
        <p:spPr>
          <a:xfrm>
            <a:off x="7445978" y="437145"/>
            <a:ext cx="747045" cy="747045"/>
          </a:xfrm>
          <a:prstGeom prst="rect">
            <a:avLst/>
          </a:prstGeom>
        </p:spPr>
      </p:pic>
      <p:sp>
        <p:nvSpPr>
          <p:cNvPr id="30" name="TextBox 29"/>
          <p:cNvSpPr txBox="1"/>
          <p:nvPr/>
        </p:nvSpPr>
        <p:spPr>
          <a:xfrm>
            <a:off x="5748823" y="602563"/>
            <a:ext cx="2095136"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Have a think</a:t>
            </a:r>
          </a:p>
        </p:txBody>
      </p:sp>
      <p:pic>
        <p:nvPicPr>
          <p:cNvPr id="31" name="Picture 30"/>
          <p:cNvPicPr>
            <a:picLocks noChangeAspect="1"/>
          </p:cNvPicPr>
          <p:nvPr/>
        </p:nvPicPr>
        <p:blipFill>
          <a:blip r:embed="rId7"/>
          <a:stretch>
            <a:fillRect/>
          </a:stretch>
        </p:blipFill>
        <p:spPr>
          <a:xfrm>
            <a:off x="908644" y="1662151"/>
            <a:ext cx="7050060" cy="1881188"/>
          </a:xfrm>
          <a:prstGeom prst="rect">
            <a:avLst/>
          </a:prstGeom>
        </p:spPr>
      </p:pic>
      <p:sp>
        <p:nvSpPr>
          <p:cNvPr id="32" name="Multiply 31"/>
          <p:cNvSpPr/>
          <p:nvPr/>
        </p:nvSpPr>
        <p:spPr>
          <a:xfrm>
            <a:off x="1325503" y="169791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Multiply 32"/>
          <p:cNvSpPr/>
          <p:nvPr/>
        </p:nvSpPr>
        <p:spPr>
          <a:xfrm>
            <a:off x="3185679" y="1732969"/>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Multiply 33"/>
          <p:cNvSpPr/>
          <p:nvPr/>
        </p:nvSpPr>
        <p:spPr>
          <a:xfrm>
            <a:off x="4377007" y="1732969"/>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Multiply 34"/>
          <p:cNvSpPr/>
          <p:nvPr/>
        </p:nvSpPr>
        <p:spPr>
          <a:xfrm>
            <a:off x="5540445" y="1732969"/>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Multiply 35"/>
          <p:cNvSpPr/>
          <p:nvPr/>
        </p:nvSpPr>
        <p:spPr>
          <a:xfrm>
            <a:off x="6755569" y="1732969"/>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Multiply 36"/>
          <p:cNvSpPr/>
          <p:nvPr/>
        </p:nvSpPr>
        <p:spPr>
          <a:xfrm>
            <a:off x="1972899" y="232035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Multiply 37"/>
          <p:cNvSpPr/>
          <p:nvPr/>
        </p:nvSpPr>
        <p:spPr>
          <a:xfrm>
            <a:off x="3201046" y="232035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Multiply 38"/>
          <p:cNvSpPr/>
          <p:nvPr/>
        </p:nvSpPr>
        <p:spPr>
          <a:xfrm>
            <a:off x="4351728" y="233738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Multiply 39"/>
          <p:cNvSpPr/>
          <p:nvPr/>
        </p:nvSpPr>
        <p:spPr>
          <a:xfrm>
            <a:off x="5598750" y="2355766"/>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Multiply 40"/>
          <p:cNvSpPr/>
          <p:nvPr/>
        </p:nvSpPr>
        <p:spPr>
          <a:xfrm>
            <a:off x="6771145" y="232035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Multiply 41"/>
          <p:cNvSpPr/>
          <p:nvPr/>
        </p:nvSpPr>
        <p:spPr>
          <a:xfrm>
            <a:off x="1972899" y="29785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Multiply 42"/>
          <p:cNvSpPr/>
          <p:nvPr/>
        </p:nvSpPr>
        <p:spPr>
          <a:xfrm>
            <a:off x="3152876" y="2931848"/>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Multiply 43"/>
          <p:cNvSpPr/>
          <p:nvPr/>
        </p:nvSpPr>
        <p:spPr>
          <a:xfrm>
            <a:off x="4362115" y="29403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Multiply 44"/>
          <p:cNvSpPr/>
          <p:nvPr/>
        </p:nvSpPr>
        <p:spPr>
          <a:xfrm>
            <a:off x="5555790" y="29403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Multiply 45"/>
          <p:cNvSpPr/>
          <p:nvPr/>
        </p:nvSpPr>
        <p:spPr>
          <a:xfrm>
            <a:off x="6743470" y="29021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Multiply 46"/>
          <p:cNvSpPr/>
          <p:nvPr/>
        </p:nvSpPr>
        <p:spPr>
          <a:xfrm>
            <a:off x="6128941" y="172050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Multiply 47"/>
          <p:cNvSpPr/>
          <p:nvPr/>
        </p:nvSpPr>
        <p:spPr>
          <a:xfrm>
            <a:off x="3794745" y="2320357"/>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Multiply 48"/>
          <p:cNvSpPr/>
          <p:nvPr/>
        </p:nvSpPr>
        <p:spPr>
          <a:xfrm>
            <a:off x="1309415" y="2945934"/>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Multiply 49"/>
          <p:cNvSpPr/>
          <p:nvPr/>
        </p:nvSpPr>
        <p:spPr>
          <a:xfrm>
            <a:off x="4975239" y="2924464"/>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Multiply 50"/>
          <p:cNvSpPr/>
          <p:nvPr/>
        </p:nvSpPr>
        <p:spPr>
          <a:xfrm>
            <a:off x="3776387" y="2940363"/>
            <a:ext cx="530191" cy="564776"/>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2" name="Picture 51"/>
          <p:cNvPicPr>
            <a:picLocks noChangeAspect="1"/>
          </p:cNvPicPr>
          <p:nvPr/>
        </p:nvPicPr>
        <p:blipFill>
          <a:blip r:embed="rId6"/>
          <a:stretch>
            <a:fillRect/>
          </a:stretch>
        </p:blipFill>
        <p:spPr>
          <a:xfrm>
            <a:off x="7445978" y="437145"/>
            <a:ext cx="747045" cy="747045"/>
          </a:xfrm>
          <a:prstGeom prst="rect">
            <a:avLst/>
          </a:prstGeom>
        </p:spPr>
      </p:pic>
      <p:sp>
        <p:nvSpPr>
          <p:cNvPr id="53" name="TextBox 52"/>
          <p:cNvSpPr txBox="1"/>
          <p:nvPr/>
        </p:nvSpPr>
        <p:spPr>
          <a:xfrm>
            <a:off x="5748823" y="602563"/>
            <a:ext cx="2095136"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Have a think</a:t>
            </a:r>
          </a:p>
        </p:txBody>
      </p:sp>
      <mc:AlternateContent xmlns:mc="http://schemas.openxmlformats.org/markup-compatibility/2006" xmlns:a14="http://schemas.microsoft.com/office/drawing/2010/main">
        <mc:Choice Requires="a14">
          <p:sp>
            <p:nvSpPr>
              <p:cNvPr id="54" name="TextBox 53"/>
              <p:cNvSpPr txBox="1"/>
              <p:nvPr/>
            </p:nvSpPr>
            <p:spPr>
              <a:xfrm>
                <a:off x="3348872" y="3600123"/>
                <a:ext cx="1952127" cy="523220"/>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en-GB" sz="2800" noProof="0" dirty="0">
                    <a:solidFill>
                      <a:prstClr val="black"/>
                    </a:solidFill>
                    <a:latin typeface="Calibri" panose="020F0502020204030204"/>
                  </a:rPr>
                  <a:t>7 </a:t>
                </a:r>
                <a14:m>
                  <m:oMath xmlns:m="http://schemas.openxmlformats.org/officeDocument/2006/math">
                    <m:r>
                      <a:rPr lang="en-GB" sz="2800" b="0" i="1" noProof="0" smtClean="0">
                        <a:solidFill>
                          <a:prstClr val="black"/>
                        </a:solidFill>
                        <a:latin typeface="Cambria Math" panose="02040503050406030204" pitchFamily="18" charset="0"/>
                      </a:rPr>
                      <m:t>+</m:t>
                    </m:r>
                  </m:oMath>
                </a14:m>
                <a:r>
                  <a:rPr lang="en-GB" sz="2800" noProof="0" dirty="0">
                    <a:solidFill>
                      <a:prstClr val="black"/>
                    </a:solidFill>
                    <a:latin typeface="Calibri" panose="020F0502020204030204"/>
                  </a:rPr>
                  <a:t> 23 </a:t>
                </a:r>
                <a14:m>
                  <m:oMath xmlns:m="http://schemas.openxmlformats.org/officeDocument/2006/math">
                    <m:r>
                      <a:rPr lang="en-GB" sz="2800" b="0" i="1" noProof="0" smtClean="0">
                        <a:solidFill>
                          <a:prstClr val="black"/>
                        </a:solidFill>
                        <a:latin typeface="Cambria Math" panose="02040503050406030204" pitchFamily="18" charset="0"/>
                      </a:rPr>
                      <m:t>=</m:t>
                    </m:r>
                  </m:oMath>
                </a14:m>
                <a:r>
                  <a:rPr lang="en-GB" sz="2800" noProof="0" dirty="0">
                    <a:solidFill>
                      <a:prstClr val="black"/>
                    </a:solidFill>
                    <a:latin typeface="Calibri" panose="020F0502020204030204"/>
                  </a:rPr>
                  <a:t> 30  </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4" name="TextBox 53"/>
              <p:cNvSpPr txBox="1">
                <a:spLocks noRot="1" noChangeAspect="1" noMove="1" noResize="1" noEditPoints="1" noAdjustHandles="1" noChangeArrowheads="1" noChangeShapeType="1" noTextEdit="1"/>
              </p:cNvSpPr>
              <p:nvPr/>
            </p:nvSpPr>
            <p:spPr>
              <a:xfrm>
                <a:off x="3348872" y="3600123"/>
                <a:ext cx="1952127" cy="523220"/>
              </a:xfrm>
              <a:prstGeom prst="rect">
                <a:avLst/>
              </a:prstGeom>
              <a:blipFill>
                <a:blip r:embed="rId8"/>
                <a:stretch>
                  <a:fillRect l="-6231" t="-11765" r="-13707" b="-341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5" name="TextBox 54"/>
              <p:cNvSpPr txBox="1"/>
              <p:nvPr/>
            </p:nvSpPr>
            <p:spPr>
              <a:xfrm>
                <a:off x="3183922" y="3977122"/>
                <a:ext cx="2267583" cy="523220"/>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en-GB" sz="2800" noProof="0" dirty="0">
                    <a:solidFill>
                      <a:prstClr val="black"/>
                    </a:solidFill>
                    <a:latin typeface="Calibri" panose="020F0502020204030204"/>
                  </a:rPr>
                  <a:t>11 </a:t>
                </a:r>
                <a14:m>
                  <m:oMath xmlns:m="http://schemas.openxmlformats.org/officeDocument/2006/math">
                    <m:r>
                      <a:rPr lang="en-GB" sz="2800" b="0" i="1" noProof="0" smtClean="0">
                        <a:solidFill>
                          <a:prstClr val="black"/>
                        </a:solidFill>
                        <a:latin typeface="Cambria Math" panose="02040503050406030204" pitchFamily="18" charset="0"/>
                      </a:rPr>
                      <m:t>+</m:t>
                    </m:r>
                  </m:oMath>
                </a14:m>
                <a:r>
                  <a:rPr lang="en-GB" sz="2800" noProof="0" dirty="0">
                    <a:solidFill>
                      <a:prstClr val="black"/>
                    </a:solidFill>
                    <a:latin typeface="Calibri" panose="020F0502020204030204"/>
                  </a:rPr>
                  <a:t> 19 </a:t>
                </a:r>
                <a14:m>
                  <m:oMath xmlns:m="http://schemas.openxmlformats.org/officeDocument/2006/math">
                    <m:r>
                      <a:rPr lang="en-GB" sz="2800" b="0" i="1" noProof="0" smtClean="0">
                        <a:solidFill>
                          <a:prstClr val="black"/>
                        </a:solidFill>
                        <a:latin typeface="Cambria Math" panose="02040503050406030204" pitchFamily="18" charset="0"/>
                      </a:rPr>
                      <m:t>=</m:t>
                    </m:r>
                  </m:oMath>
                </a14:m>
                <a:r>
                  <a:rPr lang="en-GB" sz="2800" noProof="0" dirty="0">
                    <a:solidFill>
                      <a:prstClr val="black"/>
                    </a:solidFill>
                    <a:latin typeface="Calibri" panose="020F0502020204030204"/>
                  </a:rPr>
                  <a:t> 30  </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5" name="TextBox 54"/>
              <p:cNvSpPr txBox="1">
                <a:spLocks noRot="1" noChangeAspect="1" noMove="1" noResize="1" noEditPoints="1" noAdjustHandles="1" noChangeArrowheads="1" noChangeShapeType="1" noTextEdit="1"/>
              </p:cNvSpPr>
              <p:nvPr/>
            </p:nvSpPr>
            <p:spPr>
              <a:xfrm>
                <a:off x="3183922" y="3977122"/>
                <a:ext cx="2267583" cy="523220"/>
              </a:xfrm>
              <a:prstGeom prst="rect">
                <a:avLst/>
              </a:prstGeom>
              <a:blipFill>
                <a:blip r:embed="rId9"/>
                <a:stretch>
                  <a:fillRect l="-5376" t="-10465" r="-6183" b="-325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6" name="TextBox 55"/>
              <p:cNvSpPr txBox="1"/>
              <p:nvPr/>
            </p:nvSpPr>
            <p:spPr>
              <a:xfrm>
                <a:off x="3167291" y="4398647"/>
                <a:ext cx="2267583" cy="523220"/>
              </a:xfrm>
              <a:prstGeom prst="rect">
                <a:avLst/>
              </a:prstGeom>
              <a:noFill/>
            </p:spPr>
            <p:txBody>
              <a:bodyPr wrap="square" rtlCol="0">
                <a:spAutoFit/>
              </a:bodyPr>
              <a:lstStyle/>
              <a:p>
                <a:pPr marL="0" marR="0" lvl="0" indent="0" defTabSz="457200" rtl="0" eaLnBrk="1" fontAlgn="auto" latinLnBrk="0" hangingPunct="1">
                  <a:lnSpc>
                    <a:spcPct val="100000"/>
                  </a:lnSpc>
                  <a:spcBef>
                    <a:spcPts val="0"/>
                  </a:spcBef>
                  <a:spcAft>
                    <a:spcPts val="0"/>
                  </a:spcAft>
                  <a:buClrTx/>
                  <a:buSzTx/>
                  <a:buFontTx/>
                  <a:buNone/>
                  <a:tabLst/>
                  <a:defRPr/>
                </a:pPr>
                <a:r>
                  <a:rPr lang="en-GB" sz="2800" noProof="0" dirty="0">
                    <a:solidFill>
                      <a:prstClr val="black"/>
                    </a:solidFill>
                    <a:latin typeface="Calibri" panose="020F0502020204030204"/>
                  </a:rPr>
                  <a:t>13 </a:t>
                </a:r>
                <a14:m>
                  <m:oMath xmlns:m="http://schemas.openxmlformats.org/officeDocument/2006/math">
                    <m:r>
                      <a:rPr lang="en-GB" sz="2800" b="0" i="1" noProof="0" smtClean="0">
                        <a:solidFill>
                          <a:prstClr val="black"/>
                        </a:solidFill>
                        <a:latin typeface="Cambria Math" panose="02040503050406030204" pitchFamily="18" charset="0"/>
                      </a:rPr>
                      <m:t>+</m:t>
                    </m:r>
                  </m:oMath>
                </a14:m>
                <a:r>
                  <a:rPr lang="en-GB" sz="2800" noProof="0" dirty="0">
                    <a:solidFill>
                      <a:prstClr val="black"/>
                    </a:solidFill>
                    <a:latin typeface="Calibri" panose="020F0502020204030204"/>
                  </a:rPr>
                  <a:t> 17 </a:t>
                </a:r>
                <a14:m>
                  <m:oMath xmlns:m="http://schemas.openxmlformats.org/officeDocument/2006/math">
                    <m:r>
                      <a:rPr lang="en-GB" sz="2800" b="0" i="1" noProof="0" smtClean="0">
                        <a:solidFill>
                          <a:prstClr val="black"/>
                        </a:solidFill>
                        <a:latin typeface="Cambria Math" panose="02040503050406030204" pitchFamily="18" charset="0"/>
                      </a:rPr>
                      <m:t>=</m:t>
                    </m:r>
                  </m:oMath>
                </a14:m>
                <a:r>
                  <a:rPr lang="en-GB" sz="2800" noProof="0" dirty="0">
                    <a:solidFill>
                      <a:prstClr val="black"/>
                    </a:solidFill>
                    <a:latin typeface="Calibri" panose="020F0502020204030204"/>
                  </a:rPr>
                  <a:t> 30  </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mc:Choice>
        <mc:Fallback xmlns="">
          <p:sp>
            <p:nvSpPr>
              <p:cNvPr id="56" name="TextBox 55"/>
              <p:cNvSpPr txBox="1">
                <a:spLocks noRot="1" noChangeAspect="1" noMove="1" noResize="1" noEditPoints="1" noAdjustHandles="1" noChangeArrowheads="1" noChangeShapeType="1" noTextEdit="1"/>
              </p:cNvSpPr>
              <p:nvPr/>
            </p:nvSpPr>
            <p:spPr>
              <a:xfrm>
                <a:off x="3167291" y="4398647"/>
                <a:ext cx="2267583" cy="523220"/>
              </a:xfrm>
              <a:prstGeom prst="rect">
                <a:avLst/>
              </a:prstGeom>
              <a:blipFill>
                <a:blip r:embed="rId10"/>
                <a:stretch>
                  <a:fillRect l="-5645" t="-11765" r="-5914" b="-34118"/>
                </a:stretch>
              </a:blipFill>
            </p:spPr>
            <p:txBody>
              <a:bodyPr/>
              <a:lstStyle/>
              <a:p>
                <a:r>
                  <a:rPr lang="en-GB">
                    <a:noFill/>
                  </a:rPr>
                  <a:t> </a:t>
                </a:r>
              </a:p>
            </p:txBody>
          </p:sp>
        </mc:Fallback>
      </mc:AlternateContent>
      <p:sp>
        <p:nvSpPr>
          <p:cNvPr id="2" name="TextBox 1">
            <a:extLst>
              <a:ext uri="{FF2B5EF4-FFF2-40B4-BE49-F238E27FC236}">
                <a16:creationId xmlns:a16="http://schemas.microsoft.com/office/drawing/2014/main" id="{419E9C2F-8F47-44AA-B88E-68B9E61D90D9}"/>
              </a:ext>
            </a:extLst>
          </p:cNvPr>
          <p:cNvSpPr txBox="1"/>
          <p:nvPr/>
        </p:nvSpPr>
        <p:spPr>
          <a:xfrm>
            <a:off x="476250" y="295275"/>
            <a:ext cx="7050060" cy="369332"/>
          </a:xfrm>
          <a:prstGeom prst="rect">
            <a:avLst/>
          </a:prstGeom>
          <a:noFill/>
        </p:spPr>
        <p:txBody>
          <a:bodyPr wrap="square" rtlCol="0">
            <a:spAutoFit/>
          </a:bodyPr>
          <a:lstStyle/>
          <a:p>
            <a:r>
              <a:rPr lang="en-GB" dirty="0"/>
              <a:t>Paddlers: Which prime numbers add up to 30?</a:t>
            </a:r>
          </a:p>
        </p:txBody>
      </p:sp>
      <p:sp>
        <p:nvSpPr>
          <p:cNvPr id="6" name="TextBox 5">
            <a:extLst>
              <a:ext uri="{FF2B5EF4-FFF2-40B4-BE49-F238E27FC236}">
                <a16:creationId xmlns:a16="http://schemas.microsoft.com/office/drawing/2014/main" id="{E78A4585-60D5-427F-9585-30D1127F037B}"/>
              </a:ext>
            </a:extLst>
          </p:cNvPr>
          <p:cNvSpPr txBox="1"/>
          <p:nvPr/>
        </p:nvSpPr>
        <p:spPr>
          <a:xfrm>
            <a:off x="239283" y="6001008"/>
            <a:ext cx="7192677" cy="923330"/>
          </a:xfrm>
          <a:prstGeom prst="rect">
            <a:avLst/>
          </a:prstGeom>
          <a:noFill/>
        </p:spPr>
        <p:txBody>
          <a:bodyPr wrap="square" rtlCol="0">
            <a:spAutoFit/>
          </a:bodyPr>
          <a:lstStyle/>
          <a:p>
            <a:r>
              <a:rPr lang="en-GB" dirty="0"/>
              <a:t>Divers: find all the solutions and check with your partner to see if they agree. If you believe you have found them all, how many solutions would there be if the answer was 40?</a:t>
            </a:r>
          </a:p>
        </p:txBody>
      </p:sp>
    </p:spTree>
    <p:custDataLst>
      <p:tags r:id="rId1"/>
    </p:custDataLst>
    <p:extLst>
      <p:ext uri="{BB962C8B-B14F-4D97-AF65-F5344CB8AC3E}">
        <p14:creationId xmlns:p14="http://schemas.microsoft.com/office/powerpoint/2010/main" val="1623014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21"/>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3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500"/>
                                        <p:tgtEl>
                                          <p:spTgt spid="3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500"/>
                                        <p:tgtEl>
                                          <p:spTgt spid="39"/>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fade">
                                      <p:cBhvr>
                                        <p:cTn id="46" dur="500"/>
                                        <p:tgtEl>
                                          <p:spTgt spid="4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fade">
                                      <p:cBhvr>
                                        <p:cTn id="55" dur="500"/>
                                        <p:tgtEl>
                                          <p:spTgt spid="4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500"/>
                                        <p:tgtEl>
                                          <p:spTgt spid="4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animEffect transition="in" filter="fade">
                                      <p:cBhvr>
                                        <p:cTn id="61" dur="500"/>
                                        <p:tgtEl>
                                          <p:spTgt spid="4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fade">
                                      <p:cBhvr>
                                        <p:cTn id="64" dur="500"/>
                                        <p:tgtEl>
                                          <p:spTgt spid="4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fade">
                                      <p:cBhvr>
                                        <p:cTn id="67" dur="500"/>
                                        <p:tgtEl>
                                          <p:spTgt spid="48"/>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500"/>
                                        <p:tgtEl>
                                          <p:spTgt spid="49"/>
                                        </p:tgtEl>
                                      </p:cBhvr>
                                    </p:animEffect>
                                  </p:childTnLst>
                                </p:cTn>
                              </p:par>
                              <p:par>
                                <p:cTn id="71" presetID="10" presetClass="entr" presetSubtype="0"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50"/>
                                        </p:tgtEl>
                                        <p:attrNameLst>
                                          <p:attrName>style.visibility</p:attrName>
                                        </p:attrNameLst>
                                      </p:cBhvr>
                                      <p:to>
                                        <p:strVal val="visible"/>
                                      </p:to>
                                    </p:set>
                                    <p:animEffect transition="in" filter="fade">
                                      <p:cBhvr>
                                        <p:cTn id="76" dur="500"/>
                                        <p:tgtEl>
                                          <p:spTgt spid="5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1"/>
                                        </p:tgtEl>
                                        <p:attrNameLst>
                                          <p:attrName>style.visibility</p:attrName>
                                        </p:attrNameLst>
                                      </p:cBhvr>
                                      <p:to>
                                        <p:strVal val="visible"/>
                                      </p:to>
                                    </p:set>
                                    <p:animEffect transition="in" filter="fade">
                                      <p:cBhvr>
                                        <p:cTn id="79" dur="500"/>
                                        <p:tgtEl>
                                          <p:spTgt spid="51"/>
                                        </p:tgtEl>
                                      </p:cBhvr>
                                    </p:animEffect>
                                  </p:childTnLst>
                                </p:cTn>
                              </p:par>
                            </p:childTnLst>
                          </p:cTn>
                        </p:par>
                      </p:childTnLst>
                    </p:cTn>
                  </p:par>
                  <p:par>
                    <p:cTn id="80" fill="hold">
                      <p:stCondLst>
                        <p:cond delay="indefinite"/>
                      </p:stCondLst>
                      <p:childTnLst>
                        <p:par>
                          <p:cTn id="81" fill="hold">
                            <p:stCondLst>
                              <p:cond delay="0"/>
                            </p:stCondLst>
                            <p:childTnLst>
                              <p:par>
                                <p:cTn id="82" presetID="1" presetClass="entr" presetSubtype="0" fill="hold" nodeType="clickEffect">
                                  <p:stCondLst>
                                    <p:cond delay="0"/>
                                  </p:stCondLst>
                                  <p:childTnLst>
                                    <p:set>
                                      <p:cBhvr>
                                        <p:cTn id="83" dur="1" fill="hold">
                                          <p:stCondLst>
                                            <p:cond delay="0"/>
                                          </p:stCondLst>
                                        </p:cTn>
                                        <p:tgtEl>
                                          <p:spTgt spid="52"/>
                                        </p:tgtEl>
                                        <p:attrNameLst>
                                          <p:attrName>style.visibility</p:attrName>
                                        </p:attrNameLst>
                                      </p:cBhvr>
                                      <p:to>
                                        <p:strVal val="visible"/>
                                      </p:to>
                                    </p:set>
                                  </p:childTnLst>
                                </p:cTn>
                              </p:par>
                              <p:par>
                                <p:cTn id="84" presetID="1" presetClass="entr" presetSubtype="0"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childTnLst>
                                </p:cTn>
                              </p:par>
                            </p:childTnLst>
                          </p:cTn>
                        </p:par>
                      </p:childTnLst>
                    </p:cTn>
                  </p:par>
                  <p:par>
                    <p:cTn id="86" fill="hold">
                      <p:stCondLst>
                        <p:cond delay="indefinite"/>
                      </p:stCondLst>
                      <p:childTnLst>
                        <p:par>
                          <p:cTn id="87" fill="hold">
                            <p:stCondLst>
                              <p:cond delay="0"/>
                            </p:stCondLst>
                            <p:childTnLst>
                              <p:par>
                                <p:cTn id="88" presetID="1" presetClass="exit" presetSubtype="0" fill="hold" nodeType="clickEffect">
                                  <p:stCondLst>
                                    <p:cond delay="0"/>
                                  </p:stCondLst>
                                  <p:childTnLst>
                                    <p:set>
                                      <p:cBhvr>
                                        <p:cTn id="89" dur="1" fill="hold">
                                          <p:stCondLst>
                                            <p:cond delay="0"/>
                                          </p:stCondLst>
                                        </p:cTn>
                                        <p:tgtEl>
                                          <p:spTgt spid="52"/>
                                        </p:tgtEl>
                                        <p:attrNameLst>
                                          <p:attrName>style.visibility</p:attrName>
                                        </p:attrNameLst>
                                      </p:cBhvr>
                                      <p:to>
                                        <p:strVal val="hidden"/>
                                      </p:to>
                                    </p:set>
                                  </p:childTnLst>
                                </p:cTn>
                              </p:par>
                              <p:par>
                                <p:cTn id="90" presetID="1" presetClass="exit" presetSubtype="0" fill="hold" grpId="1" nodeType="withEffect">
                                  <p:stCondLst>
                                    <p:cond delay="0"/>
                                  </p:stCondLst>
                                  <p:childTnLst>
                                    <p:set>
                                      <p:cBhvr>
                                        <p:cTn id="91" dur="1" fill="hold">
                                          <p:stCondLst>
                                            <p:cond delay="0"/>
                                          </p:stCondLst>
                                        </p:cTn>
                                        <p:tgtEl>
                                          <p:spTgt spid="53"/>
                                        </p:tgtEl>
                                        <p:attrNameLst>
                                          <p:attrName>style.visibility</p:attrName>
                                        </p:attrNameLst>
                                      </p:cBhvr>
                                      <p:to>
                                        <p:strVal val="hidden"/>
                                      </p:to>
                                    </p:set>
                                  </p:childTnLst>
                                </p:cTn>
                              </p:par>
                            </p:childTnLst>
                          </p:cTn>
                        </p:par>
                      </p:childTnLst>
                    </p:cTn>
                  </p:par>
                  <p:par>
                    <p:cTn id="92" fill="hold">
                      <p:stCondLst>
                        <p:cond delay="indefinite"/>
                      </p:stCondLst>
                      <p:childTnLst>
                        <p:par>
                          <p:cTn id="93" fill="hold">
                            <p:stCondLst>
                              <p:cond delay="0"/>
                            </p:stCondLst>
                            <p:childTnLst>
                              <p:par>
                                <p:cTn id="94" presetID="1" presetClass="exit" presetSubtype="0" fill="hold" grpId="0" nodeType="clickEffect">
                                  <p:stCondLst>
                                    <p:cond delay="0"/>
                                  </p:stCondLst>
                                  <p:childTnLst>
                                    <p:set>
                                      <p:cBhvr>
                                        <p:cTn id="95" dur="1" fill="hold">
                                          <p:stCondLst>
                                            <p:cond delay="0"/>
                                          </p:stCondLst>
                                        </p:cTn>
                                        <p:tgtEl>
                                          <p:spTgt spid="17"/>
                                        </p:tgtEl>
                                        <p:attrNameLst>
                                          <p:attrName>style.visibility</p:attrName>
                                        </p:attrNameLst>
                                      </p:cBhvr>
                                      <p:to>
                                        <p:strVal val="hidden"/>
                                      </p:to>
                                    </p:set>
                                  </p:childTnLst>
                                </p:cTn>
                              </p:par>
                              <p:par>
                                <p:cTn id="96" presetID="1" presetClass="exit" presetSubtype="0" fill="hold" grpId="0" nodeType="withEffect">
                                  <p:stCondLst>
                                    <p:cond delay="0"/>
                                  </p:stCondLst>
                                  <p:childTnLst>
                                    <p:set>
                                      <p:cBhvr>
                                        <p:cTn id="97" dur="1" fill="hold">
                                          <p:stCondLst>
                                            <p:cond delay="0"/>
                                          </p:stCondLst>
                                        </p:cTn>
                                        <p:tgtEl>
                                          <p:spTgt spid="18"/>
                                        </p:tgtEl>
                                        <p:attrNameLst>
                                          <p:attrName>style.visibility</p:attrName>
                                        </p:attrNameLst>
                                      </p:cBhvr>
                                      <p:to>
                                        <p:strVal val="hidden"/>
                                      </p:to>
                                    </p:set>
                                  </p:childTnLst>
                                </p:cTn>
                              </p:par>
                              <p:par>
                                <p:cTn id="98" presetID="1" presetClass="exit" presetSubtype="0" fill="hold" grpId="0" nodeType="withEffect">
                                  <p:stCondLst>
                                    <p:cond delay="0"/>
                                  </p:stCondLst>
                                  <p:childTnLst>
                                    <p:set>
                                      <p:cBhvr>
                                        <p:cTn id="99" dur="1" fill="hold">
                                          <p:stCondLst>
                                            <p:cond delay="0"/>
                                          </p:stCondLst>
                                        </p:cTn>
                                        <p:tgtEl>
                                          <p:spTgt spid="19"/>
                                        </p:tgtEl>
                                        <p:attrNameLst>
                                          <p:attrName>style.visibility</p:attrName>
                                        </p:attrNameLst>
                                      </p:cBhvr>
                                      <p:to>
                                        <p:strVal val="hidden"/>
                                      </p:to>
                                    </p:set>
                                  </p:childTnLst>
                                </p:cTn>
                              </p:par>
                              <p:par>
                                <p:cTn id="100" presetID="1" presetClass="exit" presetSubtype="0" fill="hold" grpId="0" nodeType="withEffect">
                                  <p:stCondLst>
                                    <p:cond delay="0"/>
                                  </p:stCondLst>
                                  <p:childTnLst>
                                    <p:set>
                                      <p:cBhvr>
                                        <p:cTn id="101" dur="1" fill="hold">
                                          <p:stCondLst>
                                            <p:cond delay="0"/>
                                          </p:stCondLst>
                                        </p:cTn>
                                        <p:tgtEl>
                                          <p:spTgt spid="20"/>
                                        </p:tgtEl>
                                        <p:attrNameLst>
                                          <p:attrName>style.visibility</p:attrName>
                                        </p:attrNameLst>
                                      </p:cBhvr>
                                      <p:to>
                                        <p:strVal val="hidden"/>
                                      </p:to>
                                    </p:se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54"/>
                                        </p:tgtEl>
                                        <p:attrNameLst>
                                          <p:attrName>style.visibility</p:attrName>
                                        </p:attrNameLst>
                                      </p:cBhvr>
                                      <p:to>
                                        <p:strVal val="visible"/>
                                      </p:to>
                                    </p:set>
                                    <p:animEffect transition="in" filter="fade">
                                      <p:cBhvr>
                                        <p:cTn id="106" dur="500"/>
                                        <p:tgtEl>
                                          <p:spTgt spid="54"/>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grpId="0" nodeType="clickEffect">
                                  <p:stCondLst>
                                    <p:cond delay="0"/>
                                  </p:stCondLst>
                                  <p:childTnLst>
                                    <p:set>
                                      <p:cBhvr>
                                        <p:cTn id="110" dur="1" fill="hold">
                                          <p:stCondLst>
                                            <p:cond delay="0"/>
                                          </p:stCondLst>
                                        </p:cTn>
                                        <p:tgtEl>
                                          <p:spTgt spid="55"/>
                                        </p:tgtEl>
                                        <p:attrNameLst>
                                          <p:attrName>style.visibility</p:attrName>
                                        </p:attrNameLst>
                                      </p:cBhvr>
                                      <p:to>
                                        <p:strVal val="visible"/>
                                      </p:to>
                                    </p:set>
                                    <p:animEffect transition="in" filter="fade">
                                      <p:cBhvr>
                                        <p:cTn id="111" dur="500"/>
                                        <p:tgtEl>
                                          <p:spTgt spid="55"/>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56"/>
                                        </p:tgtEl>
                                        <p:attrNameLst>
                                          <p:attrName>style.visibility</p:attrName>
                                        </p:attrNameLst>
                                      </p:cBhvr>
                                      <p:to>
                                        <p:strVal val="visible"/>
                                      </p:to>
                                    </p:set>
                                    <p:animEffect transition="in" filter="fade">
                                      <p:cBhvr>
                                        <p:cTn id="11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p:bldP spid="20" grpId="0"/>
      <p:bldP spid="30" grpId="0"/>
      <p:bldP spid="30" grpId="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3" grpId="0"/>
      <p:bldP spid="53" grpId="1"/>
      <p:bldP spid="54" grpId="0"/>
      <p:bldP spid="55" grpId="0"/>
      <p:bldP spid="5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5" name="Picture 4" descr="Sea turtle and surfer">
            <a:extLst>
              <a:ext uri="{FF2B5EF4-FFF2-40B4-BE49-F238E27FC236}">
                <a16:creationId xmlns:a16="http://schemas.microsoft.com/office/drawing/2014/main" id="{1E122CE2-499C-4DC6-855D-00FB134B7086}"/>
              </a:ext>
            </a:extLst>
          </p:cNvPr>
          <p:cNvPicPr>
            <a:picLocks noChangeAspect="1"/>
          </p:cNvPicPr>
          <p:nvPr/>
        </p:nvPicPr>
        <p:blipFill rotWithShape="1">
          <a:blip r:embed="rId2"/>
          <a:srcRect l="5908" r="5091" b="-1"/>
          <a:stretch/>
        </p:blipFill>
        <p:spPr>
          <a:xfrm>
            <a:off x="20" y="10"/>
            <a:ext cx="9143980" cy="6857990"/>
          </a:xfrm>
          <a:prstGeom prst="rect">
            <a:avLst/>
          </a:prstGeom>
        </p:spPr>
      </p:pic>
      <p:sp>
        <p:nvSpPr>
          <p:cNvPr id="2" name="TextBox 1">
            <a:extLst>
              <a:ext uri="{FF2B5EF4-FFF2-40B4-BE49-F238E27FC236}">
                <a16:creationId xmlns:a16="http://schemas.microsoft.com/office/drawing/2014/main" id="{334441E9-429D-4776-A914-557B3D1A0997}"/>
              </a:ext>
            </a:extLst>
          </p:cNvPr>
          <p:cNvSpPr txBox="1"/>
          <p:nvPr/>
        </p:nvSpPr>
        <p:spPr>
          <a:xfrm>
            <a:off x="1019175" y="-95309"/>
            <a:ext cx="7391399" cy="584775"/>
          </a:xfrm>
          <a:prstGeom prst="rect">
            <a:avLst/>
          </a:prstGeom>
          <a:noFill/>
        </p:spPr>
        <p:txBody>
          <a:bodyPr vert="horz" wrap="square" rtlCol="0">
            <a:spAutoFit/>
          </a:bodyPr>
          <a:lstStyle/>
          <a:p>
            <a:pPr marL="0" marR="0" lvl="0" indent="0" algn="l" defTabSz="556047" rtl="0" eaLnBrk="1" fontAlgn="auto" latinLnBrk="0" hangingPunct="1">
              <a:lnSpc>
                <a:spcPct val="100000"/>
              </a:lnSpc>
              <a:spcBef>
                <a:spcPts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 48"/>
                <a:ea typeface="+mn-ea"/>
                <a:cs typeface="+mn-cs"/>
              </a:rPr>
              <a:t>             </a:t>
            </a:r>
            <a:r>
              <a:rPr kumimoji="0" lang="en-GB" sz="2400" b="0" i="0" u="sng" strike="noStrike" kern="1200" cap="none" spc="0" normalizeH="0" baseline="0" noProof="0" dirty="0">
                <a:ln>
                  <a:noFill/>
                </a:ln>
                <a:solidFill>
                  <a:prstClr val="black"/>
                </a:solidFill>
                <a:effectLst/>
                <a:uLnTx/>
                <a:uFillTx/>
                <a:latin typeface="Comic Sans MS - 48"/>
                <a:ea typeface="+mn-ea"/>
                <a:cs typeface="+mn-cs"/>
              </a:rPr>
              <a:t>Independent Activity </a:t>
            </a:r>
            <a:endParaRPr kumimoji="0" lang="en-GB" sz="3200" b="0" i="0" u="none" strike="noStrike" kern="1200" cap="none" spc="0" normalizeH="0" baseline="0" noProof="0">
              <a:ln>
                <a:noFill/>
              </a:ln>
              <a:solidFill>
                <a:prstClr val="black"/>
              </a:solidFill>
              <a:effectLst/>
              <a:uLnTx/>
              <a:uFillTx/>
              <a:latin typeface="Comic Sans MS - 48"/>
              <a:ea typeface="+mn-ea"/>
              <a:cs typeface="+mn-cs"/>
            </a:endParaRPr>
          </a:p>
        </p:txBody>
      </p:sp>
      <p:sp>
        <p:nvSpPr>
          <p:cNvPr id="3" name="TextBox 2">
            <a:extLst>
              <a:ext uri="{FF2B5EF4-FFF2-40B4-BE49-F238E27FC236}">
                <a16:creationId xmlns:a16="http://schemas.microsoft.com/office/drawing/2014/main" id="{FCFC9E81-D75A-4396-8B73-5A8053A0F30A}"/>
              </a:ext>
            </a:extLst>
          </p:cNvPr>
          <p:cNvSpPr txBox="1"/>
          <p:nvPr/>
        </p:nvSpPr>
        <p:spPr>
          <a:xfrm>
            <a:off x="300036" y="508064"/>
            <a:ext cx="8543925"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GB" sz="18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      Paddling                                 Snorkelling                               Diving</a:t>
            </a:r>
          </a:p>
        </p:txBody>
      </p:sp>
      <p:pic>
        <p:nvPicPr>
          <p:cNvPr id="6" name="Picture 5">
            <a:extLst>
              <a:ext uri="{FF2B5EF4-FFF2-40B4-BE49-F238E27FC236}">
                <a16:creationId xmlns:a16="http://schemas.microsoft.com/office/drawing/2014/main" id="{03D7E95F-D216-4D75-998F-7351F4391E9B}"/>
              </a:ext>
            </a:extLst>
          </p:cNvPr>
          <p:cNvPicPr>
            <a:picLocks noChangeAspect="1"/>
          </p:cNvPicPr>
          <p:nvPr/>
        </p:nvPicPr>
        <p:blipFill>
          <a:blip r:embed="rId3"/>
          <a:stretch>
            <a:fillRect/>
          </a:stretch>
        </p:blipFill>
        <p:spPr>
          <a:xfrm>
            <a:off x="100013" y="1059560"/>
            <a:ext cx="2433638" cy="5290376"/>
          </a:xfrm>
          <a:prstGeom prst="rect">
            <a:avLst/>
          </a:prstGeom>
        </p:spPr>
      </p:pic>
      <p:pic>
        <p:nvPicPr>
          <p:cNvPr id="8" name="Picture 7">
            <a:extLst>
              <a:ext uri="{FF2B5EF4-FFF2-40B4-BE49-F238E27FC236}">
                <a16:creationId xmlns:a16="http://schemas.microsoft.com/office/drawing/2014/main" id="{AC831592-543D-41CE-BB95-AE0FC64C7778}"/>
              </a:ext>
            </a:extLst>
          </p:cNvPr>
          <p:cNvPicPr>
            <a:picLocks noChangeAspect="1"/>
          </p:cNvPicPr>
          <p:nvPr/>
        </p:nvPicPr>
        <p:blipFill>
          <a:blip r:embed="rId4"/>
          <a:stretch>
            <a:fillRect/>
          </a:stretch>
        </p:blipFill>
        <p:spPr>
          <a:xfrm>
            <a:off x="2833667" y="877396"/>
            <a:ext cx="2981325" cy="5848350"/>
          </a:xfrm>
          <a:prstGeom prst="rect">
            <a:avLst/>
          </a:prstGeom>
        </p:spPr>
      </p:pic>
      <p:pic>
        <p:nvPicPr>
          <p:cNvPr id="10" name="Picture 9">
            <a:extLst>
              <a:ext uri="{FF2B5EF4-FFF2-40B4-BE49-F238E27FC236}">
                <a16:creationId xmlns:a16="http://schemas.microsoft.com/office/drawing/2014/main" id="{38AB9708-FBF4-47C9-A996-55E54ABB4AB4}"/>
              </a:ext>
            </a:extLst>
          </p:cNvPr>
          <p:cNvPicPr>
            <a:picLocks noChangeAspect="1"/>
          </p:cNvPicPr>
          <p:nvPr/>
        </p:nvPicPr>
        <p:blipFill>
          <a:blip r:embed="rId5"/>
          <a:stretch>
            <a:fillRect/>
          </a:stretch>
        </p:blipFill>
        <p:spPr>
          <a:xfrm>
            <a:off x="6058512" y="923925"/>
            <a:ext cx="2851498" cy="5848350"/>
          </a:xfrm>
          <a:prstGeom prst="rect">
            <a:avLst/>
          </a:prstGeom>
        </p:spPr>
      </p:pic>
    </p:spTree>
    <p:extLst>
      <p:ext uri="{BB962C8B-B14F-4D97-AF65-F5344CB8AC3E}">
        <p14:creationId xmlns:p14="http://schemas.microsoft.com/office/powerpoint/2010/main" val="26949560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9DAF124C-7742-4A9F-A325-276A3ED29ADA}"/>
              </a:ext>
            </a:extLst>
          </p:cNvPr>
          <p:cNvPicPr>
            <a:picLocks noChangeAspect="1"/>
          </p:cNvPicPr>
          <p:nvPr/>
        </p:nvPicPr>
        <p:blipFill>
          <a:blip r:embed="rId2"/>
          <a:stretch>
            <a:fillRect/>
          </a:stretch>
        </p:blipFill>
        <p:spPr>
          <a:xfrm>
            <a:off x="2233567" y="670754"/>
            <a:ext cx="4682134" cy="969348"/>
          </a:xfrm>
          <a:prstGeom prst="rect">
            <a:avLst/>
          </a:prstGeom>
        </p:spPr>
      </p:pic>
      <p:pic>
        <p:nvPicPr>
          <p:cNvPr id="3" name="Picture 2">
            <a:extLst>
              <a:ext uri="{FF2B5EF4-FFF2-40B4-BE49-F238E27FC236}">
                <a16:creationId xmlns:a16="http://schemas.microsoft.com/office/drawing/2014/main" id="{6A166310-A64E-4FD8-B3A5-FE135755AB20}"/>
              </a:ext>
            </a:extLst>
          </p:cNvPr>
          <p:cNvPicPr>
            <a:picLocks noChangeAspect="1"/>
          </p:cNvPicPr>
          <p:nvPr/>
        </p:nvPicPr>
        <p:blipFill>
          <a:blip r:embed="rId3"/>
          <a:stretch>
            <a:fillRect/>
          </a:stretch>
        </p:blipFill>
        <p:spPr>
          <a:xfrm>
            <a:off x="-1734" y="1945902"/>
            <a:ext cx="8876545" cy="2286198"/>
          </a:xfrm>
          <a:prstGeom prst="rect">
            <a:avLst/>
          </a:prstGeom>
        </p:spPr>
      </p:pic>
    </p:spTree>
    <p:extLst>
      <p:ext uri="{BB962C8B-B14F-4D97-AF65-F5344CB8AC3E}">
        <p14:creationId xmlns:p14="http://schemas.microsoft.com/office/powerpoint/2010/main" val="3872816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4.9|9.6|8.6|14.4|0.8|0.8|2.6|0.9|0.8|4.7"/>
</p:tagLst>
</file>

<file path=ppt/tags/tag2.xml><?xml version="1.0" encoding="utf-8"?>
<p:tagLst xmlns:a="http://schemas.openxmlformats.org/drawingml/2006/main" xmlns:r="http://schemas.openxmlformats.org/officeDocument/2006/relationships" xmlns:p="http://schemas.openxmlformats.org/presentationml/2006/main">
  <p:tag name="TIMING" val="|20.6|3.6|5.2|8|6.8|5.9"/>
</p:tagLst>
</file>

<file path=ppt/tags/tag3.xml><?xml version="1.0" encoding="utf-8"?>
<p:tagLst xmlns:a="http://schemas.openxmlformats.org/drawingml/2006/main" xmlns:r="http://schemas.openxmlformats.org/officeDocument/2006/relationships" xmlns:p="http://schemas.openxmlformats.org/presentationml/2006/main">
  <p:tag name="TIMING" val="|28.1"/>
</p:tagLst>
</file>

<file path=ppt/tags/tag4.xml><?xml version="1.0" encoding="utf-8"?>
<p:tagLst xmlns:a="http://schemas.openxmlformats.org/drawingml/2006/main" xmlns:r="http://schemas.openxmlformats.org/officeDocument/2006/relationships" xmlns:p="http://schemas.openxmlformats.org/presentationml/2006/main">
  <p:tag name="TIMING" val="|18.5|5.1|4.4|13.7"/>
</p:tagLst>
</file>

<file path=ppt/tags/tag5.xml><?xml version="1.0" encoding="utf-8"?>
<p:tagLst xmlns:a="http://schemas.openxmlformats.org/drawingml/2006/main" xmlns:r="http://schemas.openxmlformats.org/officeDocument/2006/relationships" xmlns:p="http://schemas.openxmlformats.org/presentationml/2006/main">
  <p:tag name="TIMING" val="|19|11.6|0.9|1|0.8|0.9|0.8|0.7|0.7|25.8|2.6|0.8|0.8|0.8|34.8|13.4"/>
</p:tagLst>
</file>

<file path=ppt/tags/tag6.xml><?xml version="1.0" encoding="utf-8"?>
<p:tagLst xmlns:a="http://schemas.openxmlformats.org/drawingml/2006/main" xmlns:r="http://schemas.openxmlformats.org/officeDocument/2006/relationships" xmlns:p="http://schemas.openxmlformats.org/presentationml/2006/main">
  <p:tag name="TIMING" val="|2.9|19.1|8.5|1.2|2.9|14.8|0.8|3.5|8.8|1.1|1.3|5.5|5.6"/>
</p:tagLst>
</file>

<file path=ppt/tags/tag7.xml><?xml version="1.0" encoding="utf-8"?>
<p:tagLst xmlns:a="http://schemas.openxmlformats.org/drawingml/2006/main" xmlns:r="http://schemas.openxmlformats.org/officeDocument/2006/relationships" xmlns:p="http://schemas.openxmlformats.org/presentationml/2006/main">
  <p:tag name="TIMING" val="|3.5|3.9|0.6|10.9|0.7|2.4|1.8|1.8|2.5|0.7|1.5"/>
</p:tagLst>
</file>

<file path=ppt/tags/tag8.xml><?xml version="1.0" encoding="utf-8"?>
<p:tagLst xmlns:a="http://schemas.openxmlformats.org/drawingml/2006/main" xmlns:r="http://schemas.openxmlformats.org/officeDocument/2006/relationships" xmlns:p="http://schemas.openxmlformats.org/presentationml/2006/main">
  <p:tag name="TIMING" val="|4.9|3.4|5.5|1.8|1.5|2.6|5.3|1.6|2.7|3.1"/>
</p:tagLst>
</file>

<file path=ppt/tags/tag9.xml><?xml version="1.0" encoding="utf-8"?>
<p:tagLst xmlns:a="http://schemas.openxmlformats.org/drawingml/2006/main" xmlns:r="http://schemas.openxmlformats.org/officeDocument/2006/relationships" xmlns:p="http://schemas.openxmlformats.org/presentationml/2006/main">
  <p:tag name="TIMING" val="|13.7|5.6|6.4|7.2|9.1|0.8|2.7|4|3.8"/>
</p:tagLst>
</file>

<file path=ppt/theme/theme1.xml><?xml version="1.0" encoding="utf-8"?>
<a:theme xmlns:a="http://schemas.openxmlformats.org/drawingml/2006/main" name="Title sli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Get ready questio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Let's learn slid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Your tur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Your turn activity lesso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0DC92D10A6294EB2D3BAE7684BF2FC" ma:contentTypeVersion="9" ma:contentTypeDescription="Create a new document." ma:contentTypeScope="" ma:versionID="b2c766a94e95002ac4288712d4fa69c8">
  <xsd:schema xmlns:xsd="http://www.w3.org/2001/XMLSchema" xmlns:xs="http://www.w3.org/2001/XMLSchema" xmlns:p="http://schemas.microsoft.com/office/2006/metadata/properties" xmlns:ns3="522d4c35-b548-4432-90ae-af4376e1c4b4" targetNamespace="http://schemas.microsoft.com/office/2006/metadata/properties" ma:root="true" ma:fieldsID="7178f4fb24cd49e559b70803ab372ab1" ns3:_="">
    <xsd:import namespace="522d4c35-b548-4432-90ae-af4376e1c4b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2d4c35-b548-4432-90ae-af4376e1c4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2794E45-99F4-44E3-AD79-04BDE13936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2d4c35-b548-4432-90ae-af4376e1c4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FA976BF-BA58-4DED-B6CD-0D8A580477CA}">
  <ds:schemaRefs>
    <ds:schemaRef ds:uri="http://schemas.microsoft.com/sharepoint/v3/contenttype/forms"/>
  </ds:schemaRefs>
</ds:datastoreItem>
</file>

<file path=customXml/itemProps3.xml><?xml version="1.0" encoding="utf-8"?>
<ds:datastoreItem xmlns:ds="http://schemas.openxmlformats.org/officeDocument/2006/customXml" ds:itemID="{11727757-3061-47D3-99FD-9493F136DC43}">
  <ds:schemaRefs>
    <ds:schemaRef ds:uri="http://schemas.microsoft.com/office/infopath/2007/PartnerControls"/>
    <ds:schemaRef ds:uri="http://schemas.microsoft.com/office/2006/documentManagement/types"/>
    <ds:schemaRef ds:uri="http://purl.org/dc/dcmitype/"/>
    <ds:schemaRef ds:uri="http://purl.org/dc/elements/1.1/"/>
    <ds:schemaRef ds:uri="http://schemas.microsoft.com/office/2006/metadata/properties"/>
    <ds:schemaRef ds:uri="http://www.w3.org/XML/1998/namespace"/>
    <ds:schemaRef ds:uri="http://purl.org/dc/terms/"/>
    <ds:schemaRef ds:uri="http://schemas.openxmlformats.org/package/2006/metadata/core-properties"/>
    <ds:schemaRef ds:uri="522d4c35-b548-4432-90ae-af4376e1c4b4"/>
  </ds:schemaRefs>
</ds:datastoreItem>
</file>

<file path=docProps/app.xml><?xml version="1.0" encoding="utf-8"?>
<Properties xmlns="http://schemas.openxmlformats.org/officeDocument/2006/extended-properties" xmlns:vt="http://schemas.openxmlformats.org/officeDocument/2006/docPropsVTypes">
  <TotalTime>9177</TotalTime>
  <Words>503</Words>
  <Application>Microsoft Office PowerPoint</Application>
  <PresentationFormat>On-screen Show (4:3)</PresentationFormat>
  <Paragraphs>104</Paragraphs>
  <Slides>17</Slides>
  <Notes>0</Notes>
  <HiddenSlides>0</HiddenSlides>
  <MMClips>0</MMClips>
  <ScaleCrop>false</ScaleCrop>
  <HeadingPairs>
    <vt:vector size="6" baseType="variant">
      <vt:variant>
        <vt:lpstr>Fonts Used</vt:lpstr>
      </vt:variant>
      <vt:variant>
        <vt:i4>9</vt:i4>
      </vt:variant>
      <vt:variant>
        <vt:lpstr>Theme</vt:lpstr>
      </vt:variant>
      <vt:variant>
        <vt:i4>7</vt:i4>
      </vt:variant>
      <vt:variant>
        <vt:lpstr>Slide Titles</vt:lpstr>
      </vt:variant>
      <vt:variant>
        <vt:i4>17</vt:i4>
      </vt:variant>
    </vt:vector>
  </HeadingPairs>
  <TitlesOfParts>
    <vt:vector size="33" baseType="lpstr">
      <vt:lpstr>Arial</vt:lpstr>
      <vt:lpstr>Bariol</vt:lpstr>
      <vt:lpstr>Calibri</vt:lpstr>
      <vt:lpstr>Cambria Math</vt:lpstr>
      <vt:lpstr>Century Gothic</vt:lpstr>
      <vt:lpstr>Comic Sans MS</vt:lpstr>
      <vt:lpstr>Comic Sans MS - 48</vt:lpstr>
      <vt:lpstr>KG Primary Penmanship</vt:lpstr>
      <vt:lpstr>Wingdings 3</vt:lpstr>
      <vt:lpstr>Title slide</vt:lpstr>
      <vt:lpstr>Get ready questions</vt:lpstr>
      <vt:lpstr>Let's learn slides</vt:lpstr>
      <vt:lpstr>Your turn</vt:lpstr>
      <vt:lpstr>Your turn activity lesson</vt:lpstr>
      <vt:lpstr>Office Theme</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Clarke</dc:creator>
  <cp:lastModifiedBy>richard levens</cp:lastModifiedBy>
  <cp:revision>252</cp:revision>
  <dcterms:created xsi:type="dcterms:W3CDTF">2019-07-05T11:02:13Z</dcterms:created>
  <dcterms:modified xsi:type="dcterms:W3CDTF">2021-10-13T20:29:40Z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0x010100810DC92D10A6294EB2D3BAE7684BF2FC</vt:lpwstr>
  </property>
</Properties>
</file>