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9"/>
  </p:notesMasterIdLst>
  <p:handoutMasterIdLst>
    <p:handoutMasterId r:id="rId20"/>
  </p:handoutMasterIdLst>
  <p:sldIdLst>
    <p:sldId id="280" r:id="rId2"/>
    <p:sldId id="258" r:id="rId3"/>
    <p:sldId id="283" r:id="rId4"/>
    <p:sldId id="264" r:id="rId5"/>
    <p:sldId id="268" r:id="rId6"/>
    <p:sldId id="269" r:id="rId7"/>
    <p:sldId id="270" r:id="rId8"/>
    <p:sldId id="271" r:id="rId9"/>
    <p:sldId id="274" r:id="rId10"/>
    <p:sldId id="272" r:id="rId11"/>
    <p:sldId id="273" r:id="rId12"/>
    <p:sldId id="275" r:id="rId13"/>
    <p:sldId id="276" r:id="rId14"/>
    <p:sldId id="281" r:id="rId15"/>
    <p:sldId id="282" r:id="rId16"/>
    <p:sldId id="284" r:id="rId17"/>
    <p:sldId id="267" r:id="rId18"/>
  </p:sldIdLst>
  <p:sldSz cx="9144000" cy="6858000" type="screen4x3"/>
  <p:notesSz cx="6858000" cy="9144000"/>
  <p:embeddedFontLst>
    <p:embeddedFont>
      <p:font typeface="Twinkl" panose="020B0604020202020204" charset="0"/>
      <p:regular r:id="rId21"/>
      <p:bold r:id="rId22"/>
    </p:embeddedFont>
    <p:embeddedFont>
      <p:font typeface="Tuffy" panose="020B0603060100000000" charset="0"/>
      <p:regular r:id="rId23"/>
      <p:bold r:id="rId24"/>
      <p:italic r:id="rId25"/>
      <p:boldItalic r:id="rId26"/>
    </p:embeddedFont>
    <p:embeddedFont>
      <p:font typeface="Sassoon Infant Rg" panose="02000503030000020003" charset="0"/>
      <p:regular r:id="rId27"/>
      <p:bold r:id="rId28"/>
    </p:embeddedFont>
    <p:embeddedFont>
      <p:font typeface="Twinkl SemiBold" charset="0"/>
      <p:bold r:id="rId29"/>
    </p:embeddedFont>
    <p:embeddedFont>
      <p:font typeface="Calibri" panose="020F0502020204030204" pitchFamily="34" charset="0"/>
      <p:regular r:id="rId30"/>
      <p:bold r:id="rId31"/>
      <p:italic r:id="rId32"/>
      <p:boldItalic r:id="rId33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DB1E3"/>
    <a:srgbClr val="E52122"/>
    <a:srgbClr val="CEDF98"/>
    <a:srgbClr val="DE1E5A"/>
    <a:srgbClr val="18A0DB"/>
    <a:srgbClr val="BC0105"/>
    <a:srgbClr val="80C1EB"/>
    <a:srgbClr val="ACDDF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564" autoAdjust="0"/>
    <p:restoredTop sz="94660"/>
  </p:normalViewPr>
  <p:slideViewPr>
    <p:cSldViewPr snapToGrid="0" showGuides="1">
      <p:cViewPr varScale="1">
        <p:scale>
          <a:sx n="69" d="100"/>
          <a:sy n="69" d="100"/>
        </p:scale>
        <p:origin x="1458" y="66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font" Target="fonts/font1.fntdata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5.fntdata"/><Relationship Id="rId33" Type="http://schemas.openxmlformats.org/officeDocument/2006/relationships/font" Target="fonts/font13.fntdata"/><Relationship Id="rId38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29" Type="http://schemas.openxmlformats.org/officeDocument/2006/relationships/font" Target="fonts/font9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4.fntdata"/><Relationship Id="rId32" Type="http://schemas.openxmlformats.org/officeDocument/2006/relationships/font" Target="fonts/font12.fntdata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3.fntdata"/><Relationship Id="rId28" Type="http://schemas.openxmlformats.org/officeDocument/2006/relationships/font" Target="fonts/font8.fntdata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31" Type="http://schemas.openxmlformats.org/officeDocument/2006/relationships/font" Target="fonts/font11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2.fntdata"/><Relationship Id="rId27" Type="http://schemas.openxmlformats.org/officeDocument/2006/relationships/font" Target="fonts/font7.fntdata"/><Relationship Id="rId30" Type="http://schemas.openxmlformats.org/officeDocument/2006/relationships/font" Target="fonts/font10.fntdata"/><Relationship Id="rId35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22A33365-DCFB-4E46-B20D-D0818854A805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9FB4E0F-30CC-4EF5-B9FF-C0596AE5B876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462C88B8-887D-46A9-9AD5-63941FE5919B}" type="datetimeFigureOut">
              <a:rPr lang="en-GB"/>
              <a:pPr>
                <a:defRPr/>
              </a:pPr>
              <a:t>01/07/2021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8FD19A1-9D51-4B77-9CA3-BACBD75A0011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F94D001-4988-4E66-A4D3-7F8B3E92A2D1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85AA85AB-029E-4FF5-B516-4FC202A27A2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85282C38-6801-4510-8B09-F4636F027F13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D1F2C13-0E04-4733-95FF-5DBC48BB0790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7A6CE6E0-819C-4293-92D3-903D250D280A}" type="datetimeFigureOut">
              <a:rPr lang="en-GB"/>
              <a:pPr>
                <a:defRPr/>
              </a:pPr>
              <a:t>01/07/2021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15DD6C03-A8A9-4F18-B032-8DB014D5F989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36976ED0-0DC2-4440-B64A-A76F3DA35B1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E82C6FB-0AC0-4407-8D50-7FB80EC70A2E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92A8C0A-C8DE-4743-9E7E-558332E0D08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3854E2BB-0C3C-4B6D-93B2-67DB5654827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Slide Image Placeholder 1">
            <a:extLst>
              <a:ext uri="{FF2B5EF4-FFF2-40B4-BE49-F238E27FC236}">
                <a16:creationId xmlns:a16="http://schemas.microsoft.com/office/drawing/2014/main" id="{2B8F3F45-2358-41FE-B353-CBC0AA30EE7B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1747" name="Notes Placeholder 2">
            <a:extLst>
              <a:ext uri="{FF2B5EF4-FFF2-40B4-BE49-F238E27FC236}">
                <a16:creationId xmlns:a16="http://schemas.microsoft.com/office/drawing/2014/main" id="{7B19CFEE-5730-4327-AE28-DAFBCB28F4D9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GB" alt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9337811-0566-4D31-979E-E043DA8D248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C82861A-B5F5-4E92-8D0F-5FED425DE8F0}" type="slidenum">
              <a:rPr lang="en-GB" smtClean="0"/>
              <a:pPr>
                <a:defRPr/>
              </a:pPr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65894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Slide Image Placeholder 1">
            <a:extLst>
              <a:ext uri="{FF2B5EF4-FFF2-40B4-BE49-F238E27FC236}">
                <a16:creationId xmlns:a16="http://schemas.microsoft.com/office/drawing/2014/main" id="{CBE55605-473C-4C92-B275-214BF3D19BC8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Notes Placeholder 2">
            <a:extLst>
              <a:ext uri="{FF2B5EF4-FFF2-40B4-BE49-F238E27FC236}">
                <a16:creationId xmlns:a16="http://schemas.microsoft.com/office/drawing/2014/main" id="{45A0B91A-4D3A-417A-82C7-B9401CB183F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GB" alt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DD8E9A6-DFD7-4979-95C5-EC9618B0653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F89DA5F2-754F-40B5-BFCE-DEF6E013C380}" type="slidenum">
              <a:rPr lang="en-GB" smtClean="0"/>
              <a:pPr>
                <a:defRPr/>
              </a:pPr>
              <a:t>5</a:t>
            </a:fld>
            <a:endParaRPr lang="en-GB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>
            <a:extLst>
              <a:ext uri="{FF2B5EF4-FFF2-40B4-BE49-F238E27FC236}">
                <a16:creationId xmlns:a16="http://schemas.microsoft.com/office/drawing/2014/main" id="{7661B808-03B2-4958-BF8E-8EF536EA69CF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Notes Placeholder 2">
            <a:extLst>
              <a:ext uri="{FF2B5EF4-FFF2-40B4-BE49-F238E27FC236}">
                <a16:creationId xmlns:a16="http://schemas.microsoft.com/office/drawing/2014/main" id="{E2F79FCD-13E8-4F3F-8855-B393DB020D3E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GB" alt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AC0DF82-7FDA-427D-B54E-236FF7CE482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479C283-3952-4723-AC43-9075CA7018EA}" type="slidenum">
              <a:rPr lang="en-GB" smtClean="0"/>
              <a:pPr>
                <a:defRPr/>
              </a:pPr>
              <a:t>6</a:t>
            </a:fld>
            <a:endParaRPr lang="en-GB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Slide Image Placeholder 1">
            <a:extLst>
              <a:ext uri="{FF2B5EF4-FFF2-40B4-BE49-F238E27FC236}">
                <a16:creationId xmlns:a16="http://schemas.microsoft.com/office/drawing/2014/main" id="{53E8B6A7-02F5-4199-B1A4-E506D2164733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Notes Placeholder 2">
            <a:extLst>
              <a:ext uri="{FF2B5EF4-FFF2-40B4-BE49-F238E27FC236}">
                <a16:creationId xmlns:a16="http://schemas.microsoft.com/office/drawing/2014/main" id="{ECCC1C46-B4EA-4292-B24C-2DA1E16453AE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GB" alt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2F820F5-ABC4-4D55-A078-20A1B8C2B49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5D094B8-C621-4379-957F-D98A0690E930}" type="slidenum">
              <a:rPr lang="en-GB" smtClean="0"/>
              <a:pPr>
                <a:defRPr/>
              </a:pPr>
              <a:t>7</a:t>
            </a:fld>
            <a:endParaRPr lang="en-GB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Slide Image Placeholder 1">
            <a:extLst>
              <a:ext uri="{FF2B5EF4-FFF2-40B4-BE49-F238E27FC236}">
                <a16:creationId xmlns:a16="http://schemas.microsoft.com/office/drawing/2014/main" id="{38DCE882-DEC2-4543-A665-4DDF92C6F770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1" name="Notes Placeholder 2">
            <a:extLst>
              <a:ext uri="{FF2B5EF4-FFF2-40B4-BE49-F238E27FC236}">
                <a16:creationId xmlns:a16="http://schemas.microsoft.com/office/drawing/2014/main" id="{62836A6A-8035-475D-A925-9A7C5D613EF3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GB" alt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BA3E036-A9CD-4F33-8167-285C11D95CF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56ED8BBF-7824-41EE-8E59-5CEFDC9209B2}" type="slidenum">
              <a:rPr lang="en-GB" smtClean="0"/>
              <a:pPr>
                <a:defRPr/>
              </a:pPr>
              <a:t>8</a:t>
            </a:fld>
            <a:endParaRPr lang="en-GB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lide Image Placeholder 1">
            <a:extLst>
              <a:ext uri="{FF2B5EF4-FFF2-40B4-BE49-F238E27FC236}">
                <a16:creationId xmlns:a16="http://schemas.microsoft.com/office/drawing/2014/main" id="{84ED466F-2D42-49F8-82B2-5D0F50E9A6D0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459" name="Notes Placeholder 2">
            <a:extLst>
              <a:ext uri="{FF2B5EF4-FFF2-40B4-BE49-F238E27FC236}">
                <a16:creationId xmlns:a16="http://schemas.microsoft.com/office/drawing/2014/main" id="{6936814E-05E9-417C-8AC2-955DC352669F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GB" alt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862C667-5B7A-423E-8022-A9C82F4B780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CDC4FA41-37DF-4788-AF67-C849DD94C52A}" type="slidenum">
              <a:rPr lang="en-GB" smtClean="0"/>
              <a:pPr>
                <a:defRPr/>
              </a:pPr>
              <a:t>9</a:t>
            </a:fld>
            <a:endParaRPr lang="en-GB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lide Image Placeholder 1">
            <a:extLst>
              <a:ext uri="{FF2B5EF4-FFF2-40B4-BE49-F238E27FC236}">
                <a16:creationId xmlns:a16="http://schemas.microsoft.com/office/drawing/2014/main" id="{55712E55-2E53-4CC0-AC5A-2570636C2322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1507" name="Notes Placeholder 2">
            <a:extLst>
              <a:ext uri="{FF2B5EF4-FFF2-40B4-BE49-F238E27FC236}">
                <a16:creationId xmlns:a16="http://schemas.microsoft.com/office/drawing/2014/main" id="{5B75FA75-3120-436F-9C25-08E7C3A31FC6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GB" alt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079454F-622C-4B60-BEDB-1B07F017ECF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ED5CB48-5467-4D4E-AAD5-89D0A6754290}" type="slidenum">
              <a:rPr lang="en-GB" smtClean="0"/>
              <a:pPr>
                <a:defRPr/>
              </a:pPr>
              <a:t>10</a:t>
            </a:fld>
            <a:endParaRPr lang="en-GB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lide Image Placeholder 1">
            <a:extLst>
              <a:ext uri="{FF2B5EF4-FFF2-40B4-BE49-F238E27FC236}">
                <a16:creationId xmlns:a16="http://schemas.microsoft.com/office/drawing/2014/main" id="{03DBCF20-4223-4CF5-A03B-E1CAD64C03C5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3555" name="Notes Placeholder 2">
            <a:extLst>
              <a:ext uri="{FF2B5EF4-FFF2-40B4-BE49-F238E27FC236}">
                <a16:creationId xmlns:a16="http://schemas.microsoft.com/office/drawing/2014/main" id="{94580840-36A2-4179-BD4F-C121F834DC02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GB" alt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8579E7D-FEEC-4838-A926-918808F434D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6EE0AC8A-7126-4770-8679-9DE3404562D0}" type="slidenum">
              <a:rPr lang="en-GB" smtClean="0"/>
              <a:pPr>
                <a:defRPr/>
              </a:pPr>
              <a:t>11</a:t>
            </a:fld>
            <a:endParaRPr lang="en-GB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Slide Image Placeholder 1">
            <a:extLst>
              <a:ext uri="{FF2B5EF4-FFF2-40B4-BE49-F238E27FC236}">
                <a16:creationId xmlns:a16="http://schemas.microsoft.com/office/drawing/2014/main" id="{7BE656E0-5E6D-42B5-B625-F662C97AD86F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5603" name="Notes Placeholder 2">
            <a:extLst>
              <a:ext uri="{FF2B5EF4-FFF2-40B4-BE49-F238E27FC236}">
                <a16:creationId xmlns:a16="http://schemas.microsoft.com/office/drawing/2014/main" id="{CC8028EF-F62C-4397-BB89-9274691EB5A5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GB" alt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D11E892-EC00-4B84-8230-B64BA7AB222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EE84707-E8B1-4070-B56B-B695D5072550}" type="slidenum">
              <a:rPr lang="en-GB" smtClean="0"/>
              <a:pPr>
                <a:defRPr/>
              </a:pPr>
              <a:t>12</a:t>
            </a:fld>
            <a:endParaRPr lang="en-GB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Slide Image Placeholder 1">
            <a:extLst>
              <a:ext uri="{FF2B5EF4-FFF2-40B4-BE49-F238E27FC236}">
                <a16:creationId xmlns:a16="http://schemas.microsoft.com/office/drawing/2014/main" id="{125CB22F-858F-44E3-A96C-C92ACBDED934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7651" name="Notes Placeholder 2">
            <a:extLst>
              <a:ext uri="{FF2B5EF4-FFF2-40B4-BE49-F238E27FC236}">
                <a16:creationId xmlns:a16="http://schemas.microsoft.com/office/drawing/2014/main" id="{1366AA3E-7749-4271-A792-3BCEEDB20154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GB" alt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D2CF8CF-137F-4C76-8820-830235CBDD7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1730EE3-288F-4F78-B040-D732A7A54488}" type="slidenum">
              <a:rPr lang="en-GB" smtClean="0"/>
              <a:pPr>
                <a:defRPr/>
              </a:pPr>
              <a:t>13</a:t>
            </a:fld>
            <a:endParaRPr lang="en-GB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237DD6E6-A536-438A-A0A9-2547771D2B3B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388941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id="{52DBD3F8-F3BB-4350-B858-F4E887C8BF6A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id="{468EDD8F-EB59-4496-90D4-5F6A1E5AC095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571065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1386A172-A564-45FF-8F4D-63CA08A2B50E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420837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6">
            <a:extLst>
              <a:ext uri="{FF2B5EF4-FFF2-40B4-BE49-F238E27FC236}">
                <a16:creationId xmlns:a16="http://schemas.microsoft.com/office/drawing/2014/main" id="{E4BD9F6F-4210-4D0B-B701-F779C56FE4DE}"/>
              </a:ext>
            </a:extLst>
          </p:cNvPr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7">
            <a:extLst>
              <a:ext uri="{FF2B5EF4-FFF2-40B4-BE49-F238E27FC236}">
                <a16:creationId xmlns:a16="http://schemas.microsoft.com/office/drawing/2014/main" id="{AB16799A-33C4-41E4-85FA-6FC6EFA7A84E}"/>
              </a:ext>
            </a:extLst>
          </p:cNvPr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058C9E3D-BEDA-4969-9C55-422FF5B87DD2}"/>
              </a:ext>
            </a:extLst>
          </p:cNvPr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B401AE9B-9742-4606-BA29-000B57117AA3}"/>
              </a:ext>
            </a:extLst>
          </p:cNvPr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>
            <a:extLst>
              <a:ext uri="{FF2B5EF4-FFF2-40B4-BE49-F238E27FC236}">
                <a16:creationId xmlns:a16="http://schemas.microsoft.com/office/drawing/2014/main" id="{588BC463-BE6B-4D49-8B98-D430596D5BDB}"/>
              </a:ext>
            </a:extLst>
          </p:cNvPr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36958474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355B0438-AA1B-4DBA-8F9E-062080FA51BD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791799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4F87CA9F-6F11-45E6-A5E9-A89005D4D998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endParaRPr lang="en-GB" dirty="0"/>
          </a:p>
        </p:txBody>
      </p:sp>
      <p:sp>
        <p:nvSpPr>
          <p:cNvPr id="7" name="Content Placeholder 11"/>
          <p:cNvSpPr>
            <a:spLocks noGrp="1"/>
          </p:cNvSpPr>
          <p:nvPr>
            <p:ph idx="1"/>
          </p:nvPr>
        </p:nvSpPr>
        <p:spPr>
          <a:xfrm>
            <a:off x="755651" y="1513946"/>
            <a:ext cx="7632700" cy="4578880"/>
          </a:xfrm>
        </p:spPr>
        <p:txBody>
          <a:bodyPr lIns="0" tIns="0" rIns="0" bIns="0"/>
          <a:lstStyle>
            <a:lvl1pPr marL="0" indent="0">
              <a:buNone/>
              <a:defRPr baseline="0"/>
            </a:lvl1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9733683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C4F776DF-5E2B-466B-802D-598D04B153D8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96F138D8-C738-4AF7-9FCD-010B8CEC4B86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  <p:sldLayoutId id="2147483694" r:id="rId2"/>
    <p:sldLayoutId id="2147483695" r:id="rId3"/>
    <p:sldLayoutId id="2147483696" r:id="rId4"/>
    <p:sldLayoutId id="2147483697" r:id="rId5"/>
    <p:sldLayoutId id="2147483698" r:id="rId6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Relationship Id="rId5" Type="http://schemas.openxmlformats.org/officeDocument/2006/relationships/slide" Target="slide4.xml"/><Relationship Id="rId4" Type="http://schemas.openxmlformats.org/officeDocument/2006/relationships/slide" Target="slide9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13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5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14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14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13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9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1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3344" y="2806459"/>
            <a:ext cx="8220075" cy="994306"/>
          </a:xfrm>
        </p:spPr>
        <p:txBody>
          <a:bodyPr/>
          <a:lstStyle/>
          <a:p>
            <a:r>
              <a:rPr lang="en-US" u="sng" dirty="0"/>
              <a:t>To investigate places.</a:t>
            </a:r>
            <a:r>
              <a:rPr lang="en-GB" u="sng" dirty="0"/>
              <a:t/>
            </a:r>
            <a:br>
              <a:rPr lang="en-GB" u="sng" dirty="0"/>
            </a:br>
            <a:r>
              <a:rPr lang="en-US" u="sng" dirty="0"/>
              <a:t> </a:t>
            </a:r>
            <a:r>
              <a:rPr lang="en-GB" u="sng" dirty="0"/>
              <a:t/>
            </a:r>
            <a:br>
              <a:rPr lang="en-GB" u="sng" dirty="0"/>
            </a:br>
            <a:r>
              <a:rPr lang="en-US" u="sng" dirty="0"/>
              <a:t>To communicate </a:t>
            </a:r>
            <a:r>
              <a:rPr lang="en-US" u="sng" dirty="0" smtClean="0"/>
              <a:t>geographically.</a:t>
            </a:r>
            <a:r>
              <a:rPr lang="en-GB" u="sng" dirty="0"/>
              <a:t/>
            </a:r>
            <a:br>
              <a:rPr lang="en-GB" u="sng" dirty="0"/>
            </a:br>
            <a:r>
              <a:rPr lang="en-US" u="sng" dirty="0"/>
              <a:t> </a:t>
            </a:r>
            <a:r>
              <a:rPr lang="en-GB" u="sng" dirty="0"/>
              <a:t/>
            </a:r>
            <a:br>
              <a:rPr lang="en-GB" u="sng" dirty="0"/>
            </a:br>
            <a:r>
              <a:rPr lang="en-US" u="sng" dirty="0"/>
              <a:t>To build an overview of world history</a:t>
            </a:r>
            <a:r>
              <a:rPr lang="en-US" u="sng" dirty="0" smtClean="0"/>
              <a:t>.</a:t>
            </a:r>
            <a:br>
              <a:rPr lang="en-US" u="sng" dirty="0" smtClean="0"/>
            </a:br>
            <a:r>
              <a:rPr lang="en-US" u="sng" dirty="0" smtClean="0"/>
              <a:t/>
            </a:r>
            <a:br>
              <a:rPr lang="en-US" u="sng" dirty="0" smtClean="0"/>
            </a:br>
            <a:r>
              <a:rPr lang="en-US" u="sng" dirty="0" smtClean="0"/>
              <a:t>C: Pompeii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007555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4">
            <a:extLst>
              <a:ext uri="{FF2B5EF4-FFF2-40B4-BE49-F238E27FC236}">
                <a16:creationId xmlns:a16="http://schemas.microsoft.com/office/drawing/2014/main" id="{72CD7109-20FD-4BCD-A525-7D65ABB5B40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7713" y="424007"/>
            <a:ext cx="7681912" cy="59623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 smtClean="0">
                <a:solidFill>
                  <a:schemeClr val="tx1"/>
                </a:solidFill>
              </a:rPr>
              <a:t>Key Words</a:t>
            </a:r>
            <a:endParaRPr lang="en-GB" altLang="en-US" b="1" dirty="0">
              <a:solidFill>
                <a:schemeClr val="tx1"/>
              </a:solidFill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b="1" dirty="0">
              <a:solidFill>
                <a:schemeClr val="tx1"/>
              </a:solidFill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rgbClr val="4DB1E3"/>
                </a:solidFill>
                <a:hlinkClick r:id="rId3" action="ppaction://hlinksldjump"/>
              </a:rPr>
              <a:t>Active volcano </a:t>
            </a:r>
            <a:r>
              <a:rPr lang="en-GB" altLang="en-US" dirty="0">
                <a:solidFill>
                  <a:schemeClr val="tx1"/>
                </a:solidFill>
              </a:rPr>
              <a:t>A volcano that has had at least one eruption during the past 10,000 years.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dirty="0">
              <a:solidFill>
                <a:srgbClr val="0000FF"/>
              </a:solidFill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 smtClean="0">
                <a:solidFill>
                  <a:srgbClr val="4DB1E3"/>
                </a:solidFill>
                <a:hlinkClick r:id="rId3" action="ppaction://hlinksldjump"/>
              </a:rPr>
              <a:t>Dormant </a:t>
            </a:r>
            <a:r>
              <a:rPr lang="en-GB" altLang="en-US" b="1" dirty="0">
                <a:solidFill>
                  <a:srgbClr val="4DB1E3"/>
                </a:solidFill>
                <a:hlinkClick r:id="rId3" action="ppaction://hlinksldjump"/>
              </a:rPr>
              <a:t>volcano</a:t>
            </a:r>
            <a:r>
              <a:rPr lang="en-GB" altLang="en-US" b="1" dirty="0">
                <a:solidFill>
                  <a:srgbClr val="0000FF"/>
                </a:solidFill>
              </a:rPr>
              <a:t>	</a:t>
            </a:r>
            <a:r>
              <a:rPr lang="en-GB" altLang="en-US" dirty="0">
                <a:solidFill>
                  <a:schemeClr val="tx1"/>
                </a:solidFill>
              </a:rPr>
              <a:t>Volcanoes that are quiet, but might possibly erupt again.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dirty="0">
              <a:solidFill>
                <a:srgbClr val="0000FF"/>
              </a:solidFill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rgbClr val="4DB1E3"/>
                </a:solidFill>
                <a:hlinkClick r:id="rId3" action="ppaction://hlinksldjump"/>
              </a:rPr>
              <a:t>Extinct volcano </a:t>
            </a:r>
            <a:r>
              <a:rPr lang="en-GB" altLang="en-US" dirty="0">
                <a:solidFill>
                  <a:schemeClr val="tx1"/>
                </a:solidFill>
              </a:rPr>
              <a:t>Volcanoes that have not had an eruption for at least 10,000 years and are not expected to erupt again. 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b="1" dirty="0">
              <a:solidFill>
                <a:srgbClr val="0000FF"/>
              </a:solidFill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 err="1">
                <a:solidFill>
                  <a:srgbClr val="4DB1E3"/>
                </a:solidFill>
                <a:hlinkClick r:id="rId4" action="ppaction://hlinksldjump"/>
              </a:rPr>
              <a:t>Plinian</a:t>
            </a:r>
            <a:r>
              <a:rPr lang="en-GB" altLang="en-US" b="1" dirty="0">
                <a:solidFill>
                  <a:srgbClr val="4DB1E3"/>
                </a:solidFill>
                <a:hlinkClick r:id="rId4" action="ppaction://hlinksldjump"/>
              </a:rPr>
              <a:t> eruption</a:t>
            </a:r>
            <a:r>
              <a:rPr lang="en-GB" altLang="en-US" b="1" dirty="0">
                <a:solidFill>
                  <a:srgbClr val="0000FF"/>
                </a:solidFill>
              </a:rPr>
              <a:t>	</a:t>
            </a:r>
            <a:r>
              <a:rPr lang="en-GB" altLang="en-US" dirty="0">
                <a:solidFill>
                  <a:schemeClr val="tx1"/>
                </a:solidFill>
              </a:rPr>
              <a:t>Eruptions named after the Roman writer, Pliny the Younger who wrote the only eye witness account of his uncle, Pliny the Elder, who witnessed the 79AD eruption</a:t>
            </a:r>
            <a:r>
              <a:rPr lang="en-GB" altLang="en-US" dirty="0" smtClean="0">
                <a:solidFill>
                  <a:schemeClr val="tx1"/>
                </a:solidFill>
              </a:rPr>
              <a:t>.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dirty="0">
              <a:solidFill>
                <a:schemeClr val="tx1"/>
              </a:solidFill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rgbClr val="4DB1E3"/>
                </a:solidFill>
                <a:hlinkClick r:id="rId3" action="ppaction://hlinksldjump"/>
              </a:rPr>
              <a:t>Pyroclastic flow</a:t>
            </a:r>
            <a:r>
              <a:rPr lang="en-GB" altLang="en-US" b="1" dirty="0">
                <a:solidFill>
                  <a:srgbClr val="0000FF"/>
                </a:solidFill>
              </a:rPr>
              <a:t>	</a:t>
            </a:r>
            <a:r>
              <a:rPr lang="en-GB" altLang="en-US" dirty="0">
                <a:solidFill>
                  <a:schemeClr val="tx1"/>
                </a:solidFill>
              </a:rPr>
              <a:t>Very hot ash, lava fragments, and gases that come from a volcano, typically flowing at great speed.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b="1" dirty="0">
              <a:solidFill>
                <a:srgbClr val="0000FF"/>
              </a:solidFill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rgbClr val="4DB1E3"/>
                </a:solidFill>
                <a:hlinkClick r:id="rId5" action="ppaction://hlinksldjump"/>
              </a:rPr>
              <a:t>Stratovolcano</a:t>
            </a:r>
            <a:r>
              <a:rPr lang="en-GB" altLang="en-US" b="1" dirty="0">
                <a:solidFill>
                  <a:srgbClr val="0000FF"/>
                </a:solidFill>
              </a:rPr>
              <a:t> </a:t>
            </a:r>
            <a:r>
              <a:rPr lang="en-GB" altLang="en-US" dirty="0">
                <a:solidFill>
                  <a:schemeClr val="tx1"/>
                </a:solidFill>
              </a:rPr>
              <a:t>A volcano built up of layers of lava and ash.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b="1" dirty="0">
              <a:solidFill>
                <a:srgbClr val="0000FF"/>
              </a:solidFill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rgbClr val="4DB1E3"/>
                </a:solidFill>
                <a:hlinkClick r:id="rId5" action="ppaction://hlinksldjump"/>
              </a:rPr>
              <a:t>Viscous</a:t>
            </a:r>
            <a:r>
              <a:rPr lang="en-GB" altLang="en-US" b="1" dirty="0">
                <a:solidFill>
                  <a:srgbClr val="0000FF"/>
                </a:solidFill>
              </a:rPr>
              <a:t> </a:t>
            </a:r>
            <a:r>
              <a:rPr lang="en-GB" altLang="en-US" dirty="0">
                <a:solidFill>
                  <a:schemeClr val="tx1"/>
                </a:solidFill>
              </a:rPr>
              <a:t>A thick, sticky consistency between solid and liquid.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027633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4" name="Rectangle 4">
            <a:extLst>
              <a:ext uri="{FF2B5EF4-FFF2-40B4-BE49-F238E27FC236}">
                <a16:creationId xmlns:a16="http://schemas.microsoft.com/office/drawing/2014/main" id="{54AB14A7-D645-4733-B13E-6CFE2F3A60F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7713" y="784225"/>
            <a:ext cx="3489325" cy="3470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Mount Vesuvius is located on the Gulf of Naples, in Italy.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It is close to the coast and lies around 9km from the city of Naples.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Despite being the only active volcano on mainland Europe, and one of the most dangerous volcanoes, almost 3 million people live in the immediate area.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A29A9BF-DD6D-4916-96DA-DC02AC9B21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423" t="71613" r="31935"/>
          <a:stretch>
            <a:fillRect/>
          </a:stretch>
        </p:blipFill>
        <p:spPr bwMode="auto">
          <a:xfrm>
            <a:off x="4584700" y="981075"/>
            <a:ext cx="3683000" cy="307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Sun 12">
            <a:extLst>
              <a:ext uri="{FF2B5EF4-FFF2-40B4-BE49-F238E27FC236}">
                <a16:creationId xmlns:a16="http://schemas.microsoft.com/office/drawing/2014/main" id="{1F033632-5358-4613-9F65-922ADD528222}"/>
              </a:ext>
            </a:extLst>
          </p:cNvPr>
          <p:cNvSpPr/>
          <p:nvPr/>
        </p:nvSpPr>
        <p:spPr>
          <a:xfrm>
            <a:off x="6210300" y="2079625"/>
            <a:ext cx="204788" cy="206375"/>
          </a:xfrm>
          <a:prstGeom prst="sun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222B2217-719F-458C-AD6E-87EE74AD2738}"/>
              </a:ext>
            </a:extLst>
          </p:cNvPr>
          <p:cNvSpPr/>
          <p:nvPr/>
        </p:nvSpPr>
        <p:spPr>
          <a:xfrm>
            <a:off x="6242050" y="2111375"/>
            <a:ext cx="141288" cy="142875"/>
          </a:xfrm>
          <a:prstGeom prst="ellipse">
            <a:avLst/>
          </a:prstGeom>
          <a:solidFill>
            <a:srgbClr val="E5212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1C937D0B-139D-44D2-979A-0B210067CCD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9775" y="981075"/>
            <a:ext cx="3808413" cy="2855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F14C142E-7DA5-44F6-BA1C-A2378DDAFE58}"/>
              </a:ext>
            </a:extLst>
          </p:cNvPr>
          <p:cNvCxnSpPr>
            <a:cxnSpLocks/>
          </p:cNvCxnSpPr>
          <p:nvPr/>
        </p:nvCxnSpPr>
        <p:spPr>
          <a:xfrm flipH="1">
            <a:off x="6454775" y="2192338"/>
            <a:ext cx="1585913" cy="0"/>
          </a:xfrm>
          <a:prstGeom prst="straightConnector1">
            <a:avLst/>
          </a:prstGeom>
          <a:ln w="762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8" name="Group 17">
            <a:extLst>
              <a:ext uri="{FF2B5EF4-FFF2-40B4-BE49-F238E27FC236}">
                <a16:creationId xmlns:a16="http://schemas.microsoft.com/office/drawing/2014/main" id="{7E869ED9-837B-4B82-836E-8F00A53AA898}"/>
              </a:ext>
            </a:extLst>
          </p:cNvPr>
          <p:cNvGrpSpPr>
            <a:grpSpLocks/>
          </p:cNvGrpSpPr>
          <p:nvPr/>
        </p:nvGrpSpPr>
        <p:grpSpPr bwMode="auto">
          <a:xfrm>
            <a:off x="452438" y="4691063"/>
            <a:ext cx="5432425" cy="1304925"/>
            <a:chOff x="452307" y="4386807"/>
            <a:chExt cx="5431958" cy="1304385"/>
          </a:xfrm>
        </p:grpSpPr>
        <p:grpSp>
          <p:nvGrpSpPr>
            <p:cNvPr id="9226" name="Group 15">
              <a:extLst>
                <a:ext uri="{FF2B5EF4-FFF2-40B4-BE49-F238E27FC236}">
                  <a16:creationId xmlns:a16="http://schemas.microsoft.com/office/drawing/2014/main" id="{C31621BD-665B-41E8-99ED-B4888256BD4A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52307" y="4530880"/>
              <a:ext cx="5431958" cy="1160312"/>
              <a:chOff x="452307" y="4530880"/>
              <a:chExt cx="5431958" cy="1160312"/>
            </a:xfrm>
          </p:grpSpPr>
          <p:sp>
            <p:nvSpPr>
              <p:cNvPr id="9228" name="Rectangle 4">
                <a:extLst>
                  <a:ext uri="{FF2B5EF4-FFF2-40B4-BE49-F238E27FC236}">
                    <a16:creationId xmlns:a16="http://schemas.microsoft.com/office/drawing/2014/main" id="{C73E8FC1-AD71-4FD8-A151-9249EB8EFC4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52307" y="4756139"/>
                <a:ext cx="4595944" cy="495108"/>
              </a:xfrm>
              <a:prstGeom prst="rect">
                <a:avLst/>
              </a:prstGeom>
              <a:solidFill>
                <a:srgbClr val="CEDF9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108000" tIns="108000" rIns="108000" bIns="108000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>
                    <a:solidFill>
                      <a:schemeClr val="tx1"/>
                    </a:solidFill>
                  </a:rPr>
                  <a:t>Mount Vesuvius last erupted in 1944.</a:t>
                </a:r>
              </a:p>
            </p:txBody>
          </p:sp>
          <p:pic>
            <p:nvPicPr>
              <p:cNvPr id="9229" name="Picture 14">
                <a:extLst>
                  <a:ext uri="{FF2B5EF4-FFF2-40B4-BE49-F238E27FC236}">
                    <a16:creationId xmlns:a16="http://schemas.microsoft.com/office/drawing/2014/main" id="{10AB8092-4C58-41D2-AFB7-09B25A8DB9F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hq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236440" y="4530880"/>
                <a:ext cx="1647825" cy="116031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9227" name="TextBox 16">
              <a:extLst>
                <a:ext uri="{FF2B5EF4-FFF2-40B4-BE49-F238E27FC236}">
                  <a16:creationId xmlns:a16="http://schemas.microsoft.com/office/drawing/2014/main" id="{582DBC84-D9A4-403A-B5B2-B2CB8BCA764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71357" y="4386807"/>
              <a:ext cx="2571573" cy="369332"/>
            </a:xfrm>
            <a:prstGeom prst="rect">
              <a:avLst/>
            </a:prstGeom>
            <a:noFill/>
            <a:ln w="38100">
              <a:solidFill>
                <a:srgbClr val="CEDF98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Did you know..?</a:t>
              </a:r>
            </a:p>
          </p:txBody>
        </p:sp>
      </p:grpSp>
      <p:sp>
        <p:nvSpPr>
          <p:cNvPr id="9225" name="TextBox 21">
            <a:extLst>
              <a:ext uri="{FF2B5EF4-FFF2-40B4-BE49-F238E27FC236}">
                <a16:creationId xmlns:a16="http://schemas.microsoft.com/office/drawing/2014/main" id="{1601CA94-7F3A-443B-874A-E13EE00EDA9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89238" y="6245225"/>
            <a:ext cx="3565525" cy="9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Photo courtesy of Ross Elliot(@flickr.com) - granted under creative commons licence – attribution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3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1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53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536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 nodeType="clickPar">
                      <p:stCondLst>
                        <p:cond delay="0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13" grpId="0" animBg="1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4" name="Rectangle 4">
            <a:extLst>
              <a:ext uri="{FF2B5EF4-FFF2-40B4-BE49-F238E27FC236}">
                <a16:creationId xmlns:a16="http://schemas.microsoft.com/office/drawing/2014/main" id="{E3A7E789-F1DB-453B-A1D6-B64C04269155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7713" y="784225"/>
            <a:ext cx="3489325" cy="3192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Mount Vesuvius is one of a number of volcanoes that form the Campanian volcanic arc. This is a series of volcanoes that are </a:t>
            </a:r>
            <a:r>
              <a:rPr lang="en-GB" altLang="en-US" b="1">
                <a:solidFill>
                  <a:srgbClr val="4DB1E3"/>
                </a:solidFill>
                <a:hlinkClick r:id="rId3" action="ppaction://hlinksldjump"/>
              </a:rPr>
              <a:t>active</a:t>
            </a:r>
            <a:r>
              <a:rPr lang="en-GB" altLang="en-US">
                <a:solidFill>
                  <a:schemeClr val="tx1"/>
                </a:solidFill>
              </a:rPr>
              <a:t>, </a:t>
            </a:r>
            <a:r>
              <a:rPr lang="en-GB" altLang="en-US" b="1">
                <a:solidFill>
                  <a:srgbClr val="4DB1E3"/>
                </a:solidFill>
                <a:hlinkClick r:id="rId3" action="ppaction://hlinksldjump"/>
              </a:rPr>
              <a:t>dormant</a:t>
            </a:r>
            <a:r>
              <a:rPr lang="en-GB" altLang="en-US">
                <a:solidFill>
                  <a:schemeClr val="tx1"/>
                </a:solidFill>
              </a:rPr>
              <a:t> or </a:t>
            </a:r>
            <a:r>
              <a:rPr lang="en-GB" altLang="en-US" b="1">
                <a:solidFill>
                  <a:srgbClr val="4DB1E3"/>
                </a:solidFill>
                <a:hlinkClick r:id="rId3" action="ppaction://hlinksldjump"/>
              </a:rPr>
              <a:t>extinct</a:t>
            </a:r>
            <a:r>
              <a:rPr lang="en-GB" altLang="en-US">
                <a:solidFill>
                  <a:schemeClr val="tx1"/>
                </a:solidFill>
              </a:rPr>
              <a:t>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Mount Vesuvius is actually a volcano within a volcano. Mount Somma is the remain of a large volcano, out of which Mount Vesuvius has grown.</a:t>
            </a:r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DB5502C9-160C-4FCD-9ACE-2DA1CECE5247}"/>
              </a:ext>
            </a:extLst>
          </p:cNvPr>
          <p:cNvGrpSpPr>
            <a:grpSpLocks/>
          </p:cNvGrpSpPr>
          <p:nvPr/>
        </p:nvGrpSpPr>
        <p:grpSpPr bwMode="auto">
          <a:xfrm>
            <a:off x="452438" y="4691063"/>
            <a:ext cx="8243887" cy="1419225"/>
            <a:chOff x="452306" y="4386807"/>
            <a:chExt cx="8244018" cy="1418438"/>
          </a:xfrm>
        </p:grpSpPr>
        <p:grpSp>
          <p:nvGrpSpPr>
            <p:cNvPr id="10260" name="Group 15">
              <a:extLst>
                <a:ext uri="{FF2B5EF4-FFF2-40B4-BE49-F238E27FC236}">
                  <a16:creationId xmlns:a16="http://schemas.microsoft.com/office/drawing/2014/main" id="{09F9594D-D4C1-4113-A361-8C8EB1F5FAC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52306" y="4590523"/>
              <a:ext cx="8244018" cy="1214722"/>
              <a:chOff x="452306" y="4590523"/>
              <a:chExt cx="8244018" cy="1214722"/>
            </a:xfrm>
          </p:grpSpPr>
          <p:sp>
            <p:nvSpPr>
              <p:cNvPr id="10262" name="Rectangle 4">
                <a:extLst>
                  <a:ext uri="{FF2B5EF4-FFF2-40B4-BE49-F238E27FC236}">
                    <a16:creationId xmlns:a16="http://schemas.microsoft.com/office/drawing/2014/main" id="{012ABB5D-E290-405A-B112-FA2CC042D98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52306" y="4756139"/>
                <a:ext cx="4614993" cy="1049106"/>
              </a:xfrm>
              <a:prstGeom prst="rect">
                <a:avLst/>
              </a:prstGeom>
              <a:solidFill>
                <a:srgbClr val="CEDF9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108000" tIns="108000" rIns="108000" bIns="108000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>
                    <a:solidFill>
                      <a:schemeClr val="tx1"/>
                    </a:solidFill>
                  </a:rPr>
                  <a:t>Mount Vesuvius is 1,281m high.</a:t>
                </a:r>
              </a:p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endParaRPr lang="en-GB" altLang="en-US">
                  <a:solidFill>
                    <a:schemeClr val="tx1"/>
                  </a:solidFill>
                </a:endParaRPr>
              </a:p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endParaRPr lang="en-GB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10263" name="Rectangle 4">
                <a:extLst>
                  <a:ext uri="{FF2B5EF4-FFF2-40B4-BE49-F238E27FC236}">
                    <a16:creationId xmlns:a16="http://schemas.microsoft.com/office/drawing/2014/main" id="{B06AF106-0571-437E-82C5-0C75AB9776A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067299" y="4756139"/>
                <a:ext cx="3629025" cy="1049106"/>
              </a:xfrm>
              <a:prstGeom prst="rect">
                <a:avLst/>
              </a:prstGeom>
              <a:solidFill>
                <a:srgbClr val="CEDF9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108000" tIns="108000" rIns="108000" bIns="108000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9pPr>
              </a:lstStyle>
              <a:p>
                <a:pPr algn="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>
                    <a:solidFill>
                      <a:schemeClr val="tx1"/>
                    </a:solidFill>
                  </a:rPr>
                  <a:t>Mount Etna is another volcano in the Campanian arc. It is Europe’s most active volcano.</a:t>
                </a:r>
              </a:p>
            </p:txBody>
          </p:sp>
          <p:pic>
            <p:nvPicPr>
              <p:cNvPr id="10264" name="Picture 14">
                <a:extLst>
                  <a:ext uri="{FF2B5EF4-FFF2-40B4-BE49-F238E27FC236}">
                    <a16:creationId xmlns:a16="http://schemas.microsoft.com/office/drawing/2014/main" id="{572072E7-8CFD-4917-8287-2A6D8C09F8B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hq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512540" y="4590523"/>
                <a:ext cx="1647825" cy="116031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10261" name="TextBox 16">
              <a:extLst>
                <a:ext uri="{FF2B5EF4-FFF2-40B4-BE49-F238E27FC236}">
                  <a16:creationId xmlns:a16="http://schemas.microsoft.com/office/drawing/2014/main" id="{E27D806D-793D-4D82-B3A7-28FB4AFCD5F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050665" y="4386807"/>
              <a:ext cx="2571573" cy="369332"/>
            </a:xfrm>
            <a:prstGeom prst="rect">
              <a:avLst/>
            </a:prstGeom>
            <a:noFill/>
            <a:ln w="38100">
              <a:solidFill>
                <a:srgbClr val="CEDF98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Did you know..?</a:t>
              </a:r>
            </a:p>
          </p:txBody>
        </p:sp>
      </p:grpSp>
      <p:grpSp>
        <p:nvGrpSpPr>
          <p:cNvPr id="3" name="Group 2">
            <a:extLst>
              <a:ext uri="{FF2B5EF4-FFF2-40B4-BE49-F238E27FC236}">
                <a16:creationId xmlns:a16="http://schemas.microsoft.com/office/drawing/2014/main" id="{AD0ADC96-8D92-4E53-B8B0-2292965B44EE}"/>
              </a:ext>
            </a:extLst>
          </p:cNvPr>
          <p:cNvGrpSpPr>
            <a:grpSpLocks/>
          </p:cNvGrpSpPr>
          <p:nvPr/>
        </p:nvGrpSpPr>
        <p:grpSpPr bwMode="auto">
          <a:xfrm>
            <a:off x="4584700" y="981075"/>
            <a:ext cx="3683000" cy="3070225"/>
            <a:chOff x="4584065" y="981186"/>
            <a:chExt cx="3684040" cy="3069520"/>
          </a:xfrm>
        </p:grpSpPr>
        <p:pic>
          <p:nvPicPr>
            <p:cNvPr id="10245" name="Picture 19">
              <a:extLst>
                <a:ext uri="{FF2B5EF4-FFF2-40B4-BE49-F238E27FC236}">
                  <a16:creationId xmlns:a16="http://schemas.microsoft.com/office/drawing/2014/main" id="{256AEFB9-B376-44A1-98B5-D447B25B37D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6423" t="71613" r="31935"/>
            <a:stretch>
              <a:fillRect/>
            </a:stretch>
          </p:blipFill>
          <p:spPr bwMode="auto">
            <a:xfrm>
              <a:off x="4584065" y="981186"/>
              <a:ext cx="3684040" cy="30695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A1931942-9BBD-4EC4-9736-98DCADEEA2EF}"/>
                </a:ext>
              </a:extLst>
            </p:cNvPr>
            <p:cNvSpPr/>
            <p:nvPr/>
          </p:nvSpPr>
          <p:spPr>
            <a:xfrm>
              <a:off x="6241883" y="2111226"/>
              <a:ext cx="141328" cy="142842"/>
            </a:xfrm>
            <a:prstGeom prst="ellipse">
              <a:avLst/>
            </a:prstGeom>
            <a:solidFill>
              <a:srgbClr val="E52122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08704188-D7E8-4F07-BABE-A4D91C6251BC}"/>
                </a:ext>
              </a:extLst>
            </p:cNvPr>
            <p:cNvSpPr/>
            <p:nvPr/>
          </p:nvSpPr>
          <p:spPr>
            <a:xfrm>
              <a:off x="6138667" y="2108052"/>
              <a:ext cx="142915" cy="142842"/>
            </a:xfrm>
            <a:prstGeom prst="ellipse">
              <a:avLst/>
            </a:prstGeom>
            <a:solidFill>
              <a:srgbClr val="E52122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E3F239DF-C025-4C1D-B992-754DD39689A9}"/>
                </a:ext>
              </a:extLst>
            </p:cNvPr>
            <p:cNvSpPr/>
            <p:nvPr/>
          </p:nvSpPr>
          <p:spPr>
            <a:xfrm>
              <a:off x="5995752" y="3007958"/>
              <a:ext cx="142915" cy="142842"/>
            </a:xfrm>
            <a:prstGeom prst="ellipse">
              <a:avLst/>
            </a:prstGeom>
            <a:solidFill>
              <a:srgbClr val="E52122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25" name="Oval 24">
              <a:extLst>
                <a:ext uri="{FF2B5EF4-FFF2-40B4-BE49-F238E27FC236}">
                  <a16:creationId xmlns:a16="http://schemas.microsoft.com/office/drawing/2014/main" id="{B4AE1F4F-1D4E-4D9E-BD60-8817898A3802}"/>
                </a:ext>
              </a:extLst>
            </p:cNvPr>
            <p:cNvSpPr/>
            <p:nvPr/>
          </p:nvSpPr>
          <p:spPr>
            <a:xfrm>
              <a:off x="6310165" y="2865116"/>
              <a:ext cx="142915" cy="142842"/>
            </a:xfrm>
            <a:prstGeom prst="ellipse">
              <a:avLst/>
            </a:prstGeom>
            <a:solidFill>
              <a:srgbClr val="E52122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26" name="Oval 25">
              <a:extLst>
                <a:ext uri="{FF2B5EF4-FFF2-40B4-BE49-F238E27FC236}">
                  <a16:creationId xmlns:a16="http://schemas.microsoft.com/office/drawing/2014/main" id="{489F90B5-9423-4A6C-AFD5-5CFD48DDBC0D}"/>
                </a:ext>
              </a:extLst>
            </p:cNvPr>
            <p:cNvSpPr/>
            <p:nvPr/>
          </p:nvSpPr>
          <p:spPr>
            <a:xfrm>
              <a:off x="6222828" y="2655614"/>
              <a:ext cx="142915" cy="141255"/>
            </a:xfrm>
            <a:prstGeom prst="ellipse">
              <a:avLst/>
            </a:prstGeom>
            <a:solidFill>
              <a:srgbClr val="E52122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27" name="Oval 26">
              <a:extLst>
                <a:ext uri="{FF2B5EF4-FFF2-40B4-BE49-F238E27FC236}">
                  <a16:creationId xmlns:a16="http://schemas.microsoft.com/office/drawing/2014/main" id="{6EA03527-2C42-4B06-B04B-9996BA642DB6}"/>
                </a:ext>
              </a:extLst>
            </p:cNvPr>
            <p:cNvSpPr/>
            <p:nvPr/>
          </p:nvSpPr>
          <p:spPr>
            <a:xfrm>
              <a:off x="6338748" y="2655614"/>
              <a:ext cx="141327" cy="141255"/>
            </a:xfrm>
            <a:prstGeom prst="ellipse">
              <a:avLst/>
            </a:prstGeom>
            <a:solidFill>
              <a:srgbClr val="E52122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28" name="Oval 27">
              <a:extLst>
                <a:ext uri="{FF2B5EF4-FFF2-40B4-BE49-F238E27FC236}">
                  <a16:creationId xmlns:a16="http://schemas.microsoft.com/office/drawing/2014/main" id="{DEF10F4B-CE56-45C8-8DA7-0F7E7140C35E}"/>
                </a:ext>
              </a:extLst>
            </p:cNvPr>
            <p:cNvSpPr/>
            <p:nvPr/>
          </p:nvSpPr>
          <p:spPr>
            <a:xfrm>
              <a:off x="6310165" y="2549276"/>
              <a:ext cx="142915" cy="142842"/>
            </a:xfrm>
            <a:prstGeom prst="ellipse">
              <a:avLst/>
            </a:prstGeom>
            <a:solidFill>
              <a:srgbClr val="E52122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0253" name="TextBox 1">
              <a:extLst>
                <a:ext uri="{FF2B5EF4-FFF2-40B4-BE49-F238E27FC236}">
                  <a16:creationId xmlns:a16="http://schemas.microsoft.com/office/drawing/2014/main" id="{1EC00113-4979-4AE6-A079-067EDAD7F69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426085" y="2106557"/>
              <a:ext cx="748470" cy="16927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100">
                  <a:solidFill>
                    <a:srgbClr val="E52122"/>
                  </a:solidFill>
                </a:rPr>
                <a:t>Vesuvius</a:t>
              </a:r>
            </a:p>
          </p:txBody>
        </p:sp>
        <p:sp>
          <p:nvSpPr>
            <p:cNvPr id="10254" name="TextBox 28">
              <a:extLst>
                <a:ext uri="{FF2B5EF4-FFF2-40B4-BE49-F238E27FC236}">
                  <a16:creationId xmlns:a16="http://schemas.microsoft.com/office/drawing/2014/main" id="{D5ABF91B-C277-4C65-BA49-93ED383FCBD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290029" y="2210072"/>
              <a:ext cx="856573" cy="16927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100">
                  <a:solidFill>
                    <a:srgbClr val="E52122"/>
                  </a:solidFill>
                </a:rPr>
                <a:t>Campi Flegrei</a:t>
              </a:r>
            </a:p>
          </p:txBody>
        </p:sp>
        <p:sp>
          <p:nvSpPr>
            <p:cNvPr id="10255" name="TextBox 29">
              <a:extLst>
                <a:ext uri="{FF2B5EF4-FFF2-40B4-BE49-F238E27FC236}">
                  <a16:creationId xmlns:a16="http://schemas.microsoft.com/office/drawing/2014/main" id="{ABB195E3-5E9E-4540-860F-DA9C8464521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432314" y="2600977"/>
              <a:ext cx="751307" cy="16927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100">
                  <a:solidFill>
                    <a:srgbClr val="E52122"/>
                  </a:solidFill>
                </a:rPr>
                <a:t>Vulcano</a:t>
              </a:r>
            </a:p>
          </p:txBody>
        </p:sp>
        <p:sp>
          <p:nvSpPr>
            <p:cNvPr id="10256" name="TextBox 30">
              <a:extLst>
                <a:ext uri="{FF2B5EF4-FFF2-40B4-BE49-F238E27FC236}">
                  <a16:creationId xmlns:a16="http://schemas.microsoft.com/office/drawing/2014/main" id="{337D57EF-0B1E-43DB-B1B3-1CEB2B7CD09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481571" y="2497157"/>
              <a:ext cx="776421" cy="16927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100">
                  <a:solidFill>
                    <a:srgbClr val="E52122"/>
                  </a:solidFill>
                </a:rPr>
                <a:t>Stromboli</a:t>
              </a:r>
            </a:p>
          </p:txBody>
        </p:sp>
        <p:sp>
          <p:nvSpPr>
            <p:cNvPr id="10257" name="TextBox 31">
              <a:extLst>
                <a:ext uri="{FF2B5EF4-FFF2-40B4-BE49-F238E27FC236}">
                  <a16:creationId xmlns:a16="http://schemas.microsoft.com/office/drawing/2014/main" id="{E1569E22-91D5-4B29-8BE1-4E46B0CE12F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519561" y="2711597"/>
              <a:ext cx="683705" cy="16927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100">
                  <a:solidFill>
                    <a:srgbClr val="E52122"/>
                  </a:solidFill>
                </a:rPr>
                <a:t>Panarea</a:t>
              </a:r>
            </a:p>
          </p:txBody>
        </p:sp>
        <p:sp>
          <p:nvSpPr>
            <p:cNvPr id="10258" name="TextBox 32">
              <a:extLst>
                <a:ext uri="{FF2B5EF4-FFF2-40B4-BE49-F238E27FC236}">
                  <a16:creationId xmlns:a16="http://schemas.microsoft.com/office/drawing/2014/main" id="{EA5C8B07-FD82-45A8-A6CB-E2E6FF4D288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466380" y="2959388"/>
              <a:ext cx="480491" cy="17077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100">
                  <a:solidFill>
                    <a:srgbClr val="E52122"/>
                  </a:solidFill>
                </a:rPr>
                <a:t>Etna</a:t>
              </a:r>
            </a:p>
          </p:txBody>
        </p:sp>
        <p:sp>
          <p:nvSpPr>
            <p:cNvPr id="10259" name="TextBox 33">
              <a:extLst>
                <a:ext uri="{FF2B5EF4-FFF2-40B4-BE49-F238E27FC236}">
                  <a16:creationId xmlns:a16="http://schemas.microsoft.com/office/drawing/2014/main" id="{C194E421-8335-4587-A515-E6859A757B6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777393" y="3188431"/>
              <a:ext cx="1102412" cy="33855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100">
                  <a:solidFill>
                    <a:srgbClr val="E52122"/>
                  </a:solidFill>
                </a:rPr>
                <a:t>Campi Flegrei del Mar di Sicilia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3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3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4" name="Rectangle 4">
            <a:extLst>
              <a:ext uri="{FF2B5EF4-FFF2-40B4-BE49-F238E27FC236}">
                <a16:creationId xmlns:a16="http://schemas.microsoft.com/office/drawing/2014/main" id="{6F7E4C34-609D-456A-8495-BAA494013BA7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7713" y="784225"/>
            <a:ext cx="3540125" cy="2914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Mount Vesuvius last erupted in 1944. This was during the Second World War and the eruption caused great problems for the newly arrived Allied forces.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Aircraft were destroyed, an airbase was evacuated and 26 people died. Three villages were also destroyed.</a:t>
            </a:r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B72CD65D-4E0B-471E-84FE-387326A0349C}"/>
              </a:ext>
            </a:extLst>
          </p:cNvPr>
          <p:cNvGrpSpPr>
            <a:grpSpLocks/>
          </p:cNvGrpSpPr>
          <p:nvPr/>
        </p:nvGrpSpPr>
        <p:grpSpPr bwMode="auto">
          <a:xfrm>
            <a:off x="460375" y="4875213"/>
            <a:ext cx="8197850" cy="1416050"/>
            <a:chOff x="469390" y="4389971"/>
            <a:chExt cx="8198178" cy="1415274"/>
          </a:xfrm>
        </p:grpSpPr>
        <p:grpSp>
          <p:nvGrpSpPr>
            <p:cNvPr id="12295" name="Group 15">
              <a:extLst>
                <a:ext uri="{FF2B5EF4-FFF2-40B4-BE49-F238E27FC236}">
                  <a16:creationId xmlns:a16="http://schemas.microsoft.com/office/drawing/2014/main" id="{D0F3DF45-5EAC-4D94-9294-F308E1CFCD50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69390" y="4574637"/>
              <a:ext cx="8198178" cy="1230608"/>
              <a:chOff x="469390" y="4574637"/>
              <a:chExt cx="8198178" cy="1230608"/>
            </a:xfrm>
          </p:grpSpPr>
          <p:sp>
            <p:nvSpPr>
              <p:cNvPr id="12297" name="Rectangle 4">
                <a:extLst>
                  <a:ext uri="{FF2B5EF4-FFF2-40B4-BE49-F238E27FC236}">
                    <a16:creationId xmlns:a16="http://schemas.microsoft.com/office/drawing/2014/main" id="{31CB8210-2049-4502-A231-64B16E9E68C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69390" y="4756139"/>
                <a:ext cx="7264910" cy="1049106"/>
              </a:xfrm>
              <a:prstGeom prst="rect">
                <a:avLst/>
              </a:prstGeom>
              <a:solidFill>
                <a:srgbClr val="CEDF9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108000" tIns="108000" rIns="540000" bIns="108000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>
                    <a:solidFill>
                      <a:schemeClr val="tx1"/>
                    </a:solidFill>
                  </a:rPr>
                  <a:t>During the 1944 eruption, the lava flow stopped at the steps of the local church in the village of San Giorgio a Cremano. The villagers call this a miracle!</a:t>
                </a:r>
              </a:p>
            </p:txBody>
          </p:sp>
          <p:pic>
            <p:nvPicPr>
              <p:cNvPr id="12298" name="Picture 14">
                <a:extLst>
                  <a:ext uri="{FF2B5EF4-FFF2-40B4-BE49-F238E27FC236}">
                    <a16:creationId xmlns:a16="http://schemas.microsoft.com/office/drawing/2014/main" id="{18964F32-9371-43DD-8B00-2986A9B62F1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hq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919912" y="4574637"/>
                <a:ext cx="1747656" cy="123060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12296" name="TextBox 16">
              <a:extLst>
                <a:ext uri="{FF2B5EF4-FFF2-40B4-BE49-F238E27FC236}">
                  <a16:creationId xmlns:a16="http://schemas.microsoft.com/office/drawing/2014/main" id="{C171E042-1F11-4C29-98D3-9AC8C340EDF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78915" y="4389971"/>
              <a:ext cx="2571573" cy="369332"/>
            </a:xfrm>
            <a:prstGeom prst="rect">
              <a:avLst/>
            </a:prstGeom>
            <a:noFill/>
            <a:ln w="38100">
              <a:solidFill>
                <a:srgbClr val="CEDF98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Did you know..?</a:t>
              </a:r>
            </a:p>
          </p:txBody>
        </p:sp>
      </p:grpSp>
      <p:pic>
        <p:nvPicPr>
          <p:cNvPr id="5" name="Picture 4">
            <a:extLst>
              <a:ext uri="{FF2B5EF4-FFF2-40B4-BE49-F238E27FC236}">
                <a16:creationId xmlns:a16="http://schemas.microsoft.com/office/drawing/2014/main" id="{7ACBBF54-4167-4562-80C7-38A9325594D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6113" y="838200"/>
            <a:ext cx="3649662" cy="290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3" name="TextBox 21">
            <a:extLst>
              <a:ext uri="{FF2B5EF4-FFF2-40B4-BE49-F238E27FC236}">
                <a16:creationId xmlns:a16="http://schemas.microsoft.com/office/drawing/2014/main" id="{298C9FAC-C7F9-43CE-8A80-080B18A5695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90825" y="6310313"/>
            <a:ext cx="3565525" cy="9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Photo courtesy of National Museum of the U.S. Navy(@flickr.com) - granted under creative commons licence – attribution</a:t>
            </a:r>
          </a:p>
        </p:txBody>
      </p:sp>
      <p:sp>
        <p:nvSpPr>
          <p:cNvPr id="11" name="Rectangle 4">
            <a:extLst>
              <a:ext uri="{FF2B5EF4-FFF2-40B4-BE49-F238E27FC236}">
                <a16:creationId xmlns:a16="http://schemas.microsoft.com/office/drawing/2014/main" id="{663E0513-46FD-4CF0-9E09-6D4F6685FAF7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7713" y="3797300"/>
            <a:ext cx="7526337" cy="70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>
                <a:solidFill>
                  <a:schemeClr val="tx1"/>
                </a:solidFill>
              </a:rPr>
              <a:t>1944 was the last recorded  eruption but scientists continue to monitor activity as Mount Vesuvius is especially dangerous.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3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3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4" name="Rectangle 4">
            <a:extLst>
              <a:ext uri="{FF2B5EF4-FFF2-40B4-BE49-F238E27FC236}">
                <a16:creationId xmlns:a16="http://schemas.microsoft.com/office/drawing/2014/main" id="{48609025-FD3E-4EFB-BC51-D1670EC03B35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7713" y="784225"/>
            <a:ext cx="3910012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Mount Vesuvius is a </a:t>
            </a:r>
            <a:r>
              <a:rPr lang="en-GB" altLang="en-US" b="1">
                <a:solidFill>
                  <a:srgbClr val="4DB1E3"/>
                </a:solidFill>
                <a:hlinkClick r:id="rId3" action="ppaction://hlinksldjump"/>
              </a:rPr>
              <a:t>stratovolcano</a:t>
            </a:r>
            <a:r>
              <a:rPr lang="en-GB" altLang="en-US">
                <a:solidFill>
                  <a:schemeClr val="tx1"/>
                </a:solidFill>
              </a:rPr>
              <a:t>.</a:t>
            </a:r>
          </a:p>
        </p:txBody>
      </p:sp>
      <p:pic>
        <p:nvPicPr>
          <p:cNvPr id="14339" name="Picture 2">
            <a:extLst>
              <a:ext uri="{FF2B5EF4-FFF2-40B4-BE49-F238E27FC236}">
                <a16:creationId xmlns:a16="http://schemas.microsoft.com/office/drawing/2014/main" id="{FCF5D89C-4DA6-4A08-856A-4DF6569078F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675" y="1495425"/>
            <a:ext cx="8243888" cy="4938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Rectangle 4">
            <a:extLst>
              <a:ext uri="{FF2B5EF4-FFF2-40B4-BE49-F238E27FC236}">
                <a16:creationId xmlns:a16="http://schemas.microsoft.com/office/drawing/2014/main" id="{6855EAB9-4D72-41C5-9FFD-D7EE385CF2C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8650" y="2098675"/>
            <a:ext cx="2314575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Steep profile.</a:t>
            </a:r>
          </a:p>
        </p:txBody>
      </p:sp>
      <p:sp>
        <p:nvSpPr>
          <p:cNvPr id="13" name="Rectangle 4">
            <a:extLst>
              <a:ext uri="{FF2B5EF4-FFF2-40B4-BE49-F238E27FC236}">
                <a16:creationId xmlns:a16="http://schemas.microsoft.com/office/drawing/2014/main" id="{D429705F-44BE-4FBB-BDFB-1C160AA8571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48325" y="1676400"/>
            <a:ext cx="2314575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Tall, conical shape.</a:t>
            </a:r>
          </a:p>
        </p:txBody>
      </p:sp>
      <p:sp>
        <p:nvSpPr>
          <p:cNvPr id="14" name="Rectangle 4">
            <a:extLst>
              <a:ext uri="{FF2B5EF4-FFF2-40B4-BE49-F238E27FC236}">
                <a16:creationId xmlns:a16="http://schemas.microsoft.com/office/drawing/2014/main" id="{259A2D00-2AC9-4F35-8799-C41782BFA19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76988" y="2520950"/>
            <a:ext cx="2314575" cy="4953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Explosive eruptions.</a:t>
            </a:r>
          </a:p>
        </p:txBody>
      </p:sp>
      <p:sp>
        <p:nvSpPr>
          <p:cNvPr id="20" name="Rectangle 4">
            <a:extLst>
              <a:ext uri="{FF2B5EF4-FFF2-40B4-BE49-F238E27FC236}">
                <a16:creationId xmlns:a16="http://schemas.microsoft.com/office/drawing/2014/main" id="{D2CC6A4F-F197-42D2-9AE7-85C9743D6D2B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38838" y="3519488"/>
            <a:ext cx="2749550" cy="1049337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Lava is highly </a:t>
            </a:r>
            <a:r>
              <a:rPr lang="en-GB" altLang="en-US" b="1">
                <a:solidFill>
                  <a:srgbClr val="4DB1E3"/>
                </a:solidFill>
                <a:hlinkClick r:id="rId3" action="ppaction://hlinksldjump"/>
              </a:rPr>
              <a:t>viscous</a:t>
            </a:r>
            <a:r>
              <a:rPr lang="en-GB" altLang="en-US">
                <a:solidFill>
                  <a:schemeClr val="tx1"/>
                </a:solidFill>
              </a:rPr>
              <a:t>. This makes it cool and harden before it gets far.</a:t>
            </a:r>
          </a:p>
        </p:txBody>
      </p:sp>
      <p:sp>
        <p:nvSpPr>
          <p:cNvPr id="21" name="Rectangle 4">
            <a:extLst>
              <a:ext uri="{FF2B5EF4-FFF2-40B4-BE49-F238E27FC236}">
                <a16:creationId xmlns:a16="http://schemas.microsoft.com/office/drawing/2014/main" id="{0949AC73-926B-4D55-B208-AD7B876080B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48350" y="5072063"/>
            <a:ext cx="2840038" cy="77311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Causes more casualties than other volcano types.</a:t>
            </a:r>
          </a:p>
        </p:txBody>
      </p:sp>
      <p:sp>
        <p:nvSpPr>
          <p:cNvPr id="22" name="Rectangle 4">
            <a:extLst>
              <a:ext uri="{FF2B5EF4-FFF2-40B4-BE49-F238E27FC236}">
                <a16:creationId xmlns:a16="http://schemas.microsoft.com/office/drawing/2014/main" id="{07266E9D-F517-4EB1-9F2B-90670469DE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7675" y="4957763"/>
            <a:ext cx="2260600" cy="1049337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Stratovolcanoes are the most common volcano type.</a:t>
            </a:r>
          </a:p>
        </p:txBody>
      </p:sp>
      <p:sp>
        <p:nvSpPr>
          <p:cNvPr id="23" name="Rectangle 4">
            <a:extLst>
              <a:ext uri="{FF2B5EF4-FFF2-40B4-BE49-F238E27FC236}">
                <a16:creationId xmlns:a16="http://schemas.microsoft.com/office/drawing/2014/main" id="{B9986549-F465-47E6-9CD5-C834252B786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7675" y="3038475"/>
            <a:ext cx="2720975" cy="16033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Composed of a layer of hardened lava and volcanic ash, which creates a danger of mud slides during eruptions.</a:t>
            </a:r>
          </a:p>
        </p:txBody>
      </p:sp>
      <p:sp>
        <p:nvSpPr>
          <p:cNvPr id="14347" name="TextBox 21">
            <a:extLst>
              <a:ext uri="{FF2B5EF4-FFF2-40B4-BE49-F238E27FC236}">
                <a16:creationId xmlns:a16="http://schemas.microsoft.com/office/drawing/2014/main" id="{DE012C33-8962-43D2-A1FD-7ECA63BC41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8275" y="6323013"/>
            <a:ext cx="3565525" cy="9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Photo courtesy of Dave Young(@flickr.com) - granted under creative commons licence – attribution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3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20" grpId="0" animBg="1"/>
      <p:bldP spid="21" grpId="0" animBg="1"/>
      <p:bldP spid="22" grpId="0" animBg="1"/>
      <p:bldP spid="2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4" name="Rectangle 4">
            <a:extLst>
              <a:ext uri="{FF2B5EF4-FFF2-40B4-BE49-F238E27FC236}">
                <a16:creationId xmlns:a16="http://schemas.microsoft.com/office/drawing/2014/main" id="{4A92313D-8011-4D90-BBE5-38B6F19A64A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7713" y="784225"/>
            <a:ext cx="3309937" cy="4024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Although Mount Vesuvius has been relatively quiet since 1944, </a:t>
            </a:r>
            <a:r>
              <a:rPr lang="en-GB" altLang="en-US" b="1">
                <a:solidFill>
                  <a:srgbClr val="4DB1E3"/>
                </a:solidFill>
                <a:hlinkClick r:id="rId3" action="ppaction://hlinksldjump"/>
              </a:rPr>
              <a:t>volcanologists</a:t>
            </a:r>
            <a:r>
              <a:rPr lang="en-GB" altLang="en-US">
                <a:solidFill>
                  <a:schemeClr val="tx1"/>
                </a:solidFill>
              </a:rPr>
              <a:t> believe it is a matter of when, not if, the volcano will erupt again.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While the city of Naples lies around 9km away, volcanologists have predicted that in the event of an eruption, the </a:t>
            </a:r>
            <a:r>
              <a:rPr lang="en-GB" altLang="en-US" b="1">
                <a:solidFill>
                  <a:srgbClr val="4DB1E3"/>
                </a:solidFill>
                <a:hlinkClick r:id="rId3" action="ppaction://hlinksldjump"/>
              </a:rPr>
              <a:t>pyroclastic flow </a:t>
            </a:r>
            <a:r>
              <a:rPr lang="en-GB" altLang="en-US">
                <a:solidFill>
                  <a:schemeClr val="tx1"/>
                </a:solidFill>
              </a:rPr>
              <a:t>containing hot ash, gas and rock, would take just less than 3 minutes to reach the city.</a:t>
            </a:r>
          </a:p>
        </p:txBody>
      </p:sp>
      <p:sp>
        <p:nvSpPr>
          <p:cNvPr id="16387" name="TextBox 21">
            <a:extLst>
              <a:ext uri="{FF2B5EF4-FFF2-40B4-BE49-F238E27FC236}">
                <a16:creationId xmlns:a16="http://schemas.microsoft.com/office/drawing/2014/main" id="{510C56FA-F9B8-4131-A87A-05CD3AEB3AE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90825" y="6272213"/>
            <a:ext cx="3565525" cy="9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Photo courtesy of Christian Villicana(@flickr.com) - granted under creative commons licence – attribution</a:t>
            </a:r>
          </a:p>
        </p:txBody>
      </p:sp>
      <p:pic>
        <p:nvPicPr>
          <p:cNvPr id="16388" name="Picture 2">
            <a:extLst>
              <a:ext uri="{FF2B5EF4-FFF2-40B4-BE49-F238E27FC236}">
                <a16:creationId xmlns:a16="http://schemas.microsoft.com/office/drawing/2014/main" id="{D3F2AEB8-6951-4412-919A-94201131B65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90" r="36472"/>
          <a:stretch>
            <a:fillRect/>
          </a:stretch>
        </p:blipFill>
        <p:spPr bwMode="auto">
          <a:xfrm>
            <a:off x="4233863" y="784225"/>
            <a:ext cx="4244975" cy="510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3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3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4" name="Rectangle 4">
            <a:extLst>
              <a:ext uri="{FF2B5EF4-FFF2-40B4-BE49-F238E27FC236}">
                <a16:creationId xmlns:a16="http://schemas.microsoft.com/office/drawing/2014/main" id="{4193A537-968A-4FE3-8C53-B788D804F50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7713" y="784225"/>
            <a:ext cx="3309937" cy="3470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rgbClr val="4DB1E3"/>
                </a:solidFill>
                <a:hlinkClick r:id="rId3" action="ppaction://hlinksldjump"/>
              </a:rPr>
              <a:t>Plinian eruptions </a:t>
            </a:r>
            <a:r>
              <a:rPr lang="en-GB" altLang="en-US">
                <a:solidFill>
                  <a:schemeClr val="tx1"/>
                </a:solidFill>
              </a:rPr>
              <a:t>are huge explosions that create columns of gas, ash and rock that rises dozens of kilometres into the atmosphere. Because of this, the effects of a Plinian eruption have a greater reach.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The gas, ash and rock are known as pyroclastic flows and travel great distances at speeds of up to 100 miles per hour.</a:t>
            </a:r>
            <a:endParaRPr lang="en-GB" altLang="en-US" b="1">
              <a:solidFill>
                <a:srgbClr val="0000FF"/>
              </a:solidFill>
            </a:endParaRPr>
          </a:p>
        </p:txBody>
      </p:sp>
      <p:sp>
        <p:nvSpPr>
          <p:cNvPr id="18435" name="TextBox 21">
            <a:extLst>
              <a:ext uri="{FF2B5EF4-FFF2-40B4-BE49-F238E27FC236}">
                <a16:creationId xmlns:a16="http://schemas.microsoft.com/office/drawing/2014/main" id="{3654C8FE-5BE3-470A-86B9-88C3FB3C2EB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90825" y="6272213"/>
            <a:ext cx="3565525" cy="9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Photo courtesy of NASA Goddard Space Flight Center(@flickr.com) - granted under creative commons licence – attribution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93E57E39-F112-40D9-AD51-3E12A5281DFE}"/>
              </a:ext>
            </a:extLst>
          </p:cNvPr>
          <p:cNvGrpSpPr>
            <a:grpSpLocks/>
          </p:cNvGrpSpPr>
          <p:nvPr/>
        </p:nvGrpSpPr>
        <p:grpSpPr bwMode="auto">
          <a:xfrm>
            <a:off x="4400550" y="784225"/>
            <a:ext cx="3771900" cy="4667250"/>
            <a:chOff x="4400549" y="784633"/>
            <a:chExt cx="3771901" cy="4666924"/>
          </a:xfrm>
        </p:grpSpPr>
        <p:pic>
          <p:nvPicPr>
            <p:cNvPr id="18437" name="Picture 3">
              <a:extLst>
                <a:ext uri="{FF2B5EF4-FFF2-40B4-BE49-F238E27FC236}">
                  <a16:creationId xmlns:a16="http://schemas.microsoft.com/office/drawing/2014/main" id="{091F5B86-19A3-4775-A1D4-C083DF8372B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1094" r="17032"/>
            <a:stretch>
              <a:fillRect/>
            </a:stretch>
          </p:blipFill>
          <p:spPr bwMode="auto">
            <a:xfrm>
              <a:off x="4400549" y="784633"/>
              <a:ext cx="3771901" cy="40290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8438" name="Rectangle 4">
              <a:extLst>
                <a:ext uri="{FF2B5EF4-FFF2-40B4-BE49-F238E27FC236}">
                  <a16:creationId xmlns:a16="http://schemas.microsoft.com/office/drawing/2014/main" id="{A09BD5FA-6A70-4CDA-96BF-1C34232196E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400549" y="4813708"/>
              <a:ext cx="3771901" cy="6378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72000" rIns="0" bIns="7200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600">
                  <a:solidFill>
                    <a:schemeClr val="tx1"/>
                  </a:solidFill>
                </a:rPr>
                <a:t>Clouds of hot ash, gas and rock as seen from space.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3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3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4" name="Rectangle 4">
            <a:extLst>
              <a:ext uri="{FF2B5EF4-FFF2-40B4-BE49-F238E27FC236}">
                <a16:creationId xmlns:a16="http://schemas.microsoft.com/office/drawing/2014/main" id="{CC90D4E0-05F5-4C0F-B460-03AE5BD7260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7713" y="784225"/>
            <a:ext cx="4498975" cy="4854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Mount Vesuvius is probably most famous for the 79 AD eruption that destroyed the Roman towns of Pompeii and Herculaneum.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Pompeii was a bustling Roman city, with grand stone buildings, temples and a forum. The streets were paved and even had the luxury of running water.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On the 24</a:t>
            </a:r>
            <a:r>
              <a:rPr lang="en-GB" altLang="en-US" baseline="30000">
                <a:solidFill>
                  <a:schemeClr val="tx1"/>
                </a:solidFill>
              </a:rPr>
              <a:t>th</a:t>
            </a:r>
            <a:r>
              <a:rPr lang="en-GB" altLang="en-US">
                <a:solidFill>
                  <a:schemeClr val="tx1"/>
                </a:solidFill>
              </a:rPr>
              <a:t> August 79AD, the streets would have been bustling with people shopping, trading and going about their everyday routines.</a:t>
            </a:r>
          </a:p>
        </p:txBody>
      </p:sp>
      <p:sp>
        <p:nvSpPr>
          <p:cNvPr id="20483" name="TextBox 21">
            <a:extLst>
              <a:ext uri="{FF2B5EF4-FFF2-40B4-BE49-F238E27FC236}">
                <a16:creationId xmlns:a16="http://schemas.microsoft.com/office/drawing/2014/main" id="{D0D05E7E-1728-4CE2-B751-95F4ACC0258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33650" y="6269038"/>
            <a:ext cx="3879850" cy="100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Photo courtesy of Hardo Muller, Hans Splinter, Chris Yunker(@flickr.com) - granted under creative commons licence – attribution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4AA4AB70-A318-42F1-B4CA-3A232247803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687388"/>
            <a:ext cx="2039938" cy="153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193472A4-8B30-4D3D-A365-651198B7E42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2532063"/>
            <a:ext cx="2036763" cy="1358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92649659-6214-4077-9AFC-BB54019B75C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283075"/>
            <a:ext cx="2036763" cy="152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3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36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536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4" name="Rectangle 4">
            <a:extLst>
              <a:ext uri="{FF2B5EF4-FFF2-40B4-BE49-F238E27FC236}">
                <a16:creationId xmlns:a16="http://schemas.microsoft.com/office/drawing/2014/main" id="{6A2876EA-D960-4136-B23D-1FB1B88484E4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7713" y="784225"/>
            <a:ext cx="4498975" cy="54083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Mount Vesuvius had not erupted for hundreds of years - many people were unaware it was even a volcano.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dirty="0">
              <a:solidFill>
                <a:schemeClr val="tx1"/>
              </a:solidFill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dirty="0">
              <a:solidFill>
                <a:schemeClr val="tx1"/>
              </a:solidFill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 smtClean="0">
                <a:solidFill>
                  <a:schemeClr val="tx1"/>
                </a:solidFill>
              </a:rPr>
              <a:t>People chose to live right on the mountain because of the rich</a:t>
            </a:r>
            <a:r>
              <a:rPr lang="en-GB" altLang="en-US" dirty="0">
                <a:solidFill>
                  <a:schemeClr val="tx1"/>
                </a:solidFill>
              </a:rPr>
              <a:t>, fertile soils on the slopes of the mountain</a:t>
            </a:r>
            <a:r>
              <a:rPr lang="en-GB" altLang="en-US" dirty="0" smtClean="0">
                <a:solidFill>
                  <a:schemeClr val="tx1"/>
                </a:solidFill>
              </a:rPr>
              <a:t>. This was good to grown crops in and gave farmers work.</a:t>
            </a:r>
            <a:endParaRPr lang="en-GB" altLang="en-US" dirty="0">
              <a:solidFill>
                <a:schemeClr val="tx1"/>
              </a:solidFill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dirty="0">
              <a:solidFill>
                <a:schemeClr val="tx1"/>
              </a:solidFill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dirty="0">
              <a:solidFill>
                <a:schemeClr val="tx1"/>
              </a:solidFill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The first sign of trouble came in the afternoon with a huge explosion. Rocks, ash and lava were hurled into the air. 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dirty="0">
              <a:solidFill>
                <a:schemeClr val="tx1"/>
              </a:solidFill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dirty="0">
              <a:solidFill>
                <a:schemeClr val="tx1"/>
              </a:solidFill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Lava began to flow down the slopes but people were not immediately concerned, believing they were safe in the city.</a:t>
            </a:r>
          </a:p>
        </p:txBody>
      </p:sp>
      <p:sp>
        <p:nvSpPr>
          <p:cNvPr id="22531" name="TextBox 21">
            <a:extLst>
              <a:ext uri="{FF2B5EF4-FFF2-40B4-BE49-F238E27FC236}">
                <a16:creationId xmlns:a16="http://schemas.microsoft.com/office/drawing/2014/main" id="{3BB20DDD-8790-4986-BBA4-FB1511AFFE8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90825" y="6281738"/>
            <a:ext cx="3565525" cy="9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Photo courtesy of gnuckx, Sparkle Motion(@flickr.com) - granted under creative commons licence – attribution</a:t>
            </a:r>
          </a:p>
        </p:txBody>
      </p:sp>
      <p:pic>
        <p:nvPicPr>
          <p:cNvPr id="22532" name="Picture 2">
            <a:extLst>
              <a:ext uri="{FF2B5EF4-FFF2-40B4-BE49-F238E27FC236}">
                <a16:creationId xmlns:a16="http://schemas.microsoft.com/office/drawing/2014/main" id="{BBC90C2C-A8EC-4E1F-8FC1-9D51605BBD4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3225" y="866775"/>
            <a:ext cx="3213100" cy="213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3" name="Picture 4">
            <a:extLst>
              <a:ext uri="{FF2B5EF4-FFF2-40B4-BE49-F238E27FC236}">
                <a16:creationId xmlns:a16="http://schemas.microsoft.com/office/drawing/2014/main" id="{081A52F5-343D-4F7B-93D8-A7D4AF75140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3225" y="3495675"/>
            <a:ext cx="3213100" cy="2143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3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36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36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536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4" name="Rectangle 4">
            <a:extLst>
              <a:ext uri="{FF2B5EF4-FFF2-40B4-BE49-F238E27FC236}">
                <a16:creationId xmlns:a16="http://schemas.microsoft.com/office/drawing/2014/main" id="{D089DED2-803D-49AF-AFE7-40BB66A4ABC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7713" y="784225"/>
            <a:ext cx="3662362" cy="4024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Eighteen hours after the first eruption, there was another. This time the eruption had such force, one side of the mountain blew up. A huge cloud of rock, ash and gas hurtled down the slopes towards Pompeii.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The citizens tried to flee. But it was too late.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The citizens were buried in seconds where they stood, in a layer of ash around 9m thick.</a:t>
            </a:r>
          </a:p>
        </p:txBody>
      </p:sp>
      <p:sp>
        <p:nvSpPr>
          <p:cNvPr id="24579" name="TextBox 21">
            <a:extLst>
              <a:ext uri="{FF2B5EF4-FFF2-40B4-BE49-F238E27FC236}">
                <a16:creationId xmlns:a16="http://schemas.microsoft.com/office/drawing/2014/main" id="{F96CBA2C-4CBD-4808-A438-F4720C8CFD7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90825" y="6281738"/>
            <a:ext cx="3565525" cy="9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Photo courtesy of Leonora (Ellie) Enking, gnuckx(@flickr.com) - granted under creative commons licence – attribution</a:t>
            </a:r>
          </a:p>
        </p:txBody>
      </p:sp>
      <p:pic>
        <p:nvPicPr>
          <p:cNvPr id="24580" name="Picture 3">
            <a:extLst>
              <a:ext uri="{FF2B5EF4-FFF2-40B4-BE49-F238E27FC236}">
                <a16:creationId xmlns:a16="http://schemas.microsoft.com/office/drawing/2014/main" id="{6E184289-C4BD-47E2-9C93-79FE07E7E96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3950" y="784225"/>
            <a:ext cx="3370263" cy="2528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1" name="Picture 6">
            <a:extLst>
              <a:ext uri="{FF2B5EF4-FFF2-40B4-BE49-F238E27FC236}">
                <a16:creationId xmlns:a16="http://schemas.microsoft.com/office/drawing/2014/main" id="{8239684C-5B71-4AAE-867B-7738E73A144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3950" y="3852863"/>
            <a:ext cx="3370263" cy="1866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3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3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36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4" name="Rectangle 4">
            <a:extLst>
              <a:ext uri="{FF2B5EF4-FFF2-40B4-BE49-F238E27FC236}">
                <a16:creationId xmlns:a16="http://schemas.microsoft.com/office/drawing/2014/main" id="{CD0963AF-774D-4A0F-B2F8-612B8ADD6085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7713" y="784225"/>
            <a:ext cx="3662362" cy="4854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Because the area around Mount Vesuvius remained uninhabitable, the towns of Pompeii and Herculaneum were undiscovered until 1748. 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Nearly 2000 years later in 1997, the whole city of Pompeii was finally uncovered.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Today you can walk the paved streets of the Roman towns and marvel at the stone and concrete structures that were preserved in the volcanic ash.</a:t>
            </a:r>
          </a:p>
        </p:txBody>
      </p:sp>
      <p:sp>
        <p:nvSpPr>
          <p:cNvPr id="26627" name="TextBox 21">
            <a:extLst>
              <a:ext uri="{FF2B5EF4-FFF2-40B4-BE49-F238E27FC236}">
                <a16:creationId xmlns:a16="http://schemas.microsoft.com/office/drawing/2014/main" id="{67DF3114-F80B-4F72-8307-6C780D915C6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90825" y="6281738"/>
            <a:ext cx="3565525" cy="9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Photo courtesy of Graham-H(@pixabay.com) - granted under creative commons licence – attribution</a:t>
            </a:r>
          </a:p>
        </p:txBody>
      </p:sp>
      <p:pic>
        <p:nvPicPr>
          <p:cNvPr id="26628" name="Picture 2">
            <a:extLst>
              <a:ext uri="{FF2B5EF4-FFF2-40B4-BE49-F238E27FC236}">
                <a16:creationId xmlns:a16="http://schemas.microsoft.com/office/drawing/2014/main" id="{1754AE84-210E-4D15-AA68-C9BE898758B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4075" y="784225"/>
            <a:ext cx="3251200" cy="2416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29" name="Picture 5">
            <a:extLst>
              <a:ext uri="{FF2B5EF4-FFF2-40B4-BE49-F238E27FC236}">
                <a16:creationId xmlns:a16="http://schemas.microsoft.com/office/drawing/2014/main" id="{C25C9BFA-BDFD-4F37-989F-AE6986190ED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4075" y="3843338"/>
            <a:ext cx="3251200" cy="1703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3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36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36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39"/>
          <a:stretch/>
        </p:blipFill>
        <p:spPr bwMode="auto">
          <a:xfrm>
            <a:off x="444492" y="365126"/>
            <a:ext cx="8247068" cy="5410077"/>
          </a:xfrm>
          <a:prstGeom prst="roundRect">
            <a:avLst>
              <a:gd name="adj" fmla="val 2556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/>
          <p:cNvSpPr/>
          <p:nvPr/>
        </p:nvSpPr>
        <p:spPr bwMode="auto">
          <a:xfrm>
            <a:off x="444500" y="5434013"/>
            <a:ext cx="8247063" cy="2286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6" name="Title 20"/>
          <p:cNvSpPr txBox="1">
            <a:spLocks/>
          </p:cNvSpPr>
          <p:nvPr/>
        </p:nvSpPr>
        <p:spPr bwMode="auto">
          <a:xfrm>
            <a:off x="444500" y="5443538"/>
            <a:ext cx="8247063" cy="965200"/>
          </a:xfrm>
          <a:prstGeom prst="roundRect">
            <a:avLst>
              <a:gd name="adj" fmla="val 19199"/>
            </a:avLst>
          </a:prstGeom>
          <a:solidFill>
            <a:schemeClr val="bg1"/>
          </a:solidFill>
          <a:ln w="25400">
            <a:noFill/>
          </a:ln>
        </p:spPr>
        <p:txBody>
          <a:bodyPr lIns="252000" tIns="252000" rIns="252000" bIns="25200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GB" sz="3200" b="0" dirty="0">
                <a:solidFill>
                  <a:schemeClr val="tx1"/>
                </a:solidFill>
                <a:latin typeface="+mn-lt"/>
              </a:rPr>
              <a:t>Vases and human plaster casts store </a:t>
            </a:r>
          </a:p>
        </p:txBody>
      </p:sp>
      <p:sp>
        <p:nvSpPr>
          <p:cNvPr id="17413" name="TextBox 21"/>
          <p:cNvSpPr txBox="1">
            <a:spLocks noChangeArrowheads="1"/>
          </p:cNvSpPr>
          <p:nvPr/>
        </p:nvSpPr>
        <p:spPr bwMode="auto">
          <a:xfrm>
            <a:off x="2784475" y="6269038"/>
            <a:ext cx="3567113" cy="13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">
                <a:solidFill>
                  <a:schemeClr val="tx1"/>
                </a:solidFill>
                <a:latin typeface="Tuffy" panose="020B0603060100000000" charset="0"/>
                <a:ea typeface="Tuffy" panose="020B0603060100000000" charset="0"/>
                <a:cs typeface="Arial" panose="020B0604020202020204" pitchFamily="34" charset="0"/>
              </a:rPr>
              <a:t>Photo courtesy of Akash_Kurdekar (@flickr.com) - granted under creative commons licence – attribution</a:t>
            </a:r>
          </a:p>
        </p:txBody>
      </p:sp>
      <p:sp>
        <p:nvSpPr>
          <p:cNvPr id="9" name="Arrow: Pentagon 8"/>
          <p:cNvSpPr/>
          <p:nvPr/>
        </p:nvSpPr>
        <p:spPr>
          <a:xfrm>
            <a:off x="444500" y="3910013"/>
            <a:ext cx="6827838" cy="1314450"/>
          </a:xfrm>
          <a:prstGeom prst="homePlate">
            <a:avLst>
              <a:gd name="adj" fmla="val 34375"/>
            </a:avLst>
          </a:prstGeom>
          <a:solidFill>
            <a:srgbClr val="FEFB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72000" rIns="144000" bIns="72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When Mount Vesuvius erupted, the people who were left in Pompeii were buried by volcanic ash.  When the bodies decayed, a gap was left in the ash, which archaeologists filled with plaster to create copies of people who lived in Pompeii.</a:t>
            </a:r>
          </a:p>
        </p:txBody>
      </p:sp>
    </p:spTree>
    <p:extLst>
      <p:ext uri="{BB962C8B-B14F-4D97-AF65-F5344CB8AC3E}">
        <p14:creationId xmlns:p14="http://schemas.microsoft.com/office/powerpoint/2010/main" val="42051394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</a:t>
            </a:r>
            <a:endParaRPr lang="en-GB" dirty="0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0652E24D-482B-4E36-A6EC-9C7332F9B83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2764" y="404668"/>
            <a:ext cx="4266117" cy="56881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129199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1961" y="257222"/>
            <a:ext cx="8220075" cy="994306"/>
          </a:xfrm>
        </p:spPr>
        <p:txBody>
          <a:bodyPr/>
          <a:lstStyle/>
          <a:p>
            <a:r>
              <a:rPr lang="en-GB" dirty="0" smtClean="0"/>
              <a:t>Task</a:t>
            </a:r>
            <a:endParaRPr lang="en-GB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7800796"/>
              </p:ext>
            </p:extLst>
          </p:nvPr>
        </p:nvGraphicFramePr>
        <p:xfrm>
          <a:off x="755648" y="974148"/>
          <a:ext cx="7632699" cy="5674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44233">
                  <a:extLst>
                    <a:ext uri="{9D8B030D-6E8A-4147-A177-3AD203B41FA5}">
                      <a16:colId xmlns:a16="http://schemas.microsoft.com/office/drawing/2014/main" val="478977305"/>
                    </a:ext>
                  </a:extLst>
                </a:gridCol>
                <a:gridCol w="2544233">
                  <a:extLst>
                    <a:ext uri="{9D8B030D-6E8A-4147-A177-3AD203B41FA5}">
                      <a16:colId xmlns:a16="http://schemas.microsoft.com/office/drawing/2014/main" val="4025247891"/>
                    </a:ext>
                  </a:extLst>
                </a:gridCol>
                <a:gridCol w="2544233">
                  <a:extLst>
                    <a:ext uri="{9D8B030D-6E8A-4147-A177-3AD203B41FA5}">
                      <a16:colId xmlns:a16="http://schemas.microsoft.com/office/drawing/2014/main" val="367768589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Paddling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err="1" smtClean="0"/>
                        <a:t>Snorkeling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Diving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9605193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Explain what you</a:t>
                      </a:r>
                      <a:r>
                        <a:rPr lang="en-GB" baseline="0" dirty="0" smtClean="0"/>
                        <a:t> </a:t>
                      </a:r>
                      <a:r>
                        <a:rPr lang="en-GB" dirty="0" smtClean="0"/>
                        <a:t>know</a:t>
                      </a:r>
                      <a:r>
                        <a:rPr lang="en-GB" baseline="0" dirty="0" smtClean="0"/>
                        <a:t> about Mount Vesuvius and Pompeii – why did people chose to live there?</a:t>
                      </a:r>
                    </a:p>
                    <a:p>
                      <a:r>
                        <a:rPr lang="en-GB" baseline="0" dirty="0" smtClean="0"/>
                        <a:t>-Did they know it was a volcano? </a:t>
                      </a:r>
                    </a:p>
                    <a:p>
                      <a:r>
                        <a:rPr lang="en-GB" baseline="0" dirty="0" smtClean="0"/>
                        <a:t>Why not?</a:t>
                      </a:r>
                    </a:p>
                    <a:p>
                      <a:endParaRPr lang="en-GB" baseline="0" dirty="0" smtClean="0"/>
                    </a:p>
                    <a:p>
                      <a:endParaRPr lang="en-GB" baseline="0" dirty="0" smtClean="0"/>
                    </a:p>
                    <a:p>
                      <a:endParaRPr lang="en-GB" baseline="0" dirty="0" smtClean="0"/>
                    </a:p>
                    <a:p>
                      <a:r>
                        <a:rPr lang="en-GB" baseline="0" dirty="0" smtClean="0">
                          <a:solidFill>
                            <a:srgbClr val="FF0000"/>
                          </a:solidFill>
                        </a:rPr>
                        <a:t>Explain how the archaeologists preserved the evidence that people were buried in ash. </a:t>
                      </a:r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Explain what you</a:t>
                      </a:r>
                      <a:r>
                        <a:rPr lang="en-GB" baseline="0" dirty="0" smtClean="0"/>
                        <a:t> </a:t>
                      </a:r>
                      <a:r>
                        <a:rPr lang="en-GB" dirty="0" smtClean="0"/>
                        <a:t>know</a:t>
                      </a:r>
                      <a:r>
                        <a:rPr lang="en-GB" baseline="0" dirty="0" smtClean="0"/>
                        <a:t> about Mount Vesuvius and Pompeii. </a:t>
                      </a:r>
                    </a:p>
                    <a:p>
                      <a:r>
                        <a:rPr lang="en-GB" baseline="0" dirty="0" smtClean="0"/>
                        <a:t>Use geographical and Historical language such as: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n-GB" baseline="0" dirty="0" smtClean="0"/>
                        <a:t>Past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n-GB" baseline="0" dirty="0" smtClean="0"/>
                        <a:t>Roman times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n-GB" baseline="0" dirty="0" smtClean="0"/>
                        <a:t>79AD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n-GB" baseline="0" dirty="0" smtClean="0"/>
                        <a:t>Fertile soil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Stratovolacano</a:t>
                      </a:r>
                      <a:endParaRPr lang="en-US" sz="18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Eruption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endParaRPr lang="en-US" sz="1800" kern="1200" baseline="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indent="0">
                        <a:buFontTx/>
                        <a:buNone/>
                      </a:pPr>
                      <a:r>
                        <a:rPr lang="en-US" sz="1800" kern="1200" baseline="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Write 3 questions you would want to ask the people of Pompeii.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endParaRPr lang="en-GB" baseline="0" dirty="0" smtClean="0"/>
                    </a:p>
                    <a:p>
                      <a:pPr marL="285750" indent="-285750">
                        <a:buFontTx/>
                        <a:buChar char="-"/>
                      </a:pP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Explain in detail what you</a:t>
                      </a:r>
                      <a:r>
                        <a:rPr lang="en-GB" baseline="0" dirty="0" smtClean="0"/>
                        <a:t> </a:t>
                      </a:r>
                      <a:r>
                        <a:rPr lang="en-GB" dirty="0" smtClean="0"/>
                        <a:t>know</a:t>
                      </a:r>
                      <a:r>
                        <a:rPr lang="en-GB" baseline="0" dirty="0" smtClean="0"/>
                        <a:t> about Mount Vesuvius and Pompeii. </a:t>
                      </a:r>
                    </a:p>
                    <a:p>
                      <a:r>
                        <a:rPr lang="en-GB" baseline="0" dirty="0" smtClean="0"/>
                        <a:t>Use geographical and Historical language such as: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n-GB" baseline="0" dirty="0" smtClean="0"/>
                        <a:t>Past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n-GB" baseline="0" dirty="0" smtClean="0"/>
                        <a:t>Roman times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n-GB" baseline="0" dirty="0" smtClean="0"/>
                        <a:t>79AD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n-GB" baseline="0" dirty="0" smtClean="0"/>
                        <a:t>Fertile soil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Stratovolacano</a:t>
                      </a:r>
                      <a:endParaRPr lang="en-US" sz="18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Eruption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Pyroclastic flow</a:t>
                      </a:r>
                    </a:p>
                    <a:p>
                      <a:r>
                        <a:rPr lang="en-GB" dirty="0" smtClean="0">
                          <a:solidFill>
                            <a:srgbClr val="FF0000"/>
                          </a:solidFill>
                        </a:rPr>
                        <a:t>In your opinion, do you think it was sensible to set up home</a:t>
                      </a:r>
                      <a:r>
                        <a:rPr lang="en-GB" baseline="0" dirty="0" smtClean="0">
                          <a:solidFill>
                            <a:srgbClr val="FF0000"/>
                          </a:solidFill>
                        </a:rPr>
                        <a:t> under a volcano? Think about what they knew of the volcano.</a:t>
                      </a:r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5493857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4571915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C2D07FF1-3EB1-4D9E-84F9-D2450425A22C}" vid="{819F8316-0E89-457C-B2A7-A168B6D0BF6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328</TotalTime>
  <Words>1193</Words>
  <Application>Microsoft Office PowerPoint</Application>
  <PresentationFormat>On-screen Show (4:3)</PresentationFormat>
  <Paragraphs>142</Paragraphs>
  <Slides>17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4" baseType="lpstr">
      <vt:lpstr>Twinkl</vt:lpstr>
      <vt:lpstr>Tuffy</vt:lpstr>
      <vt:lpstr>Sassoon Infant Rg</vt:lpstr>
      <vt:lpstr>Arial</vt:lpstr>
      <vt:lpstr>Twinkl SemiBold</vt:lpstr>
      <vt:lpstr>Calibri</vt:lpstr>
      <vt:lpstr>Office Theme</vt:lpstr>
      <vt:lpstr>To investigate places.   To communicate geographically.   To build an overview of world history.  C: Pompeii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A</vt:lpstr>
      <vt:lpstr>Task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Holly Riglar</dc:creator>
  <cp:lastModifiedBy>Rachael Norman</cp:lastModifiedBy>
  <cp:revision>62</cp:revision>
  <dcterms:created xsi:type="dcterms:W3CDTF">2017-07-18T08:41:55Z</dcterms:created>
  <dcterms:modified xsi:type="dcterms:W3CDTF">2021-07-01T13:00:16Z</dcterms:modified>
</cp:coreProperties>
</file>