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4"/>
  </p:sldMasterIdLst>
  <p:sldIdLst>
    <p:sldId id="258" r:id="rId5"/>
    <p:sldId id="267" r:id="rId6"/>
    <p:sldId id="271" r:id="rId7"/>
    <p:sldId id="272" r:id="rId8"/>
    <p:sldId id="273" r:id="rId9"/>
    <p:sldId id="26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481" autoAdjust="0"/>
    <p:restoredTop sz="94660"/>
  </p:normalViewPr>
  <p:slideViewPr>
    <p:cSldViewPr snapToGrid="0">
      <p:cViewPr varScale="1">
        <p:scale>
          <a:sx n="81" d="100"/>
          <a:sy n="81" d="100"/>
        </p:scale>
        <p:origin x="168" y="2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rgbClr val="262626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6B938DD4-FD72-4AE7-8B91-B4A4F8005DA5}" type="datetimeFigureOut">
              <a:rPr lang="en-GB" smtClean="0"/>
              <a:t>29/09/2021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36138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9/29/2021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71120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9/29/2021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8262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9/29/2021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71850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9/29/2021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15315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9/29/2021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91615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9/29/2021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6302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9/29/2021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05927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20000"/>
              <a:lumOff val="8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96DFF08F-DC6B-4601-B491-B0F83F6DD2DA}" type="datetimeFigureOut">
              <a:rPr lang="en-US" smtClean="0"/>
              <a:t>9/29/2021</a:t>
            </a:fld>
            <a:endParaRPr lang="en-US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836456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9/29/2021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43152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9/29/2021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97961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96DFF08F-DC6B-4601-B491-B0F83F6DD2DA}" type="datetimeFigureOut">
              <a:rPr lang="en-US" smtClean="0"/>
              <a:pPr/>
              <a:t>9/29/2021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95004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>
    <p:fade thruBlk="1"/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159DF-7F4F-4028-8E09-7CA81F0DB9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441" y="-1676400"/>
            <a:ext cx="11861074" cy="3352800"/>
          </a:xfrm>
        </p:spPr>
        <p:txBody>
          <a:bodyPr/>
          <a:lstStyle/>
          <a:p>
            <a:r>
              <a:rPr lang="en-GB" sz="6000" u="sng" dirty="0" smtClean="0">
                <a:latin typeface="HfW cursive" panose="00000500000000000000" pitchFamily="2" charset="0"/>
              </a:rPr>
              <a:t>Thursday </a:t>
            </a:r>
            <a:r>
              <a:rPr lang="en-GB" sz="6000" u="sng" dirty="0">
                <a:latin typeface="HfW cursive" panose="00000500000000000000" pitchFamily="2" charset="0"/>
              </a:rPr>
              <a:t>7</a:t>
            </a:r>
            <a:r>
              <a:rPr lang="en-GB" sz="6000" u="sng" baseline="30000" dirty="0" smtClean="0">
                <a:latin typeface="HfW cursive" panose="00000500000000000000" pitchFamily="2" charset="0"/>
              </a:rPr>
              <a:t>th</a:t>
            </a:r>
            <a:r>
              <a:rPr lang="en-GB" sz="6000" u="sng" dirty="0" smtClean="0">
                <a:latin typeface="HfW cursive" panose="00000500000000000000" pitchFamily="2" charset="0"/>
              </a:rPr>
              <a:t> Octo</a:t>
            </a:r>
            <a:r>
              <a:rPr lang="en-GB" sz="6000" u="sng" dirty="0" smtClean="0">
                <a:latin typeface="HfW cursive" panose="00000500000000000000" pitchFamily="2" charset="0"/>
              </a:rPr>
              <a:t>ber </a:t>
            </a:r>
            <a:r>
              <a:rPr lang="en-GB" sz="6000" u="sng" dirty="0">
                <a:latin typeface="HfW cursive" panose="00000500000000000000" pitchFamily="2" charset="0"/>
              </a:rPr>
              <a:t>2021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5C968D99-ABE3-40BC-9867-04CD3D81AFDF}"/>
              </a:ext>
            </a:extLst>
          </p:cNvPr>
          <p:cNvSpPr txBox="1">
            <a:spLocks/>
          </p:cNvSpPr>
          <p:nvPr/>
        </p:nvSpPr>
        <p:spPr>
          <a:xfrm>
            <a:off x="91441" y="2661283"/>
            <a:ext cx="10782300" cy="33528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8800" kern="1200" spc="-12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000" u="sng" dirty="0">
                <a:latin typeface="HfW cursive" panose="00000500000000000000" pitchFamily="2" charset="0"/>
              </a:rPr>
              <a:t>L.O</a:t>
            </a:r>
            <a:r>
              <a:rPr lang="en-GB" sz="6000" u="sng" dirty="0" smtClean="0">
                <a:latin typeface="HfW cursive" panose="00000500000000000000" pitchFamily="2" charset="0"/>
              </a:rPr>
              <a:t>: To </a:t>
            </a:r>
            <a:r>
              <a:rPr lang="en-GB" sz="6000" u="sng" dirty="0" smtClean="0">
                <a:latin typeface="HfW cursive" panose="00000500000000000000" pitchFamily="2" charset="0"/>
              </a:rPr>
              <a:t>understand texts.</a:t>
            </a:r>
            <a:endParaRPr lang="en-GB" sz="6000" u="sng" dirty="0">
              <a:solidFill>
                <a:srgbClr val="FFFF00"/>
              </a:solidFill>
              <a:latin typeface="HfW cursive" panose="00000500000000000000" pitchFamily="2" charset="0"/>
            </a:endParaRPr>
          </a:p>
          <a:p>
            <a:pPr>
              <a:lnSpc>
                <a:spcPct val="100000"/>
              </a:lnSpc>
            </a:pPr>
            <a:endParaRPr lang="en-GB" sz="6000" u="sng" dirty="0">
              <a:latin typeface="HfW cursive" panose="00000500000000000000" pitchFamily="2" charset="0"/>
            </a:endParaRPr>
          </a:p>
          <a:p>
            <a:pPr>
              <a:lnSpc>
                <a:spcPct val="100000"/>
              </a:lnSpc>
            </a:pPr>
            <a:r>
              <a:rPr lang="en-GB" sz="6000" u="sng" dirty="0">
                <a:latin typeface="HfW cursive" panose="00000500000000000000" pitchFamily="2" charset="0"/>
              </a:rPr>
              <a:t>C: </a:t>
            </a:r>
            <a:r>
              <a:rPr lang="en-GB" sz="6000" u="sng" dirty="0" smtClean="0">
                <a:latin typeface="HfW cursive" panose="00000500000000000000" pitchFamily="2" charset="0"/>
              </a:rPr>
              <a:t>Let’s do the Pharaoh</a:t>
            </a:r>
            <a:r>
              <a:rPr lang="en-GB" sz="6000" u="sng" dirty="0" smtClean="0">
                <a:latin typeface="HfW cursive" panose="00000500000000000000" pitchFamily="2" charset="0"/>
              </a:rPr>
              <a:t>!</a:t>
            </a:r>
          </a:p>
          <a:p>
            <a:pPr>
              <a:lnSpc>
                <a:spcPct val="100000"/>
              </a:lnSpc>
            </a:pPr>
            <a:r>
              <a:rPr lang="en-GB" sz="6000" u="sng" dirty="0" smtClean="0">
                <a:latin typeface="HfW cursive" panose="00000500000000000000" pitchFamily="2" charset="0"/>
              </a:rPr>
              <a:t>(Inference and Prediction)</a:t>
            </a:r>
            <a:endParaRPr lang="en-GB" sz="6000" u="sng" dirty="0">
              <a:latin typeface="HfW cursive" panose="00000500000000000000" pitchFamily="2" charset="0"/>
            </a:endParaRPr>
          </a:p>
        </p:txBody>
      </p:sp>
      <p:pic>
        <p:nvPicPr>
          <p:cNvPr id="6" name="Picture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6697" y="3278777"/>
            <a:ext cx="2429691" cy="3424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4135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159DF-7F4F-4028-8E09-7CA81F0DB9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78822" y="3180212"/>
            <a:ext cx="11155680" cy="1724297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GB" sz="4800" dirty="0" smtClean="0">
                <a:latin typeface="HfW cursive" panose="00000500000000000000" pitchFamily="2" charset="0"/>
              </a:rPr>
              <a:t>Starter: </a:t>
            </a:r>
            <a:r>
              <a:rPr lang="en-GB" sz="4800" dirty="0" smtClean="0">
                <a:latin typeface="HfW cursive" panose="00000500000000000000" pitchFamily="2" charset="0"/>
              </a:rPr>
              <a:t>Where </a:t>
            </a:r>
            <a:r>
              <a:rPr lang="en-GB" sz="4800" dirty="0">
                <a:latin typeface="HfW cursive" panose="00000500000000000000" pitchFamily="2" charset="0"/>
              </a:rPr>
              <a:t>do you think </a:t>
            </a:r>
            <a:r>
              <a:rPr lang="en-GB" sz="4800" dirty="0" err="1">
                <a:latin typeface="HfW cursive" panose="00000500000000000000" pitchFamily="2" charset="0"/>
              </a:rPr>
              <a:t>Sennapod</a:t>
            </a:r>
            <a:r>
              <a:rPr lang="en-GB" sz="4800" dirty="0">
                <a:latin typeface="HfW cursive" panose="00000500000000000000" pitchFamily="2" charset="0"/>
              </a:rPr>
              <a:t> has hidden his </a:t>
            </a:r>
            <a:r>
              <a:rPr lang="en-GB" sz="4800" dirty="0" smtClean="0">
                <a:latin typeface="HfW cursive" panose="00000500000000000000" pitchFamily="2" charset="0"/>
              </a:rPr>
              <a:t>treasure or his map? </a:t>
            </a:r>
            <a:r>
              <a:rPr lang="en-GB" sz="4800" dirty="0">
                <a:latin typeface="HfW cursive" panose="00000500000000000000" pitchFamily="2" charset="0"/>
              </a:rPr>
              <a:t/>
            </a:r>
            <a:br>
              <a:rPr lang="en-GB" sz="4800" dirty="0">
                <a:latin typeface="HfW cursive" panose="00000500000000000000" pitchFamily="2" charset="0"/>
              </a:rPr>
            </a:br>
            <a:r>
              <a:rPr lang="en-GB" sz="4800" dirty="0">
                <a:latin typeface="HfW cursive" panose="00000500000000000000" pitchFamily="2" charset="0"/>
              </a:rPr>
              <a:t/>
            </a:r>
            <a:br>
              <a:rPr lang="en-GB" sz="4800" dirty="0">
                <a:latin typeface="HfW cursive" panose="00000500000000000000" pitchFamily="2" charset="0"/>
              </a:rPr>
            </a:br>
            <a:r>
              <a:rPr lang="en-GB" sz="4800" dirty="0">
                <a:latin typeface="HfW cursive" panose="00000500000000000000" pitchFamily="2" charset="0"/>
              </a:rPr>
              <a:t>Where would you hide it if you were him?</a:t>
            </a:r>
            <a:br>
              <a:rPr lang="en-GB" sz="4800" dirty="0">
                <a:latin typeface="HfW cursive" panose="00000500000000000000" pitchFamily="2" charset="0"/>
              </a:rPr>
            </a:br>
            <a:endParaRPr lang="en-GB" sz="4400" dirty="0">
              <a:latin typeface="Twinkl Cursive Looped" panose="02000000000000000000" pitchFamily="2" charset="0"/>
            </a:endParaRPr>
          </a:p>
        </p:txBody>
      </p:sp>
      <p:pic>
        <p:nvPicPr>
          <p:cNvPr id="1026" name="Picture 2" descr="🤔 - thinking face emoji - What does the thinking face emoji mean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0368" y="3788229"/>
            <a:ext cx="2654134" cy="2654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91993" y="3788229"/>
            <a:ext cx="5420481" cy="2514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58443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159DF-7F4F-4028-8E09-7CA81F0DB9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5319" y="1722516"/>
            <a:ext cx="7576457" cy="1724297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GB" sz="4800" dirty="0" smtClean="0">
                <a:latin typeface="HfW cursive" panose="00000500000000000000" pitchFamily="2" charset="0"/>
              </a:rPr>
              <a:t>Let’s read up page </a:t>
            </a:r>
            <a:r>
              <a:rPr lang="en-GB" sz="4800" dirty="0" smtClean="0">
                <a:latin typeface="HfW cursive" panose="00000500000000000000" pitchFamily="2" charset="0"/>
              </a:rPr>
              <a:t>106-111</a:t>
            </a:r>
            <a:r>
              <a:rPr lang="en-GB" sz="4800" dirty="0" smtClean="0">
                <a:latin typeface="HfW cursive" panose="00000500000000000000" pitchFamily="2" charset="0"/>
              </a:rPr>
              <a:t/>
            </a:r>
            <a:br>
              <a:rPr lang="en-GB" sz="4800" dirty="0" smtClean="0">
                <a:latin typeface="HfW cursive" panose="00000500000000000000" pitchFamily="2" charset="0"/>
              </a:rPr>
            </a:br>
            <a:r>
              <a:rPr lang="en-GB" sz="4800" dirty="0">
                <a:latin typeface="HfW cursive" panose="00000500000000000000" pitchFamily="2" charset="0"/>
              </a:rPr>
              <a:t/>
            </a:r>
            <a:br>
              <a:rPr lang="en-GB" sz="4800" dirty="0">
                <a:latin typeface="HfW cursive" panose="00000500000000000000" pitchFamily="2" charset="0"/>
              </a:rPr>
            </a:br>
            <a:r>
              <a:rPr lang="en-GB" sz="4400" dirty="0">
                <a:latin typeface="Twinkl Cursive Looped" panose="02000000000000000000" pitchFamily="2" charset="0"/>
              </a:rPr>
              <a:t/>
            </a:r>
            <a:br>
              <a:rPr lang="en-GB" sz="4400" dirty="0">
                <a:latin typeface="Twinkl Cursive Looped" panose="02000000000000000000" pitchFamily="2" charset="0"/>
              </a:rPr>
            </a:br>
            <a:endParaRPr lang="en-GB" sz="4400" dirty="0">
              <a:latin typeface="Twinkl Cursive Looped" panose="02000000000000000000" pitchFamily="2" charset="0"/>
            </a:endParaRPr>
          </a:p>
        </p:txBody>
      </p:sp>
      <p:pic>
        <p:nvPicPr>
          <p:cNvPr id="5" name="Picture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8160" y="809897"/>
            <a:ext cx="3030583" cy="3775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95627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159DF-7F4F-4028-8E09-7CA81F0DB9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9693" y="6335486"/>
            <a:ext cx="7576457" cy="1724297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GB" sz="4800" dirty="0" smtClean="0">
                <a:latin typeface="HfW cursive" panose="00000500000000000000" pitchFamily="2" charset="0"/>
              </a:rPr>
              <a:t>Let’s read up page </a:t>
            </a:r>
            <a:r>
              <a:rPr lang="en-GB" sz="4800" dirty="0" smtClean="0">
                <a:latin typeface="HfW cursive" panose="00000500000000000000" pitchFamily="2" charset="0"/>
              </a:rPr>
              <a:t>106-111</a:t>
            </a:r>
            <a:br>
              <a:rPr lang="en-GB" sz="4800" dirty="0" smtClean="0">
                <a:latin typeface="HfW cursive" panose="00000500000000000000" pitchFamily="2" charset="0"/>
              </a:rPr>
            </a:br>
            <a:r>
              <a:rPr lang="en-GB" sz="4800" dirty="0">
                <a:latin typeface="HfW cursive" panose="00000500000000000000" pitchFamily="2" charset="0"/>
              </a:rPr>
              <a:t/>
            </a:r>
            <a:br>
              <a:rPr lang="en-GB" sz="4800" dirty="0">
                <a:latin typeface="HfW cursive" panose="00000500000000000000" pitchFamily="2" charset="0"/>
              </a:rPr>
            </a:br>
            <a:r>
              <a:rPr lang="en-GB" sz="4800" dirty="0" smtClean="0">
                <a:latin typeface="HfW cursive" panose="00000500000000000000" pitchFamily="2" charset="0"/>
              </a:rPr>
              <a:t>What </a:t>
            </a:r>
            <a:r>
              <a:rPr lang="en-GB" sz="4800" dirty="0">
                <a:latin typeface="HfW cursive" panose="00000500000000000000" pitchFamily="2" charset="0"/>
              </a:rPr>
              <a:t>do you think their plan is? How do you think they are planning to steal the treasure or find the map? </a:t>
            </a:r>
            <a:r>
              <a:rPr lang="en-GB" sz="4800" dirty="0" smtClean="0">
                <a:latin typeface="HfW cursive" panose="00000500000000000000" pitchFamily="2" charset="0"/>
              </a:rPr>
              <a:t/>
            </a:r>
            <a:br>
              <a:rPr lang="en-GB" sz="4800" dirty="0" smtClean="0">
                <a:latin typeface="HfW cursive" panose="00000500000000000000" pitchFamily="2" charset="0"/>
              </a:rPr>
            </a:br>
            <a:r>
              <a:rPr lang="en-GB" sz="4800" dirty="0">
                <a:latin typeface="HfW cursive" panose="00000500000000000000" pitchFamily="2" charset="0"/>
              </a:rPr>
              <a:t/>
            </a:r>
            <a:br>
              <a:rPr lang="en-GB" sz="4800" dirty="0">
                <a:latin typeface="HfW cursive" panose="00000500000000000000" pitchFamily="2" charset="0"/>
              </a:rPr>
            </a:br>
            <a:r>
              <a:rPr lang="en-GB" sz="4400" dirty="0">
                <a:latin typeface="Twinkl Cursive Looped" panose="02000000000000000000" pitchFamily="2" charset="0"/>
              </a:rPr>
              <a:t/>
            </a:r>
            <a:br>
              <a:rPr lang="en-GB" sz="4400" dirty="0">
                <a:latin typeface="Twinkl Cursive Looped" panose="02000000000000000000" pitchFamily="2" charset="0"/>
              </a:rPr>
            </a:br>
            <a:endParaRPr lang="en-GB" sz="4400" dirty="0">
              <a:latin typeface="Twinkl Cursive Looped" panose="02000000000000000000" pitchFamily="2" charset="0"/>
            </a:endParaRPr>
          </a:p>
        </p:txBody>
      </p:sp>
      <p:pic>
        <p:nvPicPr>
          <p:cNvPr id="5" name="Picture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8160" y="809897"/>
            <a:ext cx="3030583" cy="3775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98399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159DF-7F4F-4028-8E09-7CA81F0DB9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8446" y="5995851"/>
            <a:ext cx="7576457" cy="1724297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GB" sz="4800" dirty="0" smtClean="0">
                <a:latin typeface="HfW cursive" panose="00000500000000000000" pitchFamily="2" charset="0"/>
              </a:rPr>
              <a:t>Firstly, I would like you to role pla</a:t>
            </a:r>
            <a:r>
              <a:rPr lang="en-GB" sz="4800" dirty="0" smtClean="0">
                <a:latin typeface="HfW cursive" panose="00000500000000000000" pitchFamily="2" charset="0"/>
              </a:rPr>
              <a:t>y as </a:t>
            </a:r>
            <a:r>
              <a:rPr lang="en-GB" sz="4800" dirty="0" err="1" smtClean="0">
                <a:latin typeface="HfW cursive" panose="00000500000000000000" pitchFamily="2" charset="0"/>
              </a:rPr>
              <a:t>Grimstone</a:t>
            </a:r>
            <a:r>
              <a:rPr lang="en-GB" sz="4800" dirty="0" smtClean="0">
                <a:latin typeface="HfW cursive" panose="00000500000000000000" pitchFamily="2" charset="0"/>
              </a:rPr>
              <a:t> and Jelly. </a:t>
            </a:r>
            <a:r>
              <a:rPr lang="en-GB" sz="4800" dirty="0">
                <a:latin typeface="HfW cursive" panose="00000500000000000000" pitchFamily="2" charset="0"/>
              </a:rPr>
              <a:t/>
            </a:r>
            <a:br>
              <a:rPr lang="en-GB" sz="4800" dirty="0">
                <a:latin typeface="HfW cursive" panose="00000500000000000000" pitchFamily="2" charset="0"/>
              </a:rPr>
            </a:br>
            <a:r>
              <a:rPr lang="en-GB" sz="4800" dirty="0" smtClean="0">
                <a:latin typeface="HfW cursive" panose="00000500000000000000" pitchFamily="2" charset="0"/>
              </a:rPr>
              <a:t/>
            </a:r>
            <a:br>
              <a:rPr lang="en-GB" sz="4800" dirty="0" smtClean="0">
                <a:latin typeface="HfW cursive" panose="00000500000000000000" pitchFamily="2" charset="0"/>
              </a:rPr>
            </a:br>
            <a:r>
              <a:rPr lang="en-GB" sz="4800" dirty="0" smtClean="0">
                <a:latin typeface="HfW cursive" panose="00000500000000000000" pitchFamily="2" charset="0"/>
              </a:rPr>
              <a:t>Discuss your </a:t>
            </a:r>
            <a:r>
              <a:rPr lang="en-GB" sz="4800" dirty="0" err="1" smtClean="0">
                <a:latin typeface="HfW cursive" panose="00000500000000000000" pitchFamily="2" charset="0"/>
              </a:rPr>
              <a:t>eeeevvvviilll</a:t>
            </a:r>
            <a:r>
              <a:rPr lang="en-GB" sz="4800" dirty="0" smtClean="0">
                <a:latin typeface="HfW cursive" panose="00000500000000000000" pitchFamily="2" charset="0"/>
              </a:rPr>
              <a:t/>
            </a:r>
            <a:br>
              <a:rPr lang="en-GB" sz="4800" dirty="0" smtClean="0">
                <a:latin typeface="HfW cursive" panose="00000500000000000000" pitchFamily="2" charset="0"/>
              </a:rPr>
            </a:br>
            <a:r>
              <a:rPr lang="en-GB" sz="4800" dirty="0" smtClean="0">
                <a:latin typeface="HfW cursive" panose="00000500000000000000" pitchFamily="2" charset="0"/>
              </a:rPr>
              <a:t>plan...</a:t>
            </a:r>
            <a:r>
              <a:rPr lang="en-GB" sz="4800" dirty="0" smtClean="0">
                <a:latin typeface="HfW cursive" panose="00000500000000000000" pitchFamily="2" charset="0"/>
              </a:rPr>
              <a:t/>
            </a:r>
            <a:br>
              <a:rPr lang="en-GB" sz="4800" dirty="0" smtClean="0">
                <a:latin typeface="HfW cursive" panose="00000500000000000000" pitchFamily="2" charset="0"/>
              </a:rPr>
            </a:br>
            <a:r>
              <a:rPr lang="en-GB" sz="4800" dirty="0">
                <a:latin typeface="HfW cursive" panose="00000500000000000000" pitchFamily="2" charset="0"/>
              </a:rPr>
              <a:t/>
            </a:r>
            <a:br>
              <a:rPr lang="en-GB" sz="4800" dirty="0">
                <a:latin typeface="HfW cursive" panose="00000500000000000000" pitchFamily="2" charset="0"/>
              </a:rPr>
            </a:br>
            <a:r>
              <a:rPr lang="en-GB" sz="4400" dirty="0">
                <a:latin typeface="Twinkl Cursive Looped" panose="02000000000000000000" pitchFamily="2" charset="0"/>
              </a:rPr>
              <a:t/>
            </a:r>
            <a:br>
              <a:rPr lang="en-GB" sz="4400" dirty="0">
                <a:latin typeface="Twinkl Cursive Looped" panose="02000000000000000000" pitchFamily="2" charset="0"/>
              </a:rPr>
            </a:br>
            <a:endParaRPr lang="en-GB" sz="4400" dirty="0">
              <a:latin typeface="Twinkl Cursive Looped" panose="02000000000000000000" pitchFamily="2" charset="0"/>
            </a:endParaRPr>
          </a:p>
        </p:txBody>
      </p:sp>
      <p:pic>
        <p:nvPicPr>
          <p:cNvPr id="5" name="Picture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8160" y="809897"/>
            <a:ext cx="3030583" cy="3775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00103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159DF-7F4F-4028-8E09-7CA81F0DB9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4573" y="3335776"/>
            <a:ext cx="11155680" cy="2499195"/>
          </a:xfrm>
        </p:spPr>
        <p:txBody>
          <a:bodyPr/>
          <a:lstStyle/>
          <a:p>
            <a:pPr fontAlgn="base"/>
            <a:r>
              <a:rPr lang="en-GB" sz="3600" dirty="0" smtClean="0">
                <a:latin typeface="HfW cursive" panose="00000500000000000000" pitchFamily="2" charset="0"/>
              </a:rPr>
              <a:t/>
            </a:r>
            <a:br>
              <a:rPr lang="en-GB" sz="3600" dirty="0" smtClean="0">
                <a:latin typeface="HfW cursive" panose="00000500000000000000" pitchFamily="2" charset="0"/>
              </a:rPr>
            </a:br>
            <a:r>
              <a:rPr lang="en-GB" sz="3600" dirty="0">
                <a:latin typeface="HfW cursive" panose="00000500000000000000" pitchFamily="2" charset="0"/>
              </a:rPr>
              <a:t/>
            </a:r>
            <a:br>
              <a:rPr lang="en-GB" sz="3600" dirty="0">
                <a:latin typeface="HfW cursive" panose="00000500000000000000" pitchFamily="2" charset="0"/>
              </a:rPr>
            </a:br>
            <a:r>
              <a:rPr lang="en-GB" sz="3600" dirty="0" smtClean="0">
                <a:latin typeface="HfW cursive" panose="00000500000000000000" pitchFamily="2" charset="0"/>
              </a:rPr>
              <a:t/>
            </a:r>
            <a:br>
              <a:rPr lang="en-GB" sz="3600" dirty="0" smtClean="0">
                <a:latin typeface="HfW cursive" panose="00000500000000000000" pitchFamily="2" charset="0"/>
              </a:rPr>
            </a:br>
            <a:r>
              <a:rPr lang="en-GB" sz="3600" dirty="0">
                <a:latin typeface="HfW cursive" panose="00000500000000000000" pitchFamily="2" charset="0"/>
              </a:rPr>
              <a:t/>
            </a:r>
            <a:br>
              <a:rPr lang="en-GB" sz="3600" dirty="0">
                <a:latin typeface="HfW cursive" panose="00000500000000000000" pitchFamily="2" charset="0"/>
              </a:rPr>
            </a:br>
            <a:r>
              <a:rPr lang="en-GB" sz="3600" u="sng" dirty="0" smtClean="0">
                <a:latin typeface="HfW cursive" panose="00000500000000000000" pitchFamily="2" charset="0"/>
              </a:rPr>
              <a:t>Your Task</a:t>
            </a:r>
            <a:br>
              <a:rPr lang="en-GB" sz="3600" u="sng" dirty="0" smtClean="0">
                <a:latin typeface="HfW cursive" panose="00000500000000000000" pitchFamily="2" charset="0"/>
              </a:rPr>
            </a:br>
            <a:r>
              <a:rPr lang="en-GB" sz="3600" u="sng" dirty="0">
                <a:latin typeface="HfW cursive" panose="00000500000000000000" pitchFamily="2" charset="0"/>
              </a:rPr>
              <a:t/>
            </a:r>
            <a:br>
              <a:rPr lang="en-GB" sz="3600" u="sng" dirty="0">
                <a:latin typeface="HfW cursive" panose="00000500000000000000" pitchFamily="2" charset="0"/>
              </a:rPr>
            </a:br>
            <a:r>
              <a:rPr lang="en-GB" sz="3600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Can you write a set of instructions for your master plan? </a:t>
            </a:r>
            <a:br>
              <a:rPr lang="en-GB" sz="3600" dirty="0" smtClean="0">
                <a:solidFill>
                  <a:schemeClr val="tx1"/>
                </a:solidFill>
                <a:latin typeface="HfW cursive" panose="00000500000000000000" pitchFamily="2" charset="0"/>
              </a:rPr>
            </a:br>
            <a:r>
              <a:rPr lang="en-GB" sz="3600" dirty="0">
                <a:solidFill>
                  <a:schemeClr val="tx1"/>
                </a:solidFill>
                <a:latin typeface="HfW cursive" panose="00000500000000000000" pitchFamily="2" charset="0"/>
              </a:rPr>
              <a:t/>
            </a:r>
            <a:br>
              <a:rPr lang="en-GB" sz="3600" dirty="0">
                <a:solidFill>
                  <a:schemeClr val="tx1"/>
                </a:solidFill>
                <a:latin typeface="HfW cursive" panose="00000500000000000000" pitchFamily="2" charset="0"/>
              </a:rPr>
            </a:br>
            <a:r>
              <a:rPr lang="en-GB" sz="3600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Remember to keep your instructions clear and concise. </a:t>
            </a:r>
            <a:br>
              <a:rPr lang="en-GB" sz="3600" dirty="0" smtClean="0">
                <a:solidFill>
                  <a:schemeClr val="tx1"/>
                </a:solidFill>
                <a:latin typeface="HfW cursive" panose="00000500000000000000" pitchFamily="2" charset="0"/>
              </a:rPr>
            </a:br>
            <a:r>
              <a:rPr lang="en-GB" sz="3600" dirty="0">
                <a:solidFill>
                  <a:schemeClr val="tx1"/>
                </a:solidFill>
                <a:latin typeface="HfW cursive" panose="00000500000000000000" pitchFamily="2" charset="0"/>
              </a:rPr>
              <a:t/>
            </a:r>
            <a:br>
              <a:rPr lang="en-GB" sz="3600" dirty="0">
                <a:solidFill>
                  <a:schemeClr val="tx1"/>
                </a:solidFill>
                <a:latin typeface="HfW cursive" panose="00000500000000000000" pitchFamily="2" charset="0"/>
              </a:rPr>
            </a:br>
            <a:r>
              <a:rPr lang="en-GB" sz="3600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Paddlers: You are going to create a group write with the TA. </a:t>
            </a:r>
            <a:r>
              <a:rPr lang="en-GB" sz="3600" dirty="0">
                <a:latin typeface="HfW cursive" panose="00000500000000000000" pitchFamily="2" charset="0"/>
              </a:rPr>
              <a:t/>
            </a:r>
            <a:br>
              <a:rPr lang="en-GB" sz="3600" dirty="0">
                <a:latin typeface="HfW cursive" panose="00000500000000000000" pitchFamily="2" charset="0"/>
              </a:rPr>
            </a:br>
            <a:r>
              <a:rPr lang="en-GB" sz="1400" dirty="0">
                <a:latin typeface="HfW cursive" panose="00000500000000000000" pitchFamily="2" charset="0"/>
              </a:rPr>
              <a:t/>
            </a:r>
            <a:br>
              <a:rPr lang="en-GB" sz="1400" dirty="0">
                <a:latin typeface="HfW cursive" panose="00000500000000000000" pitchFamily="2" charset="0"/>
              </a:rPr>
            </a:br>
            <a:endParaRPr lang="en-GB" sz="1400" dirty="0"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2401280"/>
      </p:ext>
    </p:extLst>
  </p:cSld>
  <p:clrMapOvr>
    <a:masterClrMapping/>
  </p:clrMapOvr>
</p:sld>
</file>

<file path=ppt/theme/theme1.xml><?xml version="1.0" encoding="utf-8"?>
<a:theme xmlns:a="http://schemas.openxmlformats.org/drawingml/2006/main" name="Metropolitan">
  <a:themeElements>
    <a:clrScheme name="Metropolitan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Metropolita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0941A018-FB9B-4401-A32C-7E04526866E0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01D587F-9759-470E-BA2F-6E1DDA22DF9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92ADB91-11AD-4B42-8D10-B01B92E57EF7}">
  <ds:schemaRefs>
    <ds:schemaRef ds:uri="http://www.w3.org/XML/1998/namespace"/>
    <ds:schemaRef ds:uri="http://purl.org/dc/elements/1.1/"/>
    <ds:schemaRef ds:uri="http://schemas.microsoft.com/office/2006/metadata/properties"/>
    <ds:schemaRef ds:uri="933c73ff-1f47-478d-836a-52d41c4c8390"/>
    <ds:schemaRef ds:uri="http://purl.org/dc/terms/"/>
    <ds:schemaRef ds:uri="http://schemas.microsoft.com/office/2006/documentManagement/types"/>
    <ds:schemaRef ds:uri="http://schemas.openxmlformats.org/package/2006/metadata/core-properties"/>
    <ds:schemaRef ds:uri="http://schemas.microsoft.com/office/infopath/2007/PartnerControls"/>
    <ds:schemaRef ds:uri="b7193443-4924-4c98-83f1-322a08f13154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56C47EB1-A1BD-49CE-B3BC-ADED4E64760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TM03457491[[fn=Metropolitan]]</Template>
  <TotalTime>3355</TotalTime>
  <Words>61</Words>
  <Application>Microsoft Office PowerPoint</Application>
  <PresentationFormat>Widescreen</PresentationFormat>
  <Paragraphs>10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 Light</vt:lpstr>
      <vt:lpstr>HfW cursive</vt:lpstr>
      <vt:lpstr>Twinkl Cursive Looped</vt:lpstr>
      <vt:lpstr>Metropolitan</vt:lpstr>
      <vt:lpstr>Thursday 7th October 2021</vt:lpstr>
      <vt:lpstr>Starter: Where do you think Sennapod has hidden his treasure or his map?   Where would you hide it if you were him? </vt:lpstr>
      <vt:lpstr>Let’s read up page 106-111   </vt:lpstr>
      <vt:lpstr>Let’s read up page 106-111  What do you think their plan is? How do you think they are planning to steal the treasure or find the map?    </vt:lpstr>
      <vt:lpstr>Firstly, I would like you to role play as Grimstone and Jelly.   Discuss your eeeevvvviilll plan...   </vt:lpstr>
      <vt:lpstr>    Your Task  Can you write a set of instructions for your master plan?   Remember to keep your instructions clear and concise.   Paddlers: You are going to create a group write with the TA. 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Friday 3rd September 2021</dc:title>
  <dc:creator>alice watton</dc:creator>
  <cp:lastModifiedBy>Alice Watton</cp:lastModifiedBy>
  <cp:revision>29</cp:revision>
  <dcterms:created xsi:type="dcterms:W3CDTF">2021-08-21T13:21:36Z</dcterms:created>
  <dcterms:modified xsi:type="dcterms:W3CDTF">2021-09-29T13:33:39Z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