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57" r:id="rId6"/>
    <p:sldId id="258" r:id="rId7"/>
    <p:sldId id="259" r:id="rId8"/>
    <p:sldId id="260" r:id="rId9"/>
    <p:sldId id="261" r:id="rId10"/>
    <p:sldId id="262"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62" autoAdjust="0"/>
    <p:restoredTop sz="94660"/>
  </p:normalViewPr>
  <p:slideViewPr>
    <p:cSldViewPr snapToGrid="0">
      <p:cViewPr varScale="1">
        <p:scale>
          <a:sx n="65" d="100"/>
          <a:sy n="65" d="100"/>
        </p:scale>
        <p:origin x="90" y="23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41BF75BA-E657-4D66-A1EB-0AA1FE34DB4A}" type="datetimeFigureOut">
              <a:rPr lang="en-GB" smtClean="0"/>
              <a:t>10/10/2020</a:t>
            </a:fld>
            <a:endParaRPr lang="en-GB"/>
          </a:p>
        </p:txBody>
      </p:sp>
      <p:sp>
        <p:nvSpPr>
          <p:cNvPr id="5" name="Footer Placeholder 4"/>
          <p:cNvSpPr>
            <a:spLocks noGrp="1"/>
          </p:cNvSpPr>
          <p:nvPr>
            <p:ph type="ftr" sz="quarter" idx="11"/>
          </p:nvPr>
        </p:nvSpPr>
        <p:spPr>
          <a:xfrm>
            <a:off x="2692397" y="5037663"/>
            <a:ext cx="5214635" cy="279400"/>
          </a:xfrm>
        </p:spPr>
        <p:txBody>
          <a:bodyPr/>
          <a:lstStyle/>
          <a:p>
            <a:endParaRPr lang="en-GB"/>
          </a:p>
        </p:txBody>
      </p:sp>
      <p:sp>
        <p:nvSpPr>
          <p:cNvPr id="6" name="Slide Number Placeholder 5"/>
          <p:cNvSpPr>
            <a:spLocks noGrp="1"/>
          </p:cNvSpPr>
          <p:nvPr>
            <p:ph type="sldNum" sz="quarter" idx="12"/>
          </p:nvPr>
        </p:nvSpPr>
        <p:spPr>
          <a:xfrm>
            <a:off x="8956900" y="5037663"/>
            <a:ext cx="551167" cy="279400"/>
          </a:xfrm>
        </p:spPr>
        <p:txBody>
          <a:bodyPr/>
          <a:lstStyle/>
          <a:p>
            <a:fld id="{4107C4AE-9417-4826-85F9-E181D1B89B56}" type="slidenum">
              <a:rPr lang="en-GB" smtClean="0"/>
              <a:t>‹#›</a:t>
            </a:fld>
            <a:endParaRPr lang="en-GB"/>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398465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BF75BA-E657-4D66-A1EB-0AA1FE34DB4A}" type="datetimeFigureOut">
              <a:rPr lang="en-GB" smtClean="0"/>
              <a:t>10/10/2020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07C4AE-9417-4826-85F9-E181D1B89B56}" type="slidenum">
              <a:rPr lang="en-GB" smtClean="0"/>
              <a:t>‹#›</a:t>
            </a:fld>
            <a:endParaRPr lang="en-GB"/>
          </a:p>
        </p:txBody>
      </p:sp>
    </p:spTree>
    <p:extLst>
      <p:ext uri="{BB962C8B-B14F-4D97-AF65-F5344CB8AC3E}">
        <p14:creationId xmlns:p14="http://schemas.microsoft.com/office/powerpoint/2010/main" val="27151306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1BF75BA-E657-4D66-A1EB-0AA1FE34DB4A}" type="datetimeFigureOut">
              <a:rPr lang="en-GB" smtClean="0"/>
              <a:t>10/10/2020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07C4AE-9417-4826-85F9-E181D1B89B56}" type="slidenum">
              <a:rPr lang="en-GB" smtClean="0"/>
              <a:t>‹#›</a:t>
            </a:fld>
            <a:endParaRPr lang="en-GB"/>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493158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1BF75BA-E657-4D66-A1EB-0AA1FE34DB4A}" type="datetimeFigureOut">
              <a:rPr lang="en-GB" smtClean="0"/>
              <a:t>10/10/2020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107C4AE-9417-4826-85F9-E181D1B89B56}" type="slidenum">
              <a:rPr lang="en-GB" smtClean="0"/>
              <a:t>‹#›</a:t>
            </a:fld>
            <a:endParaRPr lang="en-GB"/>
          </a:p>
        </p:txBody>
      </p:sp>
    </p:spTree>
    <p:extLst>
      <p:ext uri="{BB962C8B-B14F-4D97-AF65-F5344CB8AC3E}">
        <p14:creationId xmlns:p14="http://schemas.microsoft.com/office/powerpoint/2010/main" val="28098648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1BF75BA-E657-4D66-A1EB-0AA1FE34DB4A}" type="datetimeFigureOut">
              <a:rPr lang="en-GB" smtClean="0"/>
              <a:t>10/10/2020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107C4AE-9417-4826-85F9-E181D1B89B56}" type="slidenum">
              <a:rPr lang="en-GB" smtClean="0"/>
              <a:t>‹#›</a:t>
            </a:fld>
            <a:endParaRPr lang="en-GB"/>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873433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1BF75BA-E657-4D66-A1EB-0AA1FE34DB4A}" type="datetimeFigureOut">
              <a:rPr lang="en-GB" smtClean="0"/>
              <a:t>10/10/2020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107C4AE-9417-4826-85F9-E181D1B89B56}"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912561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BF75BA-E657-4D66-A1EB-0AA1FE34DB4A}" type="datetimeFigureOut">
              <a:rPr lang="en-GB" smtClean="0"/>
              <a:t>10/10/2020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107C4AE-9417-4826-85F9-E181D1B89B56}" type="slidenum">
              <a:rPr lang="en-GB" smtClean="0"/>
              <a:t>‹#›</a:t>
            </a:fld>
            <a:endParaRPr lang="en-GB"/>
          </a:p>
        </p:txBody>
      </p:sp>
    </p:spTree>
    <p:extLst>
      <p:ext uri="{BB962C8B-B14F-4D97-AF65-F5344CB8AC3E}">
        <p14:creationId xmlns:p14="http://schemas.microsoft.com/office/powerpoint/2010/main" val="25764659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1BF75BA-E657-4D66-A1EB-0AA1FE34DB4A}" type="datetimeFigureOut">
              <a:rPr lang="en-GB" smtClean="0"/>
              <a:t>10/10/2020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107C4AE-9417-4826-85F9-E181D1B89B56}" type="slidenum">
              <a:rPr lang="en-GB" smtClean="0"/>
              <a:t>‹#›</a:t>
            </a:fld>
            <a:endParaRPr lang="en-GB"/>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793938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1BF75BA-E657-4D66-A1EB-0AA1FE34DB4A}" type="datetimeFigureOut">
              <a:rPr lang="en-GB" smtClean="0"/>
              <a:t>10/10/2020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107C4AE-9417-4826-85F9-E181D1B89B56}" type="slidenum">
              <a:rPr lang="en-GB" smtClean="0"/>
              <a:t>‹#›</a:t>
            </a:fld>
            <a:endParaRPr lang="en-GB"/>
          </a:p>
        </p:txBody>
      </p:sp>
    </p:spTree>
    <p:extLst>
      <p:ext uri="{BB962C8B-B14F-4D97-AF65-F5344CB8AC3E}">
        <p14:creationId xmlns:p14="http://schemas.microsoft.com/office/powerpoint/2010/main" val="14464295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1BF75BA-E657-4D66-A1EB-0AA1FE34DB4A}" type="datetimeFigureOut">
              <a:rPr lang="en-GB" smtClean="0"/>
              <a:t>10/10/2020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107C4AE-9417-4826-85F9-E181D1B89B56}" type="slidenum">
              <a:rPr lang="en-GB" smtClean="0"/>
              <a:t>‹#›</a:t>
            </a:fld>
            <a:endParaRPr lang="en-GB"/>
          </a:p>
        </p:txBody>
      </p:sp>
    </p:spTree>
    <p:extLst>
      <p:ext uri="{BB962C8B-B14F-4D97-AF65-F5344CB8AC3E}">
        <p14:creationId xmlns:p14="http://schemas.microsoft.com/office/powerpoint/2010/main" val="2119639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1BF75BA-E657-4D66-A1EB-0AA1FE34DB4A}" type="datetimeFigureOut">
              <a:rPr lang="en-GB" smtClean="0"/>
              <a:t>10/10/2020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07C4AE-9417-4826-85F9-E181D1B89B56}" type="slidenum">
              <a:rPr lang="en-GB" smtClean="0"/>
              <a:t>‹#›</a:t>
            </a:fld>
            <a:endParaRPr lang="en-GB"/>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106716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1BF75BA-E657-4D66-A1EB-0AA1FE34DB4A}" type="datetimeFigureOut">
              <a:rPr lang="en-GB" smtClean="0"/>
              <a:t>10/10/2020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07C4AE-9417-4826-85F9-E181D1B89B56}" type="slidenum">
              <a:rPr lang="en-GB" smtClean="0"/>
              <a:t>‹#›</a:t>
            </a:fld>
            <a:endParaRPr lang="en-GB"/>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339342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1BF75BA-E657-4D66-A1EB-0AA1FE34DB4A}" type="datetimeFigureOut">
              <a:rPr lang="en-GB" smtClean="0"/>
              <a:t>10/10/2020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07C4AE-9417-4826-85F9-E181D1B89B56}" type="slidenum">
              <a:rPr lang="en-GB" smtClean="0"/>
              <a:t>‹#›</a:t>
            </a:fld>
            <a:endParaRPr lang="en-GB"/>
          </a:p>
        </p:txBody>
      </p:sp>
    </p:spTree>
    <p:extLst>
      <p:ext uri="{BB962C8B-B14F-4D97-AF65-F5344CB8AC3E}">
        <p14:creationId xmlns:p14="http://schemas.microsoft.com/office/powerpoint/2010/main" val="5288479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1BF75BA-E657-4D66-A1EB-0AA1FE34DB4A}" type="datetimeFigureOut">
              <a:rPr lang="en-GB" smtClean="0"/>
              <a:t>10/10/2020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07C4AE-9417-4826-85F9-E181D1B89B56}" type="slidenum">
              <a:rPr lang="en-GB" smtClean="0"/>
              <a:t>‹#›</a:t>
            </a:fld>
            <a:endParaRPr lang="en-GB"/>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612226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1BF75BA-E657-4D66-A1EB-0AA1FE34DB4A}" type="datetimeFigureOut">
              <a:rPr lang="en-GB" smtClean="0"/>
              <a:t>10/10/2020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07C4AE-9417-4826-85F9-E181D1B89B56}" type="slidenum">
              <a:rPr lang="en-GB" smtClean="0"/>
              <a:t>‹#›</a:t>
            </a:fld>
            <a:endParaRPr lang="en-GB"/>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735538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BF75BA-E657-4D66-A1EB-0AA1FE34DB4A}" type="datetimeFigureOut">
              <a:rPr lang="en-GB" smtClean="0"/>
              <a:t>10/10/2020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07C4AE-9417-4826-85F9-E181D1B89B56}"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81475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BF75BA-E657-4D66-A1EB-0AA1FE34DB4A}" type="datetimeFigureOut">
              <a:rPr lang="en-GB" smtClean="0"/>
              <a:t>10/10/2020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07C4AE-9417-4826-85F9-E181D1B89B56}" type="slidenum">
              <a:rPr lang="en-GB" smtClean="0"/>
              <a:t>‹#›</a:t>
            </a:fld>
            <a:endParaRPr lang="en-GB"/>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746029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1BF75BA-E657-4D66-A1EB-0AA1FE34DB4A}" type="datetimeFigureOut">
              <a:rPr lang="en-GB" smtClean="0"/>
              <a:t>10/10/2020</a:t>
            </a:fld>
            <a:endParaRPr lang="en-GB"/>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107C4AE-9417-4826-85F9-E181D1B89B56}" type="slidenum">
              <a:rPr lang="en-GB" smtClean="0"/>
              <a:t>‹#›</a:t>
            </a:fld>
            <a:endParaRPr lang="en-GB"/>
          </a:p>
        </p:txBody>
      </p:sp>
    </p:spTree>
    <p:extLst>
      <p:ext uri="{BB962C8B-B14F-4D97-AF65-F5344CB8AC3E}">
        <p14:creationId xmlns:p14="http://schemas.microsoft.com/office/powerpoint/2010/main" val="32826158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youtube.com/watch?v=JB1yPN_gT8U&amp;t=1s"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youtube.com/watch?v=FCD-4-eeDQw" TargetMode="External"/><Relationship Id="rId2" Type="http://schemas.openxmlformats.org/officeDocument/2006/relationships/hyperlink" Target="https://www.youtube.com/watch?v=JB1yPN_gT8U&amp;t=1s"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1617" y="2862832"/>
            <a:ext cx="7090403" cy="830997"/>
          </a:xfrm>
          <a:prstGeom prst="rect">
            <a:avLst/>
          </a:prstGeom>
          <a:noFill/>
        </p:spPr>
        <p:txBody>
          <a:bodyPr wrap="none" lIns="91440" tIns="45720" rIns="91440" bIns="45720">
            <a:spAutoFit/>
          </a:bodyPr>
          <a:lstStyle/>
          <a:p>
            <a:pPr algn="ctr"/>
            <a:r>
              <a:rPr lang="en-US" sz="48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Did the Miracles Happen?</a:t>
            </a:r>
            <a:endParaRPr lang="en-US" sz="48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endParaRPr>
          </a:p>
        </p:txBody>
      </p:sp>
    </p:spTree>
    <p:extLst>
      <p:ext uri="{BB962C8B-B14F-4D97-AF65-F5344CB8AC3E}">
        <p14:creationId xmlns:p14="http://schemas.microsoft.com/office/powerpoint/2010/main" val="31968483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495199" y="1765552"/>
            <a:ext cx="7227749" cy="830997"/>
          </a:xfrm>
          <a:prstGeom prst="rect">
            <a:avLst/>
          </a:prstGeom>
          <a:noFill/>
        </p:spPr>
        <p:txBody>
          <a:bodyPr wrap="none" lIns="91440" tIns="45720" rIns="91440" bIns="45720">
            <a:spAutoFit/>
          </a:bodyPr>
          <a:lstStyle/>
          <a:p>
            <a:pPr algn="ctr"/>
            <a:r>
              <a:rPr lang="en-US" sz="48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Let’s Recap the Miracles…</a:t>
            </a:r>
            <a:endParaRPr lang="en-US" sz="48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endParaRPr>
          </a:p>
        </p:txBody>
      </p:sp>
      <p:sp>
        <p:nvSpPr>
          <p:cNvPr id="6" name="Rectangle 5"/>
          <p:cNvSpPr/>
          <p:nvPr/>
        </p:nvSpPr>
        <p:spPr>
          <a:xfrm>
            <a:off x="951877" y="3235646"/>
            <a:ext cx="9105570" cy="1692771"/>
          </a:xfrm>
          <a:prstGeom prst="rect">
            <a:avLst/>
          </a:prstGeom>
          <a:noFill/>
        </p:spPr>
        <p:txBody>
          <a:bodyPr wrap="none" lIns="91440" tIns="45720" rIns="91440" bIns="45720">
            <a:spAutoFit/>
          </a:bodyPr>
          <a:lstStyle/>
          <a:p>
            <a:pPr algn="ctr"/>
            <a:endParaRPr lang="en-US" sz="28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hlinkClick r:id="rId2"/>
            </a:endParaRPr>
          </a:p>
          <a:p>
            <a:pPr algn="ctr"/>
            <a:r>
              <a:rPr lang="en-US" sz="28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hlinkClick r:id="rId2"/>
              </a:rPr>
              <a:t>https://www.youtube.com/watch?v=JB1yPN_gT8U&amp;t=1s</a:t>
            </a:r>
            <a:endParaRPr lang="en-US" sz="28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pPr algn="ctr"/>
            <a:endParaRPr lang="en-US" sz="48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p:txBody>
      </p:sp>
      <p:sp>
        <p:nvSpPr>
          <p:cNvPr id="7" name="Rectangle 6"/>
          <p:cNvSpPr/>
          <p:nvPr/>
        </p:nvSpPr>
        <p:spPr>
          <a:xfrm>
            <a:off x="899432" y="2923792"/>
            <a:ext cx="8045087" cy="830997"/>
          </a:xfrm>
          <a:prstGeom prst="rect">
            <a:avLst/>
          </a:prstGeom>
          <a:noFill/>
        </p:spPr>
        <p:txBody>
          <a:bodyPr wrap="none" lIns="91440" tIns="45720" rIns="91440" bIns="45720">
            <a:spAutoFit/>
          </a:bodyPr>
          <a:lstStyle/>
          <a:p>
            <a:pPr algn="ctr"/>
            <a:r>
              <a:rPr lang="en-US" sz="48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The Miracle of the Blind Man</a:t>
            </a:r>
            <a:endParaRPr lang="en-US" sz="48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endParaRPr>
          </a:p>
        </p:txBody>
      </p:sp>
      <p:sp>
        <p:nvSpPr>
          <p:cNvPr id="9" name="Rectangle 8"/>
          <p:cNvSpPr/>
          <p:nvPr/>
        </p:nvSpPr>
        <p:spPr>
          <a:xfrm>
            <a:off x="917413" y="3811365"/>
            <a:ext cx="7559762" cy="1508105"/>
          </a:xfrm>
          <a:prstGeom prst="rect">
            <a:avLst/>
          </a:prstGeom>
          <a:noFill/>
        </p:spPr>
        <p:txBody>
          <a:bodyPr wrap="none" lIns="91440" tIns="45720" rIns="91440" bIns="45720">
            <a:spAutoFit/>
          </a:bodyPr>
          <a:lstStyle/>
          <a:p>
            <a:pPr algn="ctr"/>
            <a:endParaRPr lang="en-US" sz="28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hlinkClick r:id="rId2"/>
            </a:endParaRPr>
          </a:p>
          <a:p>
            <a:r>
              <a:rPr lang="en-US" sz="32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I wonder if this miracle really did happen?</a:t>
            </a:r>
          </a:p>
          <a:p>
            <a:r>
              <a:rPr lang="en-US" sz="32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I wonder if Jesus could do this again?</a:t>
            </a:r>
            <a:endParaRPr lang="en-US" sz="48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p:txBody>
      </p:sp>
    </p:spTree>
    <p:extLst>
      <p:ext uri="{BB962C8B-B14F-4D97-AF65-F5344CB8AC3E}">
        <p14:creationId xmlns:p14="http://schemas.microsoft.com/office/powerpoint/2010/main" val="8125066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73946" y="2672637"/>
            <a:ext cx="8209490" cy="2029357"/>
            <a:chOff x="951877" y="4057300"/>
            <a:chExt cx="8209490" cy="2029357"/>
          </a:xfrm>
        </p:grpSpPr>
        <p:sp>
          <p:nvSpPr>
            <p:cNvPr id="5" name="Rectangle 4"/>
            <p:cNvSpPr/>
            <p:nvPr/>
          </p:nvSpPr>
          <p:spPr>
            <a:xfrm>
              <a:off x="951877" y="4057300"/>
              <a:ext cx="7306038" cy="830997"/>
            </a:xfrm>
            <a:prstGeom prst="rect">
              <a:avLst/>
            </a:prstGeom>
            <a:noFill/>
          </p:spPr>
          <p:txBody>
            <a:bodyPr wrap="none" lIns="91440" tIns="45720" rIns="91440" bIns="45720">
              <a:spAutoFit/>
            </a:bodyPr>
            <a:lstStyle/>
            <a:p>
              <a:pPr algn="ctr"/>
              <a:r>
                <a:rPr lang="en-US" sz="48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Jesus Brings Lazarus Back </a:t>
              </a:r>
              <a:endParaRPr lang="en-US" sz="48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endParaRPr>
            </a:p>
          </p:txBody>
        </p:sp>
        <p:sp>
          <p:nvSpPr>
            <p:cNvPr id="6" name="Rectangle 5"/>
            <p:cNvSpPr/>
            <p:nvPr/>
          </p:nvSpPr>
          <p:spPr>
            <a:xfrm>
              <a:off x="951877" y="4393886"/>
              <a:ext cx="8209490" cy="1692771"/>
            </a:xfrm>
            <a:prstGeom prst="rect">
              <a:avLst/>
            </a:prstGeom>
            <a:noFill/>
          </p:spPr>
          <p:txBody>
            <a:bodyPr wrap="none" lIns="91440" tIns="45720" rIns="91440" bIns="45720">
              <a:spAutoFit/>
            </a:bodyPr>
            <a:lstStyle/>
            <a:p>
              <a:pPr algn="ctr"/>
              <a:endParaRPr lang="en-US" sz="28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hlinkClick r:id="rId2"/>
              </a:endParaRPr>
            </a:p>
            <a:p>
              <a:pPr algn="ctr"/>
              <a:r>
                <a:rPr lang="en-US" sz="28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hlinkClick r:id="rId3"/>
                </a:rPr>
                <a:t>https://www.youtube.com/watch?v=FCD-4-eeDQw</a:t>
              </a:r>
              <a:endParaRPr lang="en-US" sz="28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pPr algn="ctr"/>
              <a:endParaRPr lang="en-US" sz="48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p:txBody>
        </p:sp>
      </p:grpSp>
      <p:sp>
        <p:nvSpPr>
          <p:cNvPr id="7" name="Rectangle 6"/>
          <p:cNvSpPr/>
          <p:nvPr/>
        </p:nvSpPr>
        <p:spPr>
          <a:xfrm>
            <a:off x="2495199" y="1765552"/>
            <a:ext cx="7227749" cy="830997"/>
          </a:xfrm>
          <a:prstGeom prst="rect">
            <a:avLst/>
          </a:prstGeom>
          <a:noFill/>
        </p:spPr>
        <p:txBody>
          <a:bodyPr wrap="none" lIns="91440" tIns="45720" rIns="91440" bIns="45720">
            <a:spAutoFit/>
          </a:bodyPr>
          <a:lstStyle/>
          <a:p>
            <a:pPr algn="ctr"/>
            <a:r>
              <a:rPr lang="en-US" sz="48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Let’s Recap the Miracles…</a:t>
            </a:r>
            <a:endParaRPr lang="en-US" sz="48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endParaRPr>
          </a:p>
        </p:txBody>
      </p:sp>
      <p:sp>
        <p:nvSpPr>
          <p:cNvPr id="8" name="Rectangle 7"/>
          <p:cNvSpPr/>
          <p:nvPr/>
        </p:nvSpPr>
        <p:spPr>
          <a:xfrm>
            <a:off x="1149452" y="3503634"/>
            <a:ext cx="10352065" cy="2492990"/>
          </a:xfrm>
          <a:prstGeom prst="rect">
            <a:avLst/>
          </a:prstGeom>
          <a:noFill/>
        </p:spPr>
        <p:txBody>
          <a:bodyPr wrap="none" lIns="91440" tIns="45720" rIns="91440" bIns="45720">
            <a:spAutoFit/>
          </a:bodyPr>
          <a:lstStyle/>
          <a:p>
            <a:pPr algn="ctr"/>
            <a:endParaRPr lang="en-US" sz="28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hlinkClick r:id="rId2"/>
            </a:endParaRPr>
          </a:p>
          <a:p>
            <a:r>
              <a:rPr lang="en-US" sz="32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I wonder how Jesus brings people back?</a:t>
            </a:r>
          </a:p>
          <a:p>
            <a:r>
              <a:rPr lang="en-US" sz="32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I wonder whether anyone else can perform these miracles?</a:t>
            </a:r>
          </a:p>
          <a:p>
            <a:r>
              <a:rPr lang="en-US" sz="32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I wonder how you would feel if you witnessed one of these</a:t>
            </a:r>
          </a:p>
          <a:p>
            <a:r>
              <a:rPr lang="en-US" sz="32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miracles?</a:t>
            </a:r>
            <a:endParaRPr lang="en-US" sz="48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p:txBody>
      </p:sp>
    </p:spTree>
    <p:extLst>
      <p:ext uri="{BB962C8B-B14F-4D97-AF65-F5344CB8AC3E}">
        <p14:creationId xmlns:p14="http://schemas.microsoft.com/office/powerpoint/2010/main" val="7720232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495199" y="1765552"/>
            <a:ext cx="7227749" cy="830997"/>
          </a:xfrm>
          <a:prstGeom prst="rect">
            <a:avLst/>
          </a:prstGeom>
          <a:noFill/>
        </p:spPr>
        <p:txBody>
          <a:bodyPr wrap="none" lIns="91440" tIns="45720" rIns="91440" bIns="45720">
            <a:spAutoFit/>
          </a:bodyPr>
          <a:lstStyle/>
          <a:p>
            <a:pPr algn="ctr"/>
            <a:r>
              <a:rPr lang="en-US" sz="48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Let’s Recap the Miracles…</a:t>
            </a:r>
            <a:endParaRPr lang="en-US" sz="48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endParaRPr>
          </a:p>
        </p:txBody>
      </p:sp>
      <p:sp>
        <p:nvSpPr>
          <p:cNvPr id="5" name="Rectangle 4"/>
          <p:cNvSpPr/>
          <p:nvPr/>
        </p:nvSpPr>
        <p:spPr>
          <a:xfrm>
            <a:off x="1141920" y="2850491"/>
            <a:ext cx="10236520" cy="2062103"/>
          </a:xfrm>
          <a:prstGeom prst="rect">
            <a:avLst/>
          </a:prstGeom>
          <a:noFill/>
        </p:spPr>
        <p:txBody>
          <a:bodyPr wrap="none" lIns="91440" tIns="45720" rIns="91440" bIns="45720">
            <a:spAutoFit/>
          </a:bodyPr>
          <a:lstStyle/>
          <a:p>
            <a:r>
              <a:rPr lang="en-US" sz="32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What effect do you think these miracles had on the people</a:t>
            </a:r>
          </a:p>
          <a:p>
            <a:r>
              <a:rPr lang="en-US" sz="32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that observed them?</a:t>
            </a:r>
          </a:p>
          <a:p>
            <a:r>
              <a:rPr lang="en-US" sz="32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What effect did these miracles have on you?</a:t>
            </a:r>
          </a:p>
          <a:p>
            <a:r>
              <a:rPr lang="en-US" sz="32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Do you think these miracles actually happened?</a:t>
            </a:r>
          </a:p>
        </p:txBody>
      </p:sp>
    </p:spTree>
    <p:extLst>
      <p:ext uri="{BB962C8B-B14F-4D97-AF65-F5344CB8AC3E}">
        <p14:creationId xmlns:p14="http://schemas.microsoft.com/office/powerpoint/2010/main" val="20089026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267982" y="1870054"/>
            <a:ext cx="9682202" cy="707886"/>
          </a:xfrm>
          <a:prstGeom prst="rect">
            <a:avLst/>
          </a:prstGeom>
          <a:noFill/>
        </p:spPr>
        <p:txBody>
          <a:bodyPr wrap="none" lIns="91440" tIns="45720" rIns="91440" bIns="45720">
            <a:spAutoFit/>
          </a:bodyPr>
          <a:lstStyle/>
          <a:p>
            <a:pPr algn="ctr"/>
            <a:r>
              <a:rPr lang="en-US" sz="4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Did it literally happen or was it a metaphor?</a:t>
            </a:r>
            <a:endParaRPr lang="en-US" sz="48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endParaRPr>
          </a:p>
        </p:txBody>
      </p:sp>
      <p:sp>
        <p:nvSpPr>
          <p:cNvPr id="5" name="Rectangle 4"/>
          <p:cNvSpPr/>
          <p:nvPr/>
        </p:nvSpPr>
        <p:spPr>
          <a:xfrm>
            <a:off x="1141920" y="2850491"/>
            <a:ext cx="10519483" cy="3539430"/>
          </a:xfrm>
          <a:prstGeom prst="rect">
            <a:avLst/>
          </a:prstGeom>
          <a:noFill/>
        </p:spPr>
        <p:txBody>
          <a:bodyPr wrap="none" lIns="91440" tIns="45720" rIns="91440" bIns="45720">
            <a:spAutoFit/>
          </a:bodyPr>
          <a:lstStyle/>
          <a:p>
            <a:r>
              <a:rPr lang="en-US" sz="3200" b="1" dirty="0">
                <a:ln w="12700" cmpd="sng">
                  <a:solidFill>
                    <a:schemeClr val="tx2"/>
                  </a:solidFill>
                  <a:prstDash val="solid"/>
                </a:ln>
                <a:solidFill>
                  <a:schemeClr val="accent3">
                    <a:lumMod val="60000"/>
                    <a:lumOff val="40000"/>
                  </a:schemeClr>
                </a:solidFill>
              </a:rPr>
              <a:t>Some people do not believe the miracles actually happened,</a:t>
            </a:r>
          </a:p>
          <a:p>
            <a:r>
              <a:rPr lang="en-US" sz="3200" b="1" dirty="0">
                <a:ln w="12700" cmpd="sng">
                  <a:solidFill>
                    <a:schemeClr val="tx2"/>
                  </a:solidFill>
                  <a:prstDash val="solid"/>
                </a:ln>
                <a:solidFill>
                  <a:schemeClr val="accent3">
                    <a:lumMod val="60000"/>
                    <a:lumOff val="40000"/>
                  </a:schemeClr>
                </a:solidFill>
              </a:rPr>
              <a:t>rather they are stories to teach us important messages.</a:t>
            </a:r>
          </a:p>
          <a:p>
            <a:endParaRPr lang="en-US" sz="3200" b="1" dirty="0">
              <a:ln w="12700" cmpd="sng">
                <a:solidFill>
                  <a:schemeClr val="tx2"/>
                </a:solidFill>
                <a:prstDash val="solid"/>
              </a:ln>
              <a:solidFill>
                <a:schemeClr val="accent3">
                  <a:lumMod val="60000"/>
                  <a:lumOff val="40000"/>
                </a:schemeClr>
              </a:solidFill>
            </a:endParaRPr>
          </a:p>
          <a:p>
            <a:r>
              <a:rPr lang="en-US" sz="3200" b="1" dirty="0">
                <a:ln w="12700" cmpd="sng">
                  <a:solidFill>
                    <a:schemeClr val="tx2"/>
                  </a:solidFill>
                  <a:prstDash val="solid"/>
                </a:ln>
                <a:solidFill>
                  <a:schemeClr val="accent3">
                    <a:lumMod val="60000"/>
                    <a:lumOff val="40000"/>
                  </a:schemeClr>
                </a:solidFill>
              </a:rPr>
              <a:t>What is the message in the Blind Man story?</a:t>
            </a:r>
          </a:p>
          <a:p>
            <a:r>
              <a:rPr lang="en-US" sz="3200" b="1" dirty="0">
                <a:ln w="12700" cmpd="sng">
                  <a:solidFill>
                    <a:schemeClr val="tx2"/>
                  </a:solidFill>
                  <a:prstDash val="solid"/>
                </a:ln>
                <a:solidFill>
                  <a:schemeClr val="accent3">
                    <a:lumMod val="60000"/>
                    <a:lumOff val="40000"/>
                  </a:schemeClr>
                </a:solidFill>
              </a:rPr>
              <a:t>What is the message in the Lazarus story?</a:t>
            </a:r>
          </a:p>
          <a:p>
            <a:endParaRPr lang="en-US" sz="32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endParaRPr lang="en-US" sz="32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p:txBody>
      </p:sp>
    </p:spTree>
    <p:extLst>
      <p:ext uri="{BB962C8B-B14F-4D97-AF65-F5344CB8AC3E}">
        <p14:creationId xmlns:p14="http://schemas.microsoft.com/office/powerpoint/2010/main" val="18529769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707434" y="1870054"/>
            <a:ext cx="4803303" cy="707886"/>
          </a:xfrm>
          <a:prstGeom prst="rect">
            <a:avLst/>
          </a:prstGeom>
          <a:noFill/>
        </p:spPr>
        <p:txBody>
          <a:bodyPr wrap="none" lIns="91440" tIns="45720" rIns="91440" bIns="45720">
            <a:spAutoFit/>
          </a:bodyPr>
          <a:lstStyle/>
          <a:p>
            <a:pPr algn="ctr"/>
            <a:r>
              <a:rPr lang="en-US" sz="4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Does it really matter?</a:t>
            </a:r>
            <a:endParaRPr lang="en-US" sz="48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endParaRPr>
          </a:p>
        </p:txBody>
      </p:sp>
      <p:sp>
        <p:nvSpPr>
          <p:cNvPr id="5" name="Rectangle 4"/>
          <p:cNvSpPr/>
          <p:nvPr/>
        </p:nvSpPr>
        <p:spPr>
          <a:xfrm>
            <a:off x="1141920" y="2850491"/>
            <a:ext cx="10077567" cy="2554545"/>
          </a:xfrm>
          <a:prstGeom prst="rect">
            <a:avLst/>
          </a:prstGeom>
          <a:noFill/>
        </p:spPr>
        <p:txBody>
          <a:bodyPr wrap="none" lIns="91440" tIns="45720" rIns="91440" bIns="45720">
            <a:spAutoFit/>
          </a:bodyPr>
          <a:lstStyle/>
          <a:p>
            <a:r>
              <a:rPr lang="en-GB" sz="3200" b="1" dirty="0">
                <a:ln w="12700" cmpd="sng">
                  <a:solidFill>
                    <a:schemeClr val="tx2"/>
                  </a:solidFill>
                  <a:prstDash val="solid"/>
                </a:ln>
                <a:solidFill>
                  <a:schemeClr val="accent3">
                    <a:lumMod val="60000"/>
                    <a:lumOff val="40000"/>
                  </a:schemeClr>
                </a:solidFill>
              </a:rPr>
              <a:t>Does it matter if the stories are not literally true? </a:t>
            </a:r>
          </a:p>
          <a:p>
            <a:r>
              <a:rPr lang="en-GB" sz="3200" b="1" dirty="0">
                <a:ln w="12700" cmpd="sng">
                  <a:solidFill>
                    <a:schemeClr val="tx2"/>
                  </a:solidFill>
                  <a:prstDash val="solid"/>
                </a:ln>
                <a:solidFill>
                  <a:schemeClr val="accent3">
                    <a:lumMod val="60000"/>
                    <a:lumOff val="40000"/>
                  </a:schemeClr>
                </a:solidFill>
              </a:rPr>
              <a:t>How do Christians with both understandings believe the </a:t>
            </a:r>
          </a:p>
          <a:p>
            <a:r>
              <a:rPr lang="en-GB" sz="3200" b="1" dirty="0">
                <a:ln w="12700" cmpd="sng">
                  <a:solidFill>
                    <a:schemeClr val="tx2"/>
                  </a:solidFill>
                  <a:prstDash val="solid"/>
                </a:ln>
                <a:solidFill>
                  <a:schemeClr val="accent3">
                    <a:lumMod val="60000"/>
                    <a:lumOff val="40000"/>
                  </a:schemeClr>
                </a:solidFill>
              </a:rPr>
              <a:t>stories help them? </a:t>
            </a:r>
          </a:p>
          <a:p>
            <a:r>
              <a:rPr lang="en-GB" sz="3200" b="1" dirty="0">
                <a:ln w="12700" cmpd="sng">
                  <a:solidFill>
                    <a:schemeClr val="tx2"/>
                  </a:solidFill>
                  <a:prstDash val="solid"/>
                </a:ln>
                <a:solidFill>
                  <a:schemeClr val="accent3">
                    <a:lumMod val="60000"/>
                    <a:lumOff val="40000"/>
                  </a:schemeClr>
                </a:solidFill>
              </a:rPr>
              <a:t>Could these stories be of use to non-Christians? </a:t>
            </a:r>
          </a:p>
          <a:p>
            <a:endParaRPr lang="en-US" sz="32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p:txBody>
      </p:sp>
    </p:spTree>
    <p:extLst>
      <p:ext uri="{BB962C8B-B14F-4D97-AF65-F5344CB8AC3E}">
        <p14:creationId xmlns:p14="http://schemas.microsoft.com/office/powerpoint/2010/main" val="38639609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921197" y="1870054"/>
            <a:ext cx="2375780" cy="707886"/>
          </a:xfrm>
          <a:prstGeom prst="rect">
            <a:avLst/>
          </a:prstGeom>
          <a:noFill/>
        </p:spPr>
        <p:txBody>
          <a:bodyPr wrap="none" lIns="91440" tIns="45720" rIns="91440" bIns="45720">
            <a:spAutoFit/>
          </a:bodyPr>
          <a:lstStyle/>
          <a:p>
            <a:pPr algn="ctr"/>
            <a:r>
              <a:rPr lang="en-US" sz="4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Your Task</a:t>
            </a:r>
            <a:endParaRPr lang="en-US" sz="48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endParaRPr>
          </a:p>
        </p:txBody>
      </p:sp>
      <p:sp>
        <p:nvSpPr>
          <p:cNvPr id="5" name="Rectangle 4"/>
          <p:cNvSpPr/>
          <p:nvPr/>
        </p:nvSpPr>
        <p:spPr>
          <a:xfrm>
            <a:off x="1076606" y="2367165"/>
            <a:ext cx="10288080" cy="4585871"/>
          </a:xfrm>
          <a:prstGeom prst="rect">
            <a:avLst/>
          </a:prstGeom>
          <a:noFill/>
          <a:ln>
            <a:noFill/>
          </a:ln>
        </p:spPr>
        <p:txBody>
          <a:bodyPr wrap="square" lIns="91440" tIns="45720" rIns="91440" bIns="45720">
            <a:spAutoFit/>
          </a:bodyPr>
          <a:lstStyle/>
          <a:p>
            <a:r>
              <a:rPr lang="en-GB" sz="2000" b="1" dirty="0">
                <a:ln w="12700" cmpd="sng">
                  <a:solidFill>
                    <a:schemeClr val="tx2"/>
                  </a:solidFill>
                  <a:prstDash val="solid"/>
                </a:ln>
                <a:solidFill>
                  <a:schemeClr val="accent3">
                    <a:lumMod val="60000"/>
                    <a:lumOff val="40000"/>
                  </a:schemeClr>
                </a:solidFill>
              </a:rPr>
              <a:t>Paddlers: Pick one of the miracles and write the meaning behind it. Then, write reasons why people may believe this miracle happened and why they believe it might not have happened.</a:t>
            </a:r>
          </a:p>
          <a:p>
            <a:endParaRPr lang="en-GB" sz="2000" b="1" dirty="0">
              <a:ln w="12700" cmpd="sng">
                <a:solidFill>
                  <a:schemeClr val="tx2"/>
                </a:solidFill>
                <a:prstDash val="solid"/>
              </a:ln>
              <a:solidFill>
                <a:schemeClr val="accent3">
                  <a:lumMod val="60000"/>
                  <a:lumOff val="40000"/>
                </a:schemeClr>
              </a:solidFill>
            </a:endParaRPr>
          </a:p>
          <a:p>
            <a:r>
              <a:rPr lang="en-GB" sz="2000" b="1" dirty="0">
                <a:ln w="12700" cmpd="sng">
                  <a:solidFill>
                    <a:schemeClr val="tx2"/>
                  </a:solidFill>
                  <a:prstDash val="solid"/>
                </a:ln>
                <a:solidFill>
                  <a:schemeClr val="accent6">
                    <a:lumMod val="60000"/>
                    <a:lumOff val="40000"/>
                  </a:schemeClr>
                </a:solidFill>
              </a:rPr>
              <a:t>Snorkelers: Pick one of the miracles and write about the impact this miracle</a:t>
            </a:r>
          </a:p>
          <a:p>
            <a:r>
              <a:rPr lang="en-GB" sz="2000" b="1" dirty="0">
                <a:ln w="12700" cmpd="sng">
                  <a:solidFill>
                    <a:schemeClr val="tx2"/>
                  </a:solidFill>
                  <a:prstDash val="solid"/>
                </a:ln>
                <a:solidFill>
                  <a:schemeClr val="accent6">
                    <a:lumMod val="60000"/>
                    <a:lumOff val="40000"/>
                  </a:schemeClr>
                </a:solidFill>
              </a:rPr>
              <a:t>would have had on the crowd and the message that was being passed on. </a:t>
            </a:r>
          </a:p>
          <a:p>
            <a:r>
              <a:rPr lang="en-GB" sz="2000" b="1" dirty="0">
                <a:ln w="12700" cmpd="sng">
                  <a:solidFill>
                    <a:schemeClr val="tx2"/>
                  </a:solidFill>
                  <a:prstDash val="solid"/>
                </a:ln>
                <a:solidFill>
                  <a:schemeClr val="accent6">
                    <a:lumMod val="60000"/>
                    <a:lumOff val="40000"/>
                  </a:schemeClr>
                </a:solidFill>
              </a:rPr>
              <a:t>Then, write reasons why some people may believe the miracles happened and reasons why some people do not believe.</a:t>
            </a:r>
          </a:p>
          <a:p>
            <a:endParaRPr lang="en-GB" sz="2000" b="1" dirty="0">
              <a:ln w="12700" cmpd="sng">
                <a:solidFill>
                  <a:schemeClr val="tx2"/>
                </a:solidFill>
                <a:prstDash val="solid"/>
              </a:ln>
              <a:solidFill>
                <a:schemeClr val="accent6">
                  <a:lumMod val="60000"/>
                  <a:lumOff val="40000"/>
                </a:schemeClr>
              </a:solidFill>
            </a:endParaRPr>
          </a:p>
          <a:p>
            <a:r>
              <a:rPr lang="en-GB" sz="2000" b="1" dirty="0">
                <a:ln w="12700" cmpd="sng">
                  <a:solidFill>
                    <a:schemeClr val="tx2"/>
                  </a:solidFill>
                  <a:prstDash val="solid"/>
                </a:ln>
                <a:solidFill>
                  <a:srgbClr val="7030A0"/>
                </a:solidFill>
              </a:rPr>
              <a:t>Divers: Pick one of the miracles and write about the impact this miracle would have had on the crowd and the message that was being passed on. Think and write about how this miracle has influenced Christians today. Then, write reasons why some people may believe the miracles happened and reasons why some people do not believe.</a:t>
            </a:r>
          </a:p>
          <a:p>
            <a:endParaRPr lang="en-GB" sz="2000" b="1" dirty="0">
              <a:ln w="12700" cmpd="sng">
                <a:solidFill>
                  <a:schemeClr val="tx2"/>
                </a:solidFill>
                <a:prstDash val="solid"/>
              </a:ln>
              <a:solidFill>
                <a:schemeClr val="accent6">
                  <a:lumMod val="60000"/>
                  <a:lumOff val="40000"/>
                </a:schemeClr>
              </a:solidFill>
            </a:endParaRPr>
          </a:p>
          <a:p>
            <a:endParaRPr lang="en-US" sz="3200" b="1" dirty="0">
              <a:ln w="12700" cmpd="sng">
                <a:solidFill>
                  <a:schemeClr val="accent4"/>
                </a:solidFill>
                <a:prstDash val="solid"/>
              </a:ln>
              <a:solidFill>
                <a:schemeClr val="accent6">
                  <a:lumMod val="60000"/>
                  <a:lumOff val="40000"/>
                </a:schemeClr>
              </a:solidFill>
            </a:endParaRPr>
          </a:p>
        </p:txBody>
      </p:sp>
    </p:spTree>
    <p:extLst>
      <p:ext uri="{BB962C8B-B14F-4D97-AF65-F5344CB8AC3E}">
        <p14:creationId xmlns:p14="http://schemas.microsoft.com/office/powerpoint/2010/main" val="3893968970"/>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2" ma:contentTypeDescription="Create a new document." ma:contentTypeScope="" ma:versionID="c5ba1cee912d174a75ca8c55952b207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4916f9fd2904eb9fc8da3ab81abd5bd2"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A67376C-E5FC-4BC8-A500-8EFC73738F81}">
  <ds:schemaRefs>
    <ds:schemaRef ds:uri="http://purl.org/dc/dcmitype/"/>
    <ds:schemaRef ds:uri="http://schemas.microsoft.com/office/infopath/2007/PartnerControls"/>
    <ds:schemaRef ds:uri="http://schemas.microsoft.com/office/2006/documentManagement/types"/>
    <ds:schemaRef ds:uri="http://purl.org/dc/elements/1.1/"/>
    <ds:schemaRef ds:uri="http://schemas.microsoft.com/office/2006/metadata/properties"/>
    <ds:schemaRef ds:uri="933c73ff-1f47-478d-836a-52d41c4c8390"/>
    <ds:schemaRef ds:uri="http://purl.org/dc/terms/"/>
    <ds:schemaRef ds:uri="http://schemas.openxmlformats.org/package/2006/metadata/core-properties"/>
    <ds:schemaRef ds:uri="b7193443-4924-4c98-83f1-322a08f13154"/>
    <ds:schemaRef ds:uri="http://www.w3.org/XML/1998/namespace"/>
  </ds:schemaRefs>
</ds:datastoreItem>
</file>

<file path=customXml/itemProps2.xml><?xml version="1.0" encoding="utf-8"?>
<ds:datastoreItem xmlns:ds="http://schemas.openxmlformats.org/officeDocument/2006/customXml" ds:itemID="{E282B9D6-02D3-4137-B230-37BB8617867A}">
  <ds:schemaRefs>
    <ds:schemaRef ds:uri="http://schemas.microsoft.com/sharepoint/v3/contenttype/forms"/>
  </ds:schemaRefs>
</ds:datastoreItem>
</file>

<file path=customXml/itemProps3.xml><?xml version="1.0" encoding="utf-8"?>
<ds:datastoreItem xmlns:ds="http://schemas.openxmlformats.org/officeDocument/2006/customXml" ds:itemID="{C0EA24D3-6B6A-432B-9A93-43B134CC5CA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Organic</Template>
  <TotalTime>40</TotalTime>
  <Words>379</Words>
  <Application>Microsoft Office PowerPoint</Application>
  <PresentationFormat>Widescreen</PresentationFormat>
  <Paragraphs>41</Paragraphs>
  <Slides>7</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7</vt:i4>
      </vt:variant>
    </vt:vector>
  </HeadingPairs>
  <TitlesOfParts>
    <vt:vector size="10" baseType="lpstr">
      <vt:lpstr>Arial</vt:lpstr>
      <vt:lpstr>Garamond</vt:lpstr>
      <vt:lpstr>Organic</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Sophie George</dc:creator>
  <cp:lastModifiedBy>Sophie</cp:lastModifiedBy>
  <cp:revision>1</cp:revision>
  <dcterms:created xsi:type="dcterms:W3CDTF">2020-10-05T14:10:11Z</dcterms:created>
  <dcterms:modified xsi:type="dcterms:W3CDTF">2020-10-10T19:36:20Z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