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8" r:id="rId4"/>
    <p:sldId id="279" r:id="rId5"/>
    <p:sldId id="259" r:id="rId6"/>
    <p:sldId id="260" r:id="rId7"/>
    <p:sldId id="314" r:id="rId8"/>
    <p:sldId id="315" r:id="rId9"/>
    <p:sldId id="261" r:id="rId10"/>
    <p:sldId id="318" r:id="rId11"/>
    <p:sldId id="262" r:id="rId12"/>
    <p:sldId id="264" r:id="rId13"/>
    <p:sldId id="263" r:id="rId14"/>
    <p:sldId id="265" r:id="rId15"/>
    <p:sldId id="266" r:id="rId16"/>
    <p:sldId id="267" r:id="rId17"/>
    <p:sldId id="268" r:id="rId18"/>
    <p:sldId id="280" r:id="rId19"/>
    <p:sldId id="269" r:id="rId20"/>
    <p:sldId id="281" r:id="rId21"/>
    <p:sldId id="282" r:id="rId22"/>
    <p:sldId id="270" r:id="rId23"/>
    <p:sldId id="271" r:id="rId24"/>
    <p:sldId id="272" r:id="rId25"/>
    <p:sldId id="273" r:id="rId26"/>
    <p:sldId id="274" r:id="rId27"/>
    <p:sldId id="275" r:id="rId28"/>
    <p:sldId id="284" r:id="rId29"/>
    <p:sldId id="285" r:id="rId30"/>
    <p:sldId id="291" r:id="rId31"/>
    <p:sldId id="292" r:id="rId32"/>
    <p:sldId id="286" r:id="rId33"/>
    <p:sldId id="287" r:id="rId34"/>
    <p:sldId id="300" r:id="rId35"/>
    <p:sldId id="303" r:id="rId36"/>
    <p:sldId id="288" r:id="rId37"/>
    <p:sldId id="276" r:id="rId38"/>
    <p:sldId id="278" r:id="rId39"/>
    <p:sldId id="277" r:id="rId40"/>
    <p:sldId id="321" r:id="rId4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9C93808-29E2-4349-BC88-E94DC9AF0074}" type="datetimeFigureOut">
              <a:rPr lang="en-GB" smtClean="0"/>
              <a:t>16/12/2020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AFC87B-B907-4E3B-8E48-14A23F9223A7}" type="slidenum">
              <a:rPr lang="en-GB" smtClean="0"/>
              <a:t>‹#›</a:t>
            </a:fld>
            <a:endParaRPr lang="en-GB"/>
          </a:p>
        </p:txBody>
      </p:sp>
    </p:spTree>
    <p:extLst>
      <p:ext uri="{BB962C8B-B14F-4D97-AF65-F5344CB8AC3E}">
        <p14:creationId xmlns:p14="http://schemas.microsoft.com/office/powerpoint/2010/main" val="7784435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9C93808-29E2-4349-BC88-E94DC9AF0074}" type="datetimeFigureOut">
              <a:rPr lang="en-GB" smtClean="0"/>
              <a:t>16/12/2020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AFC87B-B907-4E3B-8E48-14A23F9223A7}" type="slidenum">
              <a:rPr lang="en-GB" smtClean="0"/>
              <a:t>‹#›</a:t>
            </a:fld>
            <a:endParaRPr lang="en-GB"/>
          </a:p>
        </p:txBody>
      </p:sp>
    </p:spTree>
    <p:extLst>
      <p:ext uri="{BB962C8B-B14F-4D97-AF65-F5344CB8AC3E}">
        <p14:creationId xmlns:p14="http://schemas.microsoft.com/office/powerpoint/2010/main" val="2528971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9C93808-29E2-4349-BC88-E94DC9AF0074}" type="datetimeFigureOut">
              <a:rPr lang="en-GB" smtClean="0"/>
              <a:t>16/12/2020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AFC87B-B907-4E3B-8E48-14A23F9223A7}" type="slidenum">
              <a:rPr lang="en-GB" smtClean="0"/>
              <a:t>‹#›</a:t>
            </a:fld>
            <a:endParaRPr lang="en-GB"/>
          </a:p>
        </p:txBody>
      </p:sp>
    </p:spTree>
    <p:extLst>
      <p:ext uri="{BB962C8B-B14F-4D97-AF65-F5344CB8AC3E}">
        <p14:creationId xmlns:p14="http://schemas.microsoft.com/office/powerpoint/2010/main" val="15227458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9C93808-29E2-4349-BC88-E94DC9AF0074}" type="datetimeFigureOut">
              <a:rPr lang="en-GB" smtClean="0"/>
              <a:t>16/12/2020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7AFC87B-B907-4E3B-8E48-14A23F9223A7}" type="slidenum">
              <a:rPr lang="en-GB" smtClean="0"/>
              <a:t>‹#›</a:t>
            </a:fld>
            <a:endParaRPr lang="en-GB"/>
          </a:p>
        </p:txBody>
      </p:sp>
    </p:spTree>
    <p:extLst>
      <p:ext uri="{BB962C8B-B14F-4D97-AF65-F5344CB8AC3E}">
        <p14:creationId xmlns:p14="http://schemas.microsoft.com/office/powerpoint/2010/main" val="1627646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9C93808-29E2-4349-BC88-E94DC9AF0074}" type="datetimeFigureOut">
              <a:rPr lang="en-GB" smtClean="0"/>
              <a:t>16/12/2020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7AFC87B-B907-4E3B-8E48-14A23F9223A7}" type="slidenum">
              <a:rPr lang="en-GB" smtClean="0"/>
              <a:t>‹#›</a:t>
            </a:fld>
            <a:endParaRPr lang="en-GB"/>
          </a:p>
        </p:txBody>
      </p:sp>
    </p:spTree>
    <p:extLst>
      <p:ext uri="{BB962C8B-B14F-4D97-AF65-F5344CB8AC3E}">
        <p14:creationId xmlns:p14="http://schemas.microsoft.com/office/powerpoint/2010/main" val="9600500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9C93808-29E2-4349-BC88-E94DC9AF0074}" type="datetimeFigureOut">
              <a:rPr lang="en-GB" smtClean="0"/>
              <a:t>16/12/2020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7AFC87B-B907-4E3B-8E48-14A23F9223A7}" type="slidenum">
              <a:rPr lang="en-GB" smtClean="0"/>
              <a:t>‹#›</a:t>
            </a:fld>
            <a:endParaRPr lang="en-GB"/>
          </a:p>
        </p:txBody>
      </p:sp>
    </p:spTree>
    <p:extLst>
      <p:ext uri="{BB962C8B-B14F-4D97-AF65-F5344CB8AC3E}">
        <p14:creationId xmlns:p14="http://schemas.microsoft.com/office/powerpoint/2010/main" val="23433200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C93808-29E2-4349-BC88-E94DC9AF0074}" type="datetimeFigureOut">
              <a:rPr lang="en-GB" smtClean="0"/>
              <a:t>16/12/2020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7AFC87B-B907-4E3B-8E48-14A23F9223A7}" type="slidenum">
              <a:rPr lang="en-GB" smtClean="0"/>
              <a:t>‹#›</a:t>
            </a:fld>
            <a:endParaRPr lang="en-GB"/>
          </a:p>
        </p:txBody>
      </p:sp>
    </p:spTree>
    <p:extLst>
      <p:ext uri="{BB962C8B-B14F-4D97-AF65-F5344CB8AC3E}">
        <p14:creationId xmlns:p14="http://schemas.microsoft.com/office/powerpoint/2010/main" val="12019850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9C93808-29E2-4349-BC88-E94DC9AF0074}" type="datetimeFigureOut">
              <a:rPr lang="en-GB" smtClean="0"/>
              <a:t>16/12/2020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7AFC87B-B907-4E3B-8E48-14A23F9223A7}" type="slidenum">
              <a:rPr lang="en-GB" smtClean="0"/>
              <a:t>‹#›</a:t>
            </a:fld>
            <a:endParaRPr lang="en-GB"/>
          </a:p>
        </p:txBody>
      </p:sp>
    </p:spTree>
    <p:extLst>
      <p:ext uri="{BB962C8B-B14F-4D97-AF65-F5344CB8AC3E}">
        <p14:creationId xmlns:p14="http://schemas.microsoft.com/office/powerpoint/2010/main" val="11795960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7AFC87B-B907-4E3B-8E48-14A23F9223A7}" type="slidenum">
              <a:rPr lang="en-GB" smtClean="0"/>
              <a:t>‹#›</a:t>
            </a:fld>
            <a:endParaRPr lang="en-GB"/>
          </a:p>
        </p:txBody>
      </p:sp>
      <p:sp>
        <p:nvSpPr>
          <p:cNvPr id="5" name="Date Placeholder 4"/>
          <p:cNvSpPr>
            <a:spLocks noGrp="1"/>
          </p:cNvSpPr>
          <p:nvPr>
            <p:ph type="dt" sz="half" idx="10"/>
          </p:nvPr>
        </p:nvSpPr>
        <p:spPr/>
        <p:txBody>
          <a:bodyPr/>
          <a:lstStyle/>
          <a:p>
            <a:fld id="{B9C93808-29E2-4349-BC88-E94DC9AF0074}" type="datetimeFigureOut">
              <a:rPr lang="en-GB" smtClean="0"/>
              <a:t>16/12/2020</a:t>
            </a:fld>
            <a:endParaRPr lang="en-GB"/>
          </a:p>
        </p:txBody>
      </p:sp>
    </p:spTree>
    <p:extLst>
      <p:ext uri="{BB962C8B-B14F-4D97-AF65-F5344CB8AC3E}">
        <p14:creationId xmlns:p14="http://schemas.microsoft.com/office/powerpoint/2010/main" val="22391212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9C93808-29E2-4349-BC88-E94DC9AF0074}" type="datetimeFigureOut">
              <a:rPr lang="en-GB" smtClean="0"/>
              <a:t>16/12/2020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AFC87B-B907-4E3B-8E48-14A23F9223A7}" type="slidenum">
              <a:rPr lang="en-GB" smtClean="0"/>
              <a:t>‹#›</a:t>
            </a:fld>
            <a:endParaRPr lang="en-GB"/>
          </a:p>
        </p:txBody>
      </p:sp>
    </p:spTree>
    <p:extLst>
      <p:ext uri="{BB962C8B-B14F-4D97-AF65-F5344CB8AC3E}">
        <p14:creationId xmlns:p14="http://schemas.microsoft.com/office/powerpoint/2010/main" val="18824284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9C93808-29E2-4349-BC88-E94DC9AF0074}" type="datetimeFigureOut">
              <a:rPr lang="en-GB" smtClean="0"/>
              <a:t>16/12/2020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AFC87B-B907-4E3B-8E48-14A23F9223A7}"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7573656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9C93808-29E2-4349-BC88-E94DC9AF0074}" type="datetimeFigureOut">
              <a:rPr lang="en-GB" smtClean="0"/>
              <a:t>16/12/2020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AFC87B-B907-4E3B-8E48-14A23F9223A7}" type="slidenum">
              <a:rPr lang="en-GB" smtClean="0"/>
              <a:t>‹#›</a:t>
            </a:fld>
            <a:endParaRPr lang="en-GB"/>
          </a:p>
        </p:txBody>
      </p:sp>
    </p:spTree>
    <p:extLst>
      <p:ext uri="{BB962C8B-B14F-4D97-AF65-F5344CB8AC3E}">
        <p14:creationId xmlns:p14="http://schemas.microsoft.com/office/powerpoint/2010/main" val="7992902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9C93808-29E2-4349-BC88-E94DC9AF0074}" type="datetimeFigureOut">
              <a:rPr lang="en-GB" smtClean="0"/>
              <a:t>16/12/2020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AFC87B-B907-4E3B-8E48-14A23F9223A7}"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453880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9C93808-29E2-4349-BC88-E94DC9AF0074}" type="datetimeFigureOut">
              <a:rPr lang="en-GB" smtClean="0"/>
              <a:t>16/12/2020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AFC87B-B907-4E3B-8E48-14A23F9223A7}" type="slidenum">
              <a:rPr lang="en-GB" smtClean="0"/>
              <a:t>‹#›</a:t>
            </a:fld>
            <a:endParaRPr lang="en-GB"/>
          </a:p>
        </p:txBody>
      </p:sp>
    </p:spTree>
    <p:extLst>
      <p:ext uri="{BB962C8B-B14F-4D97-AF65-F5344CB8AC3E}">
        <p14:creationId xmlns:p14="http://schemas.microsoft.com/office/powerpoint/2010/main" val="40390004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9C93808-29E2-4349-BC88-E94DC9AF0074}" type="datetimeFigureOut">
              <a:rPr lang="en-GB" smtClean="0"/>
              <a:t>16/12/2020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AFC87B-B907-4E3B-8E48-14A23F9223A7}" type="slidenum">
              <a:rPr lang="en-GB" smtClean="0"/>
              <a:t>‹#›</a:t>
            </a:fld>
            <a:endParaRPr lang="en-GB"/>
          </a:p>
        </p:txBody>
      </p:sp>
    </p:spTree>
    <p:extLst>
      <p:ext uri="{BB962C8B-B14F-4D97-AF65-F5344CB8AC3E}">
        <p14:creationId xmlns:p14="http://schemas.microsoft.com/office/powerpoint/2010/main" val="39098741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9C93808-29E2-4349-BC88-E94DC9AF0074}" type="datetimeFigureOut">
              <a:rPr lang="en-GB" smtClean="0"/>
              <a:t>16/12/2020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AFC87B-B907-4E3B-8E48-14A23F9223A7}" type="slidenum">
              <a:rPr lang="en-GB" smtClean="0"/>
              <a:t>‹#›</a:t>
            </a:fld>
            <a:endParaRPr lang="en-GB"/>
          </a:p>
        </p:txBody>
      </p:sp>
    </p:spTree>
    <p:extLst>
      <p:ext uri="{BB962C8B-B14F-4D97-AF65-F5344CB8AC3E}">
        <p14:creationId xmlns:p14="http://schemas.microsoft.com/office/powerpoint/2010/main" val="19091486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9C93808-29E2-4349-BC88-E94DC9AF0074}" type="datetimeFigureOut">
              <a:rPr lang="en-GB" smtClean="0"/>
              <a:t>16/12/2020</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07AFC87B-B907-4E3B-8E48-14A23F9223A7}" type="slidenum">
              <a:rPr lang="en-GB" smtClean="0"/>
              <a:t>‹#›</a:t>
            </a:fld>
            <a:endParaRPr lang="en-GB"/>
          </a:p>
        </p:txBody>
      </p:sp>
    </p:spTree>
    <p:extLst>
      <p:ext uri="{BB962C8B-B14F-4D97-AF65-F5344CB8AC3E}">
        <p14:creationId xmlns:p14="http://schemas.microsoft.com/office/powerpoint/2010/main" val="2179032690"/>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www.youtube.com/watch?v=gw0arFtHeVw"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www.youtube.com/watch?v=e-C5FPbS7zc&amp;safe=active#action=share"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www.youtube.com/watch?v=8GGWLr11Bio&amp;safe=activ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youtube.com/watch?v=8myYyMg1fFE&amp;t=2712s" TargetMode="Externa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61703" y="1882019"/>
            <a:ext cx="8712300" cy="1646302"/>
          </a:xfrm>
        </p:spPr>
        <p:txBody>
          <a:bodyPr/>
          <a:lstStyle/>
          <a:p>
            <a:r>
              <a:rPr lang="en-GB" dirty="0">
                <a:latin typeface="Comic Sans MS" panose="030F0702030302020204" pitchFamily="66" charset="0"/>
              </a:rPr>
              <a:t>Tuesday 5</a:t>
            </a:r>
            <a:r>
              <a:rPr lang="en-GB" baseline="30000" dirty="0">
                <a:latin typeface="Comic Sans MS" panose="030F0702030302020204" pitchFamily="66" charset="0"/>
              </a:rPr>
              <a:t>th</a:t>
            </a:r>
            <a:r>
              <a:rPr lang="en-GB" dirty="0">
                <a:latin typeface="Comic Sans MS" panose="030F0702030302020204" pitchFamily="66" charset="0"/>
              </a:rPr>
              <a:t> January 2021</a:t>
            </a:r>
          </a:p>
        </p:txBody>
      </p:sp>
      <p:sp>
        <p:nvSpPr>
          <p:cNvPr id="3" name="Subtitle 2"/>
          <p:cNvSpPr>
            <a:spLocks noGrp="1"/>
          </p:cNvSpPr>
          <p:nvPr>
            <p:ph type="subTitle" idx="1"/>
          </p:nvPr>
        </p:nvSpPr>
        <p:spPr>
          <a:xfrm>
            <a:off x="1507067" y="4455781"/>
            <a:ext cx="7766936" cy="1096899"/>
          </a:xfrm>
        </p:spPr>
        <p:txBody>
          <a:bodyPr>
            <a:noAutofit/>
          </a:bodyPr>
          <a:lstStyle/>
          <a:p>
            <a:r>
              <a:rPr lang="en-GB" sz="3200" dirty="0">
                <a:solidFill>
                  <a:schemeClr val="tx1"/>
                </a:solidFill>
                <a:latin typeface="Comic Sans MS" panose="030F0702030302020204" pitchFamily="66" charset="0"/>
              </a:rPr>
              <a:t>LO: to use imaginative description</a:t>
            </a:r>
          </a:p>
          <a:p>
            <a:r>
              <a:rPr lang="en-GB" sz="3200" dirty="0">
                <a:solidFill>
                  <a:schemeClr val="tx1"/>
                </a:solidFill>
                <a:latin typeface="Comic Sans MS" panose="030F0702030302020204" pitchFamily="66" charset="0"/>
              </a:rPr>
              <a:t>C: Rainforest Setting </a:t>
            </a:r>
          </a:p>
        </p:txBody>
      </p:sp>
    </p:spTree>
    <p:extLst>
      <p:ext uri="{BB962C8B-B14F-4D97-AF65-F5344CB8AC3E}">
        <p14:creationId xmlns:p14="http://schemas.microsoft.com/office/powerpoint/2010/main" val="30139444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7882" y="201161"/>
            <a:ext cx="9315751" cy="3880773"/>
          </a:xfrm>
        </p:spPr>
        <p:txBody>
          <a:bodyPr>
            <a:normAutofit/>
          </a:bodyPr>
          <a:lstStyle/>
          <a:p>
            <a:r>
              <a:rPr lang="en-GB" sz="3200" dirty="0">
                <a:latin typeface="Comic Sans MS" panose="030F0702030302020204" pitchFamily="66" charset="0"/>
              </a:rPr>
              <a:t>Our new English book for this term is – </a:t>
            </a:r>
            <a:br>
              <a:rPr lang="en-GB" sz="3200" dirty="0">
                <a:latin typeface="Comic Sans MS" panose="030F0702030302020204" pitchFamily="66" charset="0"/>
              </a:rPr>
            </a:br>
            <a:r>
              <a:rPr lang="en-GB" sz="3200" i="1" dirty="0">
                <a:latin typeface="Comic Sans MS" panose="030F0702030302020204" pitchFamily="66" charset="0"/>
              </a:rPr>
              <a:t>The Great Kapok Tree!</a:t>
            </a:r>
          </a:p>
          <a:p>
            <a:r>
              <a:rPr lang="en-GB" sz="3200" dirty="0">
                <a:latin typeface="Comic Sans MS" panose="030F0702030302020204" pitchFamily="66" charset="0"/>
              </a:rPr>
              <a:t>The Kapok tree is found in the Amazon rainforest.</a:t>
            </a:r>
          </a:p>
          <a:p>
            <a:r>
              <a:rPr lang="en-GB" sz="3200" dirty="0">
                <a:latin typeface="Comic Sans MS" panose="030F0702030302020204" pitchFamily="66" charset="0"/>
              </a:rPr>
              <a:t>What do you already know about rainforests?</a:t>
            </a:r>
          </a:p>
        </p:txBody>
      </p:sp>
      <p:pic>
        <p:nvPicPr>
          <p:cNvPr id="1026" name="Picture 2" descr="Image result for amazon rainfore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5548" y="3133724"/>
            <a:ext cx="7086600" cy="37242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86260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6" descr="Related image"/>
          <p:cNvPicPr>
            <a:picLocks noChangeAspect="1" noChangeArrowheads="1"/>
          </p:cNvPicPr>
          <p:nvPr/>
        </p:nvPicPr>
        <p:blipFill rotWithShape="1">
          <a:blip r:embed="rId2">
            <a:extLst>
              <a:ext uri="{28A0092B-C50C-407E-A947-70E740481C1C}">
                <a14:useLocalDpi xmlns:a14="http://schemas.microsoft.com/office/drawing/2010/main" val="0"/>
              </a:ext>
            </a:extLst>
          </a:blip>
          <a:srcRect b="1521"/>
          <a:stretch/>
        </p:blipFill>
        <p:spPr bwMode="auto">
          <a:xfrm>
            <a:off x="0" y="104274"/>
            <a:ext cx="12192000" cy="6753726"/>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0" y="0"/>
            <a:ext cx="12192000" cy="561474"/>
          </a:xfrm>
          <a:solidFill>
            <a:schemeClr val="bg1"/>
          </a:solidFill>
          <a:ln>
            <a:solidFill>
              <a:srgbClr val="002060"/>
            </a:solidFill>
          </a:ln>
        </p:spPr>
        <p:txBody>
          <a:bodyPr>
            <a:noAutofit/>
          </a:bodyPr>
          <a:lstStyle/>
          <a:p>
            <a:pPr algn="ctr"/>
            <a:r>
              <a:rPr lang="en-GB" sz="3200" dirty="0">
                <a:solidFill>
                  <a:schemeClr val="tx1"/>
                </a:solidFill>
                <a:latin typeface="Comic Sans MS" panose="030F0702030302020204" pitchFamily="66" charset="0"/>
              </a:rPr>
              <a:t>Can you locate the Amazon Rainforest on the map?</a:t>
            </a:r>
          </a:p>
        </p:txBody>
      </p:sp>
    </p:spTree>
    <p:extLst>
      <p:ext uri="{BB962C8B-B14F-4D97-AF65-F5344CB8AC3E}">
        <p14:creationId xmlns:p14="http://schemas.microsoft.com/office/powerpoint/2010/main" val="14266371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Image result for world map with amazon rainforest lar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77798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0351" y="165463"/>
            <a:ext cx="8596668" cy="1320800"/>
          </a:xfrm>
        </p:spPr>
        <p:txBody>
          <a:bodyPr>
            <a:normAutofit/>
          </a:bodyPr>
          <a:lstStyle/>
          <a:p>
            <a:pPr algn="ctr"/>
            <a:r>
              <a:rPr lang="en-GB" sz="4400" b="1" dirty="0">
                <a:latin typeface="Comic Sans MS" panose="030F0702030302020204" pitchFamily="66" charset="0"/>
              </a:rPr>
              <a:t>The Great Kapok Tree</a:t>
            </a:r>
          </a:p>
        </p:txBody>
      </p:sp>
      <p:pic>
        <p:nvPicPr>
          <p:cNvPr id="5" name="Picture 4"/>
          <p:cNvPicPr>
            <a:picLocks noChangeAspect="1"/>
          </p:cNvPicPr>
          <p:nvPr/>
        </p:nvPicPr>
        <p:blipFill>
          <a:blip r:embed="rId2">
            <a:clrChange>
              <a:clrFrom>
                <a:srgbClr val="FFFFFF"/>
              </a:clrFrom>
              <a:clrTo>
                <a:srgbClr val="FFFFFF">
                  <a:alpha val="0"/>
                </a:srgbClr>
              </a:clrTo>
            </a:clrChange>
          </a:blip>
          <a:stretch>
            <a:fillRect/>
          </a:stretch>
        </p:blipFill>
        <p:spPr>
          <a:xfrm>
            <a:off x="0" y="4514850"/>
            <a:ext cx="1952625" cy="2343150"/>
          </a:xfrm>
          <a:prstGeom prst="rect">
            <a:avLst/>
          </a:prstGeom>
        </p:spPr>
      </p:pic>
      <p:pic>
        <p:nvPicPr>
          <p:cNvPr id="3078" name="Picture 6" descr="Image result for the great kapok tree front cov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48177" y="1023366"/>
            <a:ext cx="4641015" cy="565977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4412537B-F275-49ED-8847-8DCDD298B535}"/>
              </a:ext>
            </a:extLst>
          </p:cNvPr>
          <p:cNvSpPr txBox="1"/>
          <p:nvPr/>
        </p:nvSpPr>
        <p:spPr>
          <a:xfrm>
            <a:off x="97072" y="3657600"/>
            <a:ext cx="2266122" cy="1200329"/>
          </a:xfrm>
          <a:prstGeom prst="rect">
            <a:avLst/>
          </a:prstGeom>
          <a:noFill/>
        </p:spPr>
        <p:txBody>
          <a:bodyPr wrap="square" rtlCol="0">
            <a:spAutoFit/>
          </a:bodyPr>
          <a:lstStyle/>
          <a:p>
            <a:pPr algn="ctr"/>
            <a:r>
              <a:rPr lang="en-GB" u="sng" dirty="0">
                <a:hlinkClick r:id="rId4"/>
              </a:rPr>
              <a:t>https://www.youtube.com/watch?v=gw0arFtHeVw</a:t>
            </a:r>
            <a:endParaRPr lang="en-GB" dirty="0"/>
          </a:p>
          <a:p>
            <a:pPr algn="ctr"/>
            <a:endParaRPr lang="en-GB" dirty="0"/>
          </a:p>
        </p:txBody>
      </p:sp>
    </p:spTree>
    <p:extLst>
      <p:ext uri="{BB962C8B-B14F-4D97-AF65-F5344CB8AC3E}">
        <p14:creationId xmlns:p14="http://schemas.microsoft.com/office/powerpoint/2010/main" val="31180002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706" y="424158"/>
            <a:ext cx="8596668" cy="1320800"/>
          </a:xfrm>
        </p:spPr>
        <p:txBody>
          <a:bodyPr>
            <a:normAutofit/>
          </a:bodyPr>
          <a:lstStyle/>
          <a:p>
            <a:r>
              <a:rPr lang="en-GB" sz="4400" b="1" dirty="0">
                <a:latin typeface="Comic Sans MS" panose="030F0702030302020204" pitchFamily="66" charset="0"/>
              </a:rPr>
              <a:t>Adjective</a:t>
            </a:r>
          </a:p>
        </p:txBody>
      </p:sp>
      <p:sp>
        <p:nvSpPr>
          <p:cNvPr id="3" name="Content Placeholder 2"/>
          <p:cNvSpPr>
            <a:spLocks noGrp="1"/>
          </p:cNvSpPr>
          <p:nvPr>
            <p:ph idx="1"/>
          </p:nvPr>
        </p:nvSpPr>
        <p:spPr>
          <a:xfrm>
            <a:off x="416077" y="2252030"/>
            <a:ext cx="4782940" cy="3880773"/>
          </a:xfrm>
        </p:spPr>
        <p:txBody>
          <a:bodyPr>
            <a:normAutofit/>
          </a:bodyPr>
          <a:lstStyle/>
          <a:p>
            <a:r>
              <a:rPr lang="en-GB" sz="2800" dirty="0">
                <a:latin typeface="Comic Sans MS" panose="030F0702030302020204" pitchFamily="66" charset="0"/>
              </a:rPr>
              <a:t>What is an adjective?</a:t>
            </a:r>
          </a:p>
          <a:p>
            <a:r>
              <a:rPr lang="en-GB" sz="2800" dirty="0">
                <a:hlinkClick r:id="rId2"/>
              </a:rPr>
              <a:t>https://www.youtube.com/watch?v=e-C5FPbS7zc&amp;safe=active#action=share</a:t>
            </a:r>
            <a:endParaRPr lang="en-GB" sz="2800" dirty="0">
              <a:latin typeface="Comic Sans MS" panose="030F0702030302020204" pitchFamily="66" charset="0"/>
            </a:endParaRPr>
          </a:p>
        </p:txBody>
      </p:sp>
      <p:pic>
        <p:nvPicPr>
          <p:cNvPr id="4098" name="Picture 2" descr="Image result for adjective poster ks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42535" y="2050868"/>
            <a:ext cx="6849465" cy="4846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69877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C1B58B-94FA-44EF-91DE-90BDC3EBF20E}"/>
              </a:ext>
            </a:extLst>
          </p:cNvPr>
          <p:cNvSpPr>
            <a:spLocks noGrp="1"/>
          </p:cNvSpPr>
          <p:nvPr>
            <p:ph type="title"/>
          </p:nvPr>
        </p:nvSpPr>
        <p:spPr/>
        <p:txBody>
          <a:bodyPr>
            <a:normAutofit/>
          </a:bodyPr>
          <a:lstStyle/>
          <a:p>
            <a:pPr algn="ctr"/>
            <a:r>
              <a:rPr lang="en-GB" sz="4000" dirty="0">
                <a:latin typeface="Comic Sans MS" panose="030F0702030302020204" pitchFamily="66" charset="0"/>
              </a:rPr>
              <a:t>Which type of work is underlined in the sentence below?</a:t>
            </a:r>
          </a:p>
        </p:txBody>
      </p:sp>
      <p:sp>
        <p:nvSpPr>
          <p:cNvPr id="3" name="Content Placeholder 2">
            <a:extLst>
              <a:ext uri="{FF2B5EF4-FFF2-40B4-BE49-F238E27FC236}">
                <a16:creationId xmlns:a16="http://schemas.microsoft.com/office/drawing/2014/main" id="{739D635F-F8C4-4D8D-8861-4E33D07B4849}"/>
              </a:ext>
            </a:extLst>
          </p:cNvPr>
          <p:cNvSpPr>
            <a:spLocks noGrp="1"/>
          </p:cNvSpPr>
          <p:nvPr>
            <p:ph idx="1"/>
          </p:nvPr>
        </p:nvSpPr>
        <p:spPr/>
        <p:txBody>
          <a:bodyPr>
            <a:normAutofit/>
          </a:bodyPr>
          <a:lstStyle/>
          <a:p>
            <a:r>
              <a:rPr lang="en-GB" sz="3200" i="1" dirty="0">
                <a:latin typeface="Comic Sans MS" panose="030F0702030302020204" pitchFamily="66" charset="0"/>
              </a:rPr>
              <a:t>The house was on top of a </a:t>
            </a:r>
            <a:r>
              <a:rPr lang="en-GB" sz="3200" i="1" u="sng" dirty="0">
                <a:latin typeface="Comic Sans MS" panose="030F0702030302020204" pitchFamily="66" charset="0"/>
              </a:rPr>
              <a:t>steep</a:t>
            </a:r>
            <a:r>
              <a:rPr lang="en-GB" sz="3200" i="1" dirty="0">
                <a:latin typeface="Comic Sans MS" panose="030F0702030302020204" pitchFamily="66" charset="0"/>
              </a:rPr>
              <a:t> hill.</a:t>
            </a:r>
          </a:p>
          <a:p>
            <a:endParaRPr lang="en-GB" sz="3200" i="1" dirty="0">
              <a:latin typeface="Comic Sans MS" panose="030F0702030302020204" pitchFamily="66" charset="0"/>
            </a:endParaRPr>
          </a:p>
          <a:p>
            <a:r>
              <a:rPr lang="en-GB" sz="3200" dirty="0">
                <a:latin typeface="Comic Sans MS" panose="030F0702030302020204" pitchFamily="66" charset="0"/>
              </a:rPr>
              <a:t>Verb</a:t>
            </a:r>
          </a:p>
          <a:p>
            <a:r>
              <a:rPr lang="en-GB" sz="3200" dirty="0">
                <a:latin typeface="Comic Sans MS" panose="030F0702030302020204" pitchFamily="66" charset="0"/>
              </a:rPr>
              <a:t>Adjective</a:t>
            </a:r>
          </a:p>
          <a:p>
            <a:r>
              <a:rPr lang="en-GB" sz="3200" dirty="0">
                <a:latin typeface="Comic Sans MS" panose="030F0702030302020204" pitchFamily="66" charset="0"/>
              </a:rPr>
              <a:t>Adverb</a:t>
            </a:r>
          </a:p>
          <a:p>
            <a:r>
              <a:rPr lang="en-GB" sz="3200" dirty="0">
                <a:latin typeface="Comic Sans MS" panose="030F0702030302020204" pitchFamily="66" charset="0"/>
              </a:rPr>
              <a:t>Noun </a:t>
            </a:r>
          </a:p>
        </p:txBody>
      </p:sp>
    </p:spTree>
    <p:extLst>
      <p:ext uri="{BB962C8B-B14F-4D97-AF65-F5344CB8AC3E}">
        <p14:creationId xmlns:p14="http://schemas.microsoft.com/office/powerpoint/2010/main" val="36486437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9890" t="32510" r="21889" b="22095"/>
          <a:stretch/>
        </p:blipFill>
        <p:spPr>
          <a:xfrm>
            <a:off x="818147" y="513347"/>
            <a:ext cx="7924801" cy="5291722"/>
          </a:xfrm>
          <a:prstGeom prst="rect">
            <a:avLst/>
          </a:prstGeom>
        </p:spPr>
      </p:pic>
    </p:spTree>
    <p:extLst>
      <p:ext uri="{BB962C8B-B14F-4D97-AF65-F5344CB8AC3E}">
        <p14:creationId xmlns:p14="http://schemas.microsoft.com/office/powerpoint/2010/main" val="24302639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4073" y="402887"/>
            <a:ext cx="8596668" cy="1320800"/>
          </a:xfrm>
        </p:spPr>
        <p:txBody>
          <a:bodyPr>
            <a:normAutofit/>
          </a:bodyPr>
          <a:lstStyle/>
          <a:p>
            <a:r>
              <a:rPr lang="en-GB" sz="4400" b="1" dirty="0">
                <a:latin typeface="Comic Sans MS" panose="030F0702030302020204" pitchFamily="66" charset="0"/>
              </a:rPr>
              <a:t>Expanded Noun Phrase</a:t>
            </a:r>
          </a:p>
        </p:txBody>
      </p:sp>
      <p:sp>
        <p:nvSpPr>
          <p:cNvPr id="3" name="Content Placeholder 2"/>
          <p:cNvSpPr>
            <a:spLocks noGrp="1"/>
          </p:cNvSpPr>
          <p:nvPr>
            <p:ph idx="1"/>
          </p:nvPr>
        </p:nvSpPr>
        <p:spPr>
          <a:xfrm>
            <a:off x="350764" y="1723687"/>
            <a:ext cx="4116734" cy="3880773"/>
          </a:xfrm>
        </p:spPr>
        <p:txBody>
          <a:bodyPr>
            <a:normAutofit/>
          </a:bodyPr>
          <a:lstStyle/>
          <a:p>
            <a:r>
              <a:rPr lang="en-GB" sz="2800" dirty="0">
                <a:latin typeface="Comic Sans MS" panose="030F0702030302020204" pitchFamily="66" charset="0"/>
              </a:rPr>
              <a:t>What is an expanded noun phrase?</a:t>
            </a:r>
          </a:p>
          <a:p>
            <a:r>
              <a:rPr lang="en-GB" sz="2800" dirty="0">
                <a:hlinkClick r:id="rId2"/>
              </a:rPr>
              <a:t>https://www.youtube.com/watch?v=8GGWLr11Bio&amp;safe=active</a:t>
            </a:r>
            <a:endParaRPr lang="en-GB" sz="2800" dirty="0">
              <a:latin typeface="Comic Sans MS" panose="030F0702030302020204" pitchFamily="66" charset="0"/>
            </a:endParaRPr>
          </a:p>
        </p:txBody>
      </p:sp>
      <p:pic>
        <p:nvPicPr>
          <p:cNvPr id="5122" name="Picture 2" descr="Image result for expanded noun phrase poster"/>
          <p:cNvPicPr>
            <a:picLocks noChangeAspect="1" noChangeArrowheads="1"/>
          </p:cNvPicPr>
          <p:nvPr/>
        </p:nvPicPr>
        <p:blipFill rotWithShape="1">
          <a:blip r:embed="rId3">
            <a:extLst>
              <a:ext uri="{28A0092B-C50C-407E-A947-70E740481C1C}">
                <a14:useLocalDpi xmlns:a14="http://schemas.microsoft.com/office/drawing/2010/main" val="0"/>
              </a:ext>
            </a:extLst>
          </a:blip>
          <a:srcRect l="1227" t="2289" r="1303" b="5389"/>
          <a:stretch/>
        </p:blipFill>
        <p:spPr bwMode="auto">
          <a:xfrm>
            <a:off x="4637315" y="1488555"/>
            <a:ext cx="7554686" cy="53694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15365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5249" y="1358484"/>
            <a:ext cx="8596668" cy="3880773"/>
          </a:xfrm>
        </p:spPr>
        <p:txBody>
          <a:bodyPr>
            <a:noAutofit/>
          </a:bodyPr>
          <a:lstStyle/>
          <a:p>
            <a:r>
              <a:rPr lang="en-GB" sz="3200" dirty="0">
                <a:solidFill>
                  <a:schemeClr val="tx1"/>
                </a:solidFill>
                <a:latin typeface="Comic Sans MS" panose="030F0702030302020204" pitchFamily="66" charset="0"/>
              </a:rPr>
              <a:t>Rewrite the underlined noun phrase below as an expanded noun phrases, to give a full description of the creature.</a:t>
            </a:r>
          </a:p>
          <a:p>
            <a:endParaRPr lang="en-GB" sz="3200" dirty="0">
              <a:solidFill>
                <a:schemeClr val="tx1"/>
              </a:solidFill>
              <a:latin typeface="Comic Sans MS" panose="030F0702030302020204" pitchFamily="66" charset="0"/>
            </a:endParaRPr>
          </a:p>
          <a:p>
            <a:r>
              <a:rPr lang="en-GB" sz="3200" i="1" dirty="0">
                <a:solidFill>
                  <a:schemeClr val="tx1"/>
                </a:solidFill>
                <a:latin typeface="Comic Sans MS" panose="030F0702030302020204" pitchFamily="66" charset="0"/>
              </a:rPr>
              <a:t>Adam saw </a:t>
            </a:r>
            <a:r>
              <a:rPr lang="en-GB" sz="3200" i="1" u="sng" dirty="0">
                <a:solidFill>
                  <a:schemeClr val="tx1"/>
                </a:solidFill>
                <a:latin typeface="Comic Sans MS" panose="030F0702030302020204" pitchFamily="66" charset="0"/>
              </a:rPr>
              <a:t>a creature.</a:t>
            </a:r>
            <a:endParaRPr lang="en-GB" sz="3200" i="1" dirty="0">
              <a:latin typeface="Comic Sans MS" panose="030F0702030302020204" pitchFamily="66" charset="0"/>
            </a:endParaRPr>
          </a:p>
        </p:txBody>
      </p:sp>
    </p:spTree>
    <p:extLst>
      <p:ext uri="{BB962C8B-B14F-4D97-AF65-F5344CB8AC3E}">
        <p14:creationId xmlns:p14="http://schemas.microsoft.com/office/powerpoint/2010/main" val="23386403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0449" y="283411"/>
            <a:ext cx="8596668" cy="1320800"/>
          </a:xfrm>
        </p:spPr>
        <p:txBody>
          <a:bodyPr/>
          <a:lstStyle/>
          <a:p>
            <a:r>
              <a:rPr lang="en-GB" dirty="0">
                <a:latin typeface="Comic Sans MS" panose="030F0702030302020204" pitchFamily="66" charset="0"/>
              </a:rPr>
              <a:t>Examples of expanded noun phrases</a:t>
            </a:r>
          </a:p>
        </p:txBody>
      </p:sp>
      <p:sp>
        <p:nvSpPr>
          <p:cNvPr id="3" name="Content Placeholder 2"/>
          <p:cNvSpPr>
            <a:spLocks noGrp="1"/>
          </p:cNvSpPr>
          <p:nvPr>
            <p:ph idx="1"/>
          </p:nvPr>
        </p:nvSpPr>
        <p:spPr>
          <a:xfrm>
            <a:off x="340449" y="1251284"/>
            <a:ext cx="9974624" cy="4860757"/>
          </a:xfrm>
        </p:spPr>
        <p:txBody>
          <a:bodyPr>
            <a:noAutofit/>
          </a:bodyPr>
          <a:lstStyle/>
          <a:p>
            <a:r>
              <a:rPr lang="en-GB" sz="2400" i="1" dirty="0">
                <a:latin typeface="Comic Sans MS" panose="030F0702030302020204" pitchFamily="66" charset="0"/>
              </a:rPr>
              <a:t>The tropical, colourful flower under the branches</a:t>
            </a:r>
          </a:p>
          <a:p>
            <a:r>
              <a:rPr lang="en-GB" sz="2400" i="1" dirty="0">
                <a:latin typeface="Comic Sans MS" panose="030F0702030302020204" pitchFamily="66" charset="0"/>
              </a:rPr>
              <a:t>An old, dying tree stump beside the murky river</a:t>
            </a:r>
          </a:p>
          <a:p>
            <a:r>
              <a:rPr lang="en-GB" sz="2400" i="1" dirty="0">
                <a:latin typeface="Comic Sans MS" panose="030F0702030302020204" pitchFamily="66" charset="0"/>
              </a:rPr>
              <a:t>A colossal, sturdy tree near the tangled vines</a:t>
            </a:r>
          </a:p>
          <a:p>
            <a:r>
              <a:rPr lang="en-GB" sz="2400" i="1" dirty="0">
                <a:latin typeface="Comic Sans MS" panose="030F0702030302020204" pitchFamily="66" charset="0"/>
              </a:rPr>
              <a:t>The dangerous, poisonous bush with prickly leaves</a:t>
            </a:r>
          </a:p>
          <a:p>
            <a:r>
              <a:rPr lang="en-GB" sz="2400" i="1" dirty="0">
                <a:latin typeface="Comic Sans MS" panose="030F0702030302020204" pitchFamily="66" charset="0"/>
              </a:rPr>
              <a:t>A glassy, smooth river in the distance</a:t>
            </a:r>
          </a:p>
          <a:p>
            <a:r>
              <a:rPr lang="en-GB" sz="2400" i="1" dirty="0">
                <a:latin typeface="Comic Sans MS" panose="030F0702030302020204" pitchFamily="66" charset="0"/>
              </a:rPr>
              <a:t>A thin, black creature with terrifying red eyes </a:t>
            </a:r>
          </a:p>
          <a:p>
            <a:r>
              <a:rPr lang="en-GB" sz="2400" i="1" dirty="0">
                <a:latin typeface="Comic Sans MS" panose="030F0702030302020204" pitchFamily="66" charset="0"/>
              </a:rPr>
              <a:t>A miniscule, blue beetle with four eyes on the top of his head</a:t>
            </a:r>
          </a:p>
          <a:p>
            <a:endParaRPr lang="en-GB" sz="2400" b="1" i="1" dirty="0">
              <a:latin typeface="Comic Sans MS" panose="030F0702030302020204" pitchFamily="66" charset="0"/>
            </a:endParaRPr>
          </a:p>
          <a:p>
            <a:r>
              <a:rPr lang="en-GB" sz="2400" b="1" dirty="0">
                <a:latin typeface="Comic Sans MS" panose="030F0702030302020204" pitchFamily="66" charset="0"/>
              </a:rPr>
              <a:t>Remember</a:t>
            </a:r>
            <a:r>
              <a:rPr lang="en-GB" sz="2400" dirty="0">
                <a:latin typeface="Comic Sans MS" panose="030F0702030302020204" pitchFamily="66" charset="0"/>
              </a:rPr>
              <a:t> to use a comma between the adjectives you are using.</a:t>
            </a:r>
          </a:p>
          <a:p>
            <a:r>
              <a:rPr lang="en-GB" sz="2400" dirty="0">
                <a:latin typeface="Comic Sans MS" panose="030F0702030302020204" pitchFamily="66" charset="0"/>
              </a:rPr>
              <a:t>Why do we need a comma?</a:t>
            </a:r>
          </a:p>
        </p:txBody>
      </p:sp>
    </p:spTree>
    <p:extLst>
      <p:ext uri="{BB962C8B-B14F-4D97-AF65-F5344CB8AC3E}">
        <p14:creationId xmlns:p14="http://schemas.microsoft.com/office/powerpoint/2010/main" val="15462371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609600"/>
            <a:ext cx="8969202" cy="1320800"/>
          </a:xfrm>
        </p:spPr>
        <p:txBody>
          <a:bodyPr>
            <a:noAutofit/>
          </a:bodyPr>
          <a:lstStyle/>
          <a:p>
            <a:r>
              <a:rPr lang="en-GB" sz="4000" b="1" dirty="0">
                <a:latin typeface="Comic Sans MS" panose="030F0702030302020204" pitchFamily="66" charset="0"/>
              </a:rPr>
              <a:t>In the rainforest, what can you….</a:t>
            </a:r>
          </a:p>
        </p:txBody>
      </p:sp>
      <p:sp>
        <p:nvSpPr>
          <p:cNvPr id="3" name="Content Placeholder 2"/>
          <p:cNvSpPr>
            <a:spLocks noGrp="1"/>
          </p:cNvSpPr>
          <p:nvPr>
            <p:ph idx="1"/>
          </p:nvPr>
        </p:nvSpPr>
        <p:spPr>
          <a:xfrm>
            <a:off x="491067" y="5075583"/>
            <a:ext cx="8596668" cy="1782417"/>
          </a:xfrm>
        </p:spPr>
        <p:txBody>
          <a:bodyPr>
            <a:normAutofit/>
          </a:bodyPr>
          <a:lstStyle/>
          <a:p>
            <a:r>
              <a:rPr lang="en-GB" sz="2800" dirty="0">
                <a:latin typeface="Comic Sans MS" panose="030F0702030302020204" pitchFamily="66" charset="0"/>
              </a:rPr>
              <a:t>Look at the pictures and listen to the sounds of the rainforest clip on the next slide to help you.</a:t>
            </a:r>
          </a:p>
          <a:p>
            <a:r>
              <a:rPr lang="en-GB" sz="2800" dirty="0">
                <a:latin typeface="Comic Sans MS" panose="030F0702030302020204" pitchFamily="66" charset="0"/>
              </a:rPr>
              <a:t>Try to use impressive vocabulary!</a:t>
            </a:r>
          </a:p>
        </p:txBody>
      </p:sp>
      <p:pic>
        <p:nvPicPr>
          <p:cNvPr id="7170" name="Picture 2" descr="Image result for 5 senses"/>
          <p:cNvPicPr>
            <a:picLocks noChangeAspect="1" noChangeArrowheads="1"/>
          </p:cNvPicPr>
          <p:nvPr/>
        </p:nvPicPr>
        <p:blipFill rotWithShape="1">
          <a:blip r:embed="rId2">
            <a:clrChange>
              <a:clrFrom>
                <a:srgbClr val="FCFCFC"/>
              </a:clrFrom>
              <a:clrTo>
                <a:srgbClr val="FCFCFC">
                  <a:alpha val="0"/>
                </a:srgbClr>
              </a:clrTo>
            </a:clrChange>
            <a:extLst>
              <a:ext uri="{28A0092B-C50C-407E-A947-70E740481C1C}">
                <a14:useLocalDpi xmlns:a14="http://schemas.microsoft.com/office/drawing/2010/main" val="0"/>
              </a:ext>
            </a:extLst>
          </a:blip>
          <a:srcRect t="31603" b="12096"/>
          <a:stretch/>
        </p:blipFill>
        <p:spPr bwMode="auto">
          <a:xfrm>
            <a:off x="304800" y="2053390"/>
            <a:ext cx="9630833" cy="27111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07252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mage result for rainfore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304674"/>
            <a:ext cx="12192000" cy="3553326"/>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p:cNvSpPr>
            <a:spLocks noGrp="1"/>
          </p:cNvSpPr>
          <p:nvPr>
            <p:ph idx="1"/>
          </p:nvPr>
        </p:nvSpPr>
        <p:spPr>
          <a:xfrm>
            <a:off x="0" y="6403725"/>
            <a:ext cx="8596668" cy="454275"/>
          </a:xfrm>
        </p:spPr>
        <p:txBody>
          <a:bodyPr/>
          <a:lstStyle/>
          <a:p>
            <a:r>
              <a:rPr lang="en-GB" dirty="0">
                <a:solidFill>
                  <a:schemeClr val="bg1"/>
                </a:solidFill>
                <a:hlinkClick r:id="rId3"/>
              </a:rPr>
              <a:t>https://www.youtube.com/watch?v=8myYyMg1fFE&amp;t=2712s</a:t>
            </a:r>
            <a:endParaRPr lang="en-GB" dirty="0">
              <a:solidFill>
                <a:schemeClr val="bg1"/>
              </a:solidFill>
            </a:endParaRPr>
          </a:p>
        </p:txBody>
      </p:sp>
      <p:pic>
        <p:nvPicPr>
          <p:cNvPr id="6148" name="Picture 4"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3320716" cy="3320717"/>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Related imag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20717" y="1"/>
            <a:ext cx="4679055" cy="3304674"/>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Image result for rainforest"/>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999772" y="0"/>
            <a:ext cx="4192228" cy="32886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96657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2423974447"/>
              </p:ext>
            </p:extLst>
          </p:nvPr>
        </p:nvGraphicFramePr>
        <p:xfrm>
          <a:off x="0" y="0"/>
          <a:ext cx="12192000" cy="685800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3012736042"/>
                    </a:ext>
                  </a:extLst>
                </a:gridCol>
                <a:gridCol w="4064000">
                  <a:extLst>
                    <a:ext uri="{9D8B030D-6E8A-4147-A177-3AD203B41FA5}">
                      <a16:colId xmlns:a16="http://schemas.microsoft.com/office/drawing/2014/main" val="3476109582"/>
                    </a:ext>
                  </a:extLst>
                </a:gridCol>
                <a:gridCol w="4064000">
                  <a:extLst>
                    <a:ext uri="{9D8B030D-6E8A-4147-A177-3AD203B41FA5}">
                      <a16:colId xmlns:a16="http://schemas.microsoft.com/office/drawing/2014/main" val="1446775529"/>
                    </a:ext>
                  </a:extLst>
                </a:gridCol>
              </a:tblGrid>
              <a:tr h="1760838">
                <a:tc>
                  <a:txBody>
                    <a:bodyPr/>
                    <a:lstStyle/>
                    <a:p>
                      <a:r>
                        <a:rPr lang="en-GB" sz="2800" b="0" dirty="0">
                          <a:solidFill>
                            <a:schemeClr val="tx1"/>
                          </a:solidFill>
                          <a:latin typeface="Comic Sans MS" panose="030F0702030302020204" pitchFamily="66" charset="0"/>
                        </a:rPr>
                        <a:t>Paddling</a:t>
                      </a:r>
                    </a:p>
                    <a:p>
                      <a:endParaRPr lang="en-GB" sz="2000" b="0" kern="1200" dirty="0">
                        <a:solidFill>
                          <a:schemeClr val="tx1"/>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a:solidFill>
                            <a:schemeClr val="tx1"/>
                          </a:solidFill>
                          <a:latin typeface="Comic Sans MS" panose="030F0702030302020204" pitchFamily="66" charset="0"/>
                        </a:rPr>
                        <a:t>Snorkelling</a:t>
                      </a:r>
                    </a:p>
                    <a:p>
                      <a:endParaRPr lang="en-GB" sz="2800"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a:solidFill>
                            <a:schemeClr val="tx1"/>
                          </a:solidFill>
                          <a:latin typeface="Comic Sans MS" panose="030F0702030302020204" pitchFamily="66" charset="0"/>
                        </a:rPr>
                        <a:t>Diving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00373932"/>
                  </a:ext>
                </a:extLst>
              </a:tr>
              <a:tr h="5097162">
                <a:tc>
                  <a:txBody>
                    <a:bodyPr/>
                    <a:lstStyle/>
                    <a:p>
                      <a:r>
                        <a:rPr lang="en-GB" sz="1600" b="0" i="0" dirty="0">
                          <a:solidFill>
                            <a:schemeClr val="tx1"/>
                          </a:solidFill>
                          <a:latin typeface="Comic Sans MS" panose="030F0702030302020204" pitchFamily="66" charset="0"/>
                        </a:rPr>
                        <a:t>Independently complete the grid using adjectives.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b="0" i="0" kern="1200" baseline="0" dirty="0">
                          <a:solidFill>
                            <a:schemeClr val="tx1"/>
                          </a:solidFill>
                          <a:latin typeface="Comic Sans MS" panose="030F0702030302020204" pitchFamily="66" charset="0"/>
                          <a:ea typeface="+mn-ea"/>
                          <a:cs typeface="+mn-cs"/>
                        </a:rPr>
                        <a:t>Complete the grid using expanded noun phrases; remembering to use commas between the adjectives.</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0" i="0" kern="1200" baseline="0" dirty="0">
                        <a:solidFill>
                          <a:schemeClr val="tx1"/>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0" i="0" kern="1200" baseline="0" dirty="0">
                          <a:solidFill>
                            <a:schemeClr val="tx1"/>
                          </a:solidFill>
                          <a:latin typeface="Comic Sans MS" panose="030F0702030302020204" pitchFamily="66" charset="0"/>
                          <a:ea typeface="+mn-ea"/>
                          <a:cs typeface="+mn-cs"/>
                        </a:rPr>
                        <a:t>Challenge yourself to use impressive vocabulary and improve your vocabulary with the help of a thesaurus.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600" b="0" i="0" kern="1200" baseline="0" dirty="0">
                          <a:solidFill>
                            <a:schemeClr val="tx1"/>
                          </a:solidFill>
                          <a:latin typeface="Comic Sans MS" panose="030F0702030302020204" pitchFamily="66" charset="0"/>
                          <a:ea typeface="+mn-ea"/>
                          <a:cs typeface="+mn-cs"/>
                        </a:rPr>
                        <a:t>Complete the grid using expanded noun phrases; remembering to use commas between the adjectives.</a:t>
                      </a:r>
                    </a:p>
                    <a:p>
                      <a:endParaRPr lang="en-GB" sz="1600" b="0" i="0" kern="1200" baseline="0" dirty="0">
                        <a:solidFill>
                          <a:schemeClr val="tx1"/>
                        </a:solidFill>
                        <a:latin typeface="Comic Sans MS" panose="030F0702030302020204" pitchFamily="66" charset="0"/>
                        <a:ea typeface="+mn-ea"/>
                        <a:cs typeface="+mn-cs"/>
                      </a:endParaRPr>
                    </a:p>
                    <a:p>
                      <a:r>
                        <a:rPr lang="en-GB" sz="1600" b="0" i="0" kern="1200" baseline="0" dirty="0">
                          <a:solidFill>
                            <a:schemeClr val="tx1"/>
                          </a:solidFill>
                          <a:latin typeface="Comic Sans MS" panose="030F0702030302020204" pitchFamily="66" charset="0"/>
                          <a:ea typeface="+mn-ea"/>
                          <a:cs typeface="+mn-cs"/>
                        </a:rPr>
                        <a:t>Make sure you are using impressive vocabulary and challenge yourself to use prepositions to add information, e.g.</a:t>
                      </a:r>
                    </a:p>
                    <a:p>
                      <a:r>
                        <a:rPr lang="en-GB" sz="1600" b="0" i="1" kern="1200" baseline="0" dirty="0">
                          <a:solidFill>
                            <a:schemeClr val="tx1"/>
                          </a:solidFill>
                          <a:latin typeface="Comic Sans MS" panose="030F0702030302020204" pitchFamily="66" charset="0"/>
                          <a:ea typeface="+mn-ea"/>
                          <a:cs typeface="+mn-cs"/>
                        </a:rPr>
                        <a:t>heavy, warm rain dropping softly down my perspiring arm.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36103788"/>
                  </a:ext>
                </a:extLst>
              </a:tr>
            </a:tbl>
          </a:graphicData>
        </a:graphic>
      </p:graphicFrame>
      <p:pic>
        <p:nvPicPr>
          <p:cNvPr id="1026"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24928" t="19212" r="57764" b="52567"/>
          <a:stretch/>
        </p:blipFill>
        <p:spPr bwMode="auto">
          <a:xfrm>
            <a:off x="2328203" y="0"/>
            <a:ext cx="1688123" cy="168812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assessment"/>
          <p:cNvPicPr>
            <a:picLocks noChangeAspect="1" noChangeArrowheads="1"/>
          </p:cNvPicPr>
          <p:nvPr/>
        </p:nvPicPr>
        <p:blipFill rotWithShape="1">
          <a:blip r:embed="rId2">
            <a:clrChange>
              <a:clrFrom>
                <a:srgbClr val="FFFEFA"/>
              </a:clrFrom>
              <a:clrTo>
                <a:srgbClr val="FFFEFA">
                  <a:alpha val="0"/>
                </a:srgbClr>
              </a:clrTo>
            </a:clrChange>
            <a:extLst>
              <a:ext uri="{28A0092B-C50C-407E-A947-70E740481C1C}">
                <a14:useLocalDpi xmlns:a14="http://schemas.microsoft.com/office/drawing/2010/main" val="0"/>
              </a:ext>
            </a:extLst>
          </a:blip>
          <a:srcRect l="46707" t="40143" r="29254" b="40749"/>
          <a:stretch/>
        </p:blipFill>
        <p:spPr bwMode="auto">
          <a:xfrm>
            <a:off x="4867422" y="432538"/>
            <a:ext cx="2575560" cy="125558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67910" t="69775" r="7871" b="8304"/>
          <a:stretch/>
        </p:blipFill>
        <p:spPr bwMode="auto">
          <a:xfrm>
            <a:off x="9228406" y="546470"/>
            <a:ext cx="2082018" cy="115572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rotWithShape="1">
          <a:blip r:embed="rId3"/>
          <a:srcRect l="53329" t="20230" r="20409" b="14200"/>
          <a:stretch/>
        </p:blipFill>
        <p:spPr>
          <a:xfrm>
            <a:off x="550073" y="2630905"/>
            <a:ext cx="3011274" cy="4227095"/>
          </a:xfrm>
          <a:prstGeom prst="rect">
            <a:avLst/>
          </a:prstGeom>
        </p:spPr>
      </p:pic>
    </p:spTree>
    <p:extLst>
      <p:ext uri="{BB962C8B-B14F-4D97-AF65-F5344CB8AC3E}">
        <p14:creationId xmlns:p14="http://schemas.microsoft.com/office/powerpoint/2010/main" val="7281258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sz="4400" b="1" dirty="0">
                <a:solidFill>
                  <a:srgbClr val="FF0000"/>
                </a:solidFill>
                <a:latin typeface="Comic Sans MS" panose="030F0702030302020204" pitchFamily="66" charset="0"/>
              </a:rPr>
              <a:t>Red Pen</a:t>
            </a:r>
          </a:p>
        </p:txBody>
      </p:sp>
      <p:sp>
        <p:nvSpPr>
          <p:cNvPr id="4" name="Content Placeholder 3"/>
          <p:cNvSpPr>
            <a:spLocks noGrp="1"/>
          </p:cNvSpPr>
          <p:nvPr>
            <p:ph idx="1"/>
          </p:nvPr>
        </p:nvSpPr>
        <p:spPr>
          <a:xfrm>
            <a:off x="677334" y="2160589"/>
            <a:ext cx="6846413" cy="3880773"/>
          </a:xfrm>
        </p:spPr>
        <p:txBody>
          <a:bodyPr>
            <a:normAutofit/>
          </a:bodyPr>
          <a:lstStyle/>
          <a:p>
            <a:r>
              <a:rPr lang="en-GB" sz="2800" dirty="0">
                <a:solidFill>
                  <a:srgbClr val="FF0000"/>
                </a:solidFill>
                <a:latin typeface="Comic Sans MS" panose="030F0702030302020204" pitchFamily="66" charset="0"/>
              </a:rPr>
              <a:t>Turn your grids into a 4, 3, 4, 3 poem. </a:t>
            </a:r>
          </a:p>
          <a:p>
            <a:r>
              <a:rPr lang="en-GB" sz="2800" dirty="0">
                <a:solidFill>
                  <a:srgbClr val="FF0000"/>
                </a:solidFill>
                <a:latin typeface="Comic Sans MS" panose="030F0702030302020204" pitchFamily="66" charset="0"/>
              </a:rPr>
              <a:t>4 words for see</a:t>
            </a:r>
          </a:p>
          <a:p>
            <a:r>
              <a:rPr lang="en-GB" sz="2800" dirty="0">
                <a:solidFill>
                  <a:srgbClr val="FF0000"/>
                </a:solidFill>
                <a:latin typeface="Comic Sans MS" panose="030F0702030302020204" pitchFamily="66" charset="0"/>
              </a:rPr>
              <a:t>3 words for feel</a:t>
            </a:r>
          </a:p>
          <a:p>
            <a:r>
              <a:rPr lang="en-GB" sz="2800" dirty="0">
                <a:solidFill>
                  <a:srgbClr val="FF0000"/>
                </a:solidFill>
                <a:latin typeface="Comic Sans MS" panose="030F0702030302020204" pitchFamily="66" charset="0"/>
              </a:rPr>
              <a:t>4 words for hear</a:t>
            </a:r>
          </a:p>
          <a:p>
            <a:r>
              <a:rPr lang="en-GB" sz="2800" dirty="0">
                <a:solidFill>
                  <a:srgbClr val="FF0000"/>
                </a:solidFill>
                <a:latin typeface="Comic Sans MS" panose="030F0702030302020204" pitchFamily="66" charset="0"/>
              </a:rPr>
              <a:t>3 words for smell</a:t>
            </a:r>
          </a:p>
          <a:p>
            <a:r>
              <a:rPr lang="en-GB" sz="2800" i="1" dirty="0">
                <a:solidFill>
                  <a:srgbClr val="FF0000"/>
                </a:solidFill>
                <a:latin typeface="Comic Sans MS" panose="030F0702030302020204" pitchFamily="66" charset="0"/>
              </a:rPr>
              <a:t>How much description can you fit into your poem?</a:t>
            </a:r>
          </a:p>
          <a:p>
            <a:pPr marL="0" indent="0">
              <a:buNone/>
            </a:pPr>
            <a:endParaRPr lang="en-GB" sz="2800" dirty="0">
              <a:solidFill>
                <a:srgbClr val="FF0000"/>
              </a:solidFill>
              <a:latin typeface="Comic Sans MS" panose="030F0702030302020204" pitchFamily="66" charset="0"/>
            </a:endParaRPr>
          </a:p>
        </p:txBody>
      </p:sp>
      <p:pic>
        <p:nvPicPr>
          <p:cNvPr id="2" name="Picture 1"/>
          <p:cNvPicPr>
            <a:picLocks noChangeAspect="1"/>
          </p:cNvPicPr>
          <p:nvPr/>
        </p:nvPicPr>
        <p:blipFill rotWithShape="1">
          <a:blip r:embed="rId2"/>
          <a:srcRect l="41246" t="20449" r="14491" b="22095"/>
          <a:stretch/>
        </p:blipFill>
        <p:spPr>
          <a:xfrm>
            <a:off x="7523747" y="0"/>
            <a:ext cx="4629812" cy="3378861"/>
          </a:xfrm>
          <a:prstGeom prst="rect">
            <a:avLst/>
          </a:prstGeom>
        </p:spPr>
      </p:pic>
      <p:pic>
        <p:nvPicPr>
          <p:cNvPr id="6" name="Picture 5"/>
          <p:cNvPicPr>
            <a:picLocks noChangeAspect="1"/>
          </p:cNvPicPr>
          <p:nvPr/>
        </p:nvPicPr>
        <p:blipFill rotWithShape="1">
          <a:blip r:embed="rId3"/>
          <a:srcRect l="40630" t="21107" r="10668" b="15954"/>
          <a:stretch/>
        </p:blipFill>
        <p:spPr>
          <a:xfrm>
            <a:off x="7523747" y="3466130"/>
            <a:ext cx="4668253" cy="3391870"/>
          </a:xfrm>
          <a:prstGeom prst="rect">
            <a:avLst/>
          </a:prstGeom>
        </p:spPr>
      </p:pic>
    </p:spTree>
    <p:extLst>
      <p:ext uri="{BB962C8B-B14F-4D97-AF65-F5344CB8AC3E}">
        <p14:creationId xmlns:p14="http://schemas.microsoft.com/office/powerpoint/2010/main" val="20334389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33137" y="1153249"/>
            <a:ext cx="9127957" cy="1646302"/>
          </a:xfrm>
        </p:spPr>
        <p:txBody>
          <a:bodyPr/>
          <a:lstStyle/>
          <a:p>
            <a:r>
              <a:rPr lang="en-GB" sz="4800" dirty="0">
                <a:latin typeface="Comic Sans MS" panose="030F0702030302020204" pitchFamily="66" charset="0"/>
              </a:rPr>
              <a:t>Wednesday 6</a:t>
            </a:r>
            <a:r>
              <a:rPr lang="en-GB" sz="4800" baseline="30000" dirty="0">
                <a:latin typeface="Comic Sans MS" panose="030F0702030302020204" pitchFamily="66" charset="0"/>
              </a:rPr>
              <a:t>th</a:t>
            </a:r>
            <a:r>
              <a:rPr lang="en-GB" sz="4800" dirty="0">
                <a:latin typeface="Comic Sans MS" panose="030F0702030302020204" pitchFamily="66" charset="0"/>
              </a:rPr>
              <a:t> January 2021</a:t>
            </a:r>
          </a:p>
        </p:txBody>
      </p:sp>
      <p:sp>
        <p:nvSpPr>
          <p:cNvPr id="3" name="Subtitle 2"/>
          <p:cNvSpPr>
            <a:spLocks noGrp="1"/>
          </p:cNvSpPr>
          <p:nvPr>
            <p:ph type="subTitle" idx="1"/>
          </p:nvPr>
        </p:nvSpPr>
        <p:spPr/>
        <p:txBody>
          <a:bodyPr>
            <a:noAutofit/>
          </a:bodyPr>
          <a:lstStyle/>
          <a:p>
            <a:r>
              <a:rPr lang="en-GB" sz="3200" dirty="0">
                <a:solidFill>
                  <a:schemeClr val="tx1"/>
                </a:solidFill>
                <a:latin typeface="Comic Sans MS" panose="030F0702030302020204" pitchFamily="66" charset="0"/>
              </a:rPr>
              <a:t>LO: to use imaginative description</a:t>
            </a:r>
          </a:p>
          <a:p>
            <a:r>
              <a:rPr lang="en-GB" sz="3200" dirty="0">
                <a:solidFill>
                  <a:schemeClr val="tx1"/>
                </a:solidFill>
                <a:latin typeface="Comic Sans MS" panose="030F0702030302020204" pitchFamily="66" charset="0"/>
              </a:rPr>
              <a:t>C: Rainforest Setting </a:t>
            </a:r>
          </a:p>
        </p:txBody>
      </p:sp>
    </p:spTree>
    <p:extLst>
      <p:ext uri="{BB962C8B-B14F-4D97-AF65-F5344CB8AC3E}">
        <p14:creationId xmlns:p14="http://schemas.microsoft.com/office/powerpoint/2010/main" val="19725093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3347" y="866274"/>
            <a:ext cx="8951496" cy="5037221"/>
          </a:xfrm>
        </p:spPr>
        <p:txBody>
          <a:bodyPr>
            <a:noAutofit/>
          </a:bodyPr>
          <a:lstStyle/>
          <a:p>
            <a:r>
              <a:rPr lang="en-GB" sz="2400" i="1" dirty="0">
                <a:latin typeface="Comic Sans MS" panose="030F0702030302020204" pitchFamily="66" charset="0"/>
              </a:rPr>
              <a:t>Strong, tangled vines slithered down the rough bark like snakes</a:t>
            </a:r>
          </a:p>
          <a:p>
            <a:r>
              <a:rPr lang="en-GB" sz="2400" i="1" dirty="0">
                <a:latin typeface="Comic Sans MS" panose="030F0702030302020204" pitchFamily="66" charset="0"/>
              </a:rPr>
              <a:t>The poisonous, curled snake looked like a rope twisted into a knot</a:t>
            </a:r>
          </a:p>
          <a:p>
            <a:r>
              <a:rPr lang="en-GB" sz="2400" i="1" dirty="0">
                <a:latin typeface="Comic Sans MS" panose="030F0702030302020204" pitchFamily="66" charset="0"/>
              </a:rPr>
              <a:t>The heavy, powerful rain fell like stones</a:t>
            </a:r>
          </a:p>
          <a:p>
            <a:r>
              <a:rPr lang="en-GB" sz="2400" i="1" dirty="0">
                <a:latin typeface="Comic Sans MS" panose="030F0702030302020204" pitchFamily="66" charset="0"/>
              </a:rPr>
              <a:t>The towering trees were as tall as skyscrapers </a:t>
            </a:r>
          </a:p>
          <a:p>
            <a:endParaRPr lang="en-GB" sz="2400" dirty="0">
              <a:latin typeface="Comic Sans MS" panose="030F0702030302020204" pitchFamily="66" charset="0"/>
            </a:endParaRPr>
          </a:p>
          <a:p>
            <a:r>
              <a:rPr lang="en-GB" sz="2400" dirty="0">
                <a:latin typeface="Comic Sans MS" panose="030F0702030302020204" pitchFamily="66" charset="0"/>
              </a:rPr>
              <a:t>What have I written about the rainforest? </a:t>
            </a:r>
          </a:p>
          <a:p>
            <a:endParaRPr lang="en-GB" sz="2400" dirty="0">
              <a:latin typeface="Comic Sans MS" panose="030F0702030302020204" pitchFamily="66" charset="0"/>
            </a:endParaRPr>
          </a:p>
        </p:txBody>
      </p:sp>
    </p:spTree>
    <p:extLst>
      <p:ext uri="{BB962C8B-B14F-4D97-AF65-F5344CB8AC3E}">
        <p14:creationId xmlns:p14="http://schemas.microsoft.com/office/powerpoint/2010/main" val="32505552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6208148" cy="1320800"/>
          </a:xfrm>
        </p:spPr>
        <p:txBody>
          <a:bodyPr>
            <a:normAutofit fontScale="90000"/>
          </a:bodyPr>
          <a:lstStyle/>
          <a:p>
            <a:r>
              <a:rPr lang="en-GB" sz="4400" b="1" dirty="0">
                <a:latin typeface="Comic Sans MS" panose="030F0702030302020204" pitchFamily="66" charset="0"/>
              </a:rPr>
              <a:t>What makes it a simile?</a:t>
            </a:r>
          </a:p>
        </p:txBody>
      </p:sp>
      <p:sp>
        <p:nvSpPr>
          <p:cNvPr id="3" name="Content Placeholder 2"/>
          <p:cNvSpPr>
            <a:spLocks noGrp="1"/>
          </p:cNvSpPr>
          <p:nvPr>
            <p:ph idx="1"/>
          </p:nvPr>
        </p:nvSpPr>
        <p:spPr>
          <a:xfrm>
            <a:off x="677334" y="2160589"/>
            <a:ext cx="6208148" cy="3880773"/>
          </a:xfrm>
        </p:spPr>
        <p:txBody>
          <a:bodyPr>
            <a:normAutofit/>
          </a:bodyPr>
          <a:lstStyle/>
          <a:p>
            <a:r>
              <a:rPr lang="en-GB" sz="2800" dirty="0">
                <a:latin typeface="Comic Sans MS" panose="030F0702030302020204" pitchFamily="66" charset="0"/>
              </a:rPr>
              <a:t>It is important that we use accurate comparisons as this will have the greatest effect on the reader.</a:t>
            </a:r>
          </a:p>
          <a:p>
            <a:endParaRPr lang="en-GB" sz="2800" dirty="0">
              <a:latin typeface="Comic Sans MS" panose="030F0702030302020204" pitchFamily="66" charset="0"/>
            </a:endParaRPr>
          </a:p>
          <a:p>
            <a:r>
              <a:rPr lang="en-GB" sz="2800" dirty="0">
                <a:latin typeface="Comic Sans MS" panose="030F0702030302020204" pitchFamily="66" charset="0"/>
              </a:rPr>
              <a:t>e.g.  </a:t>
            </a:r>
            <a:r>
              <a:rPr lang="en-GB" sz="2800" i="1" dirty="0">
                <a:latin typeface="Comic Sans MS" panose="030F0702030302020204" pitchFamily="66" charset="0"/>
              </a:rPr>
              <a:t>as tall as a pencil</a:t>
            </a:r>
            <a:endParaRPr lang="en-GB" sz="2800" dirty="0">
              <a:latin typeface="Comic Sans MS" panose="030F0702030302020204" pitchFamily="66" charset="0"/>
            </a:endParaRPr>
          </a:p>
          <a:p>
            <a:r>
              <a:rPr lang="en-GB" sz="2800" dirty="0">
                <a:latin typeface="Comic Sans MS" panose="030F0702030302020204" pitchFamily="66" charset="0"/>
              </a:rPr>
              <a:t>A good smile or not?</a:t>
            </a:r>
          </a:p>
          <a:p>
            <a:endParaRPr lang="en-GB" sz="2800" dirty="0"/>
          </a:p>
        </p:txBody>
      </p:sp>
      <p:pic>
        <p:nvPicPr>
          <p:cNvPr id="8194" name="Picture 2" descr="Image result for simile poster ks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85482" y="0"/>
            <a:ext cx="530651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16417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6281" y="363873"/>
            <a:ext cx="8596668" cy="3880773"/>
          </a:xfrm>
        </p:spPr>
        <p:txBody>
          <a:bodyPr>
            <a:normAutofit fontScale="92500" lnSpcReduction="20000"/>
          </a:bodyPr>
          <a:lstStyle/>
          <a:p>
            <a:r>
              <a:rPr lang="en-GB" sz="2800" i="1" dirty="0">
                <a:latin typeface="Comic Sans MS" panose="030F0702030302020204" pitchFamily="66" charset="0"/>
              </a:rPr>
              <a:t>Surrounded by an ocean of towering, sturdy trees</a:t>
            </a:r>
          </a:p>
          <a:p>
            <a:r>
              <a:rPr lang="en-GB" sz="2800" i="1" dirty="0">
                <a:latin typeface="Comic Sans MS" panose="030F0702030302020204" pitchFamily="66" charset="0"/>
              </a:rPr>
              <a:t>The sun was broken into fragments, scattered all over the rainforest floor. </a:t>
            </a:r>
          </a:p>
          <a:p>
            <a:r>
              <a:rPr lang="en-GB" sz="2800" i="1" dirty="0">
                <a:latin typeface="Comic Sans MS" panose="030F0702030302020204" pitchFamily="66" charset="0"/>
              </a:rPr>
              <a:t>The trees are giants towering over me. </a:t>
            </a:r>
          </a:p>
          <a:p>
            <a:endParaRPr lang="en-GB" sz="2800" dirty="0">
              <a:latin typeface="Comic Sans MS" panose="030F0702030302020204" pitchFamily="66" charset="0"/>
            </a:endParaRPr>
          </a:p>
          <a:p>
            <a:r>
              <a:rPr lang="en-GB" sz="2800" dirty="0">
                <a:latin typeface="Comic Sans MS" panose="030F0702030302020204" pitchFamily="66" charset="0"/>
              </a:rPr>
              <a:t>These are metaphors. </a:t>
            </a:r>
          </a:p>
          <a:p>
            <a:endParaRPr lang="en-GB" sz="2800" dirty="0">
              <a:latin typeface="Comic Sans MS" panose="030F0702030302020204" pitchFamily="66" charset="0"/>
            </a:endParaRPr>
          </a:p>
          <a:p>
            <a:r>
              <a:rPr lang="en-GB" sz="2800" dirty="0">
                <a:latin typeface="Comic Sans MS" panose="030F0702030302020204" pitchFamily="66" charset="0"/>
              </a:rPr>
              <a:t>What is the difference between a simile and a metaphor?</a:t>
            </a:r>
          </a:p>
        </p:txBody>
      </p:sp>
      <p:pic>
        <p:nvPicPr>
          <p:cNvPr id="5" name="Picture 2" descr="Related image"/>
          <p:cNvPicPr>
            <a:picLocks noChangeAspect="1" noChangeArrowheads="1"/>
          </p:cNvPicPr>
          <p:nvPr/>
        </p:nvPicPr>
        <p:blipFill rotWithShape="1">
          <a:blip r:embed="rId2">
            <a:extLst>
              <a:ext uri="{28A0092B-C50C-407E-A947-70E740481C1C}">
                <a14:useLocalDpi xmlns:a14="http://schemas.microsoft.com/office/drawing/2010/main" val="0"/>
              </a:ext>
            </a:extLst>
          </a:blip>
          <a:srcRect b="81829"/>
          <a:stretch/>
        </p:blipFill>
        <p:spPr bwMode="auto">
          <a:xfrm>
            <a:off x="493206" y="4244646"/>
            <a:ext cx="8162818" cy="20024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57435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20779" t="20669" r="21889" b="9813"/>
          <a:stretch/>
        </p:blipFill>
        <p:spPr>
          <a:xfrm>
            <a:off x="737937" y="320841"/>
            <a:ext cx="9130336" cy="6224337"/>
          </a:xfrm>
          <a:prstGeom prst="rect">
            <a:avLst/>
          </a:prstGeom>
        </p:spPr>
      </p:pic>
    </p:spTree>
    <p:extLst>
      <p:ext uri="{BB962C8B-B14F-4D97-AF65-F5344CB8AC3E}">
        <p14:creationId xmlns:p14="http://schemas.microsoft.com/office/powerpoint/2010/main" val="7878997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Related image"/>
          <p:cNvPicPr>
            <a:picLocks noChangeAspect="1" noChangeArrowheads="1"/>
          </p:cNvPicPr>
          <p:nvPr/>
        </p:nvPicPr>
        <p:blipFill rotWithShape="1">
          <a:blip r:embed="rId2">
            <a:extLst>
              <a:ext uri="{28A0092B-C50C-407E-A947-70E740481C1C}">
                <a14:useLocalDpi xmlns:a14="http://schemas.microsoft.com/office/drawing/2010/main" val="0"/>
              </a:ext>
            </a:extLst>
          </a:blip>
          <a:srcRect l="258" t="19222" r="1033" b="21673"/>
          <a:stretch/>
        </p:blipFill>
        <p:spPr bwMode="auto">
          <a:xfrm>
            <a:off x="852373" y="0"/>
            <a:ext cx="848413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30393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486863"/>
            <a:ext cx="8596668" cy="1320800"/>
          </a:xfrm>
        </p:spPr>
        <p:txBody>
          <a:bodyPr>
            <a:normAutofit/>
          </a:bodyPr>
          <a:lstStyle/>
          <a:p>
            <a:endParaRPr lang="en-GB" sz="4400" b="1" dirty="0">
              <a:latin typeface="Comic Sans MS" panose="030F0702030302020204" pitchFamily="66" charset="0"/>
            </a:endParaRPr>
          </a:p>
        </p:txBody>
      </p:sp>
      <p:sp>
        <p:nvSpPr>
          <p:cNvPr id="3" name="Content Placeholder 2"/>
          <p:cNvSpPr>
            <a:spLocks noGrp="1"/>
          </p:cNvSpPr>
          <p:nvPr>
            <p:ph idx="1"/>
          </p:nvPr>
        </p:nvSpPr>
        <p:spPr>
          <a:xfrm>
            <a:off x="677334" y="1534947"/>
            <a:ext cx="8596668" cy="3880773"/>
          </a:xfrm>
        </p:spPr>
        <p:txBody>
          <a:bodyPr>
            <a:normAutofit/>
          </a:bodyPr>
          <a:lstStyle/>
          <a:p>
            <a:r>
              <a:rPr lang="en-GB" sz="2800" dirty="0">
                <a:latin typeface="Comic Sans MS" panose="030F0702030302020204" pitchFamily="66" charset="0"/>
              </a:rPr>
              <a:t>Write down some similes and metaphors to describe the rainforest.</a:t>
            </a:r>
          </a:p>
          <a:p>
            <a:endParaRPr lang="en-GB" sz="2800" dirty="0">
              <a:latin typeface="Comic Sans MS" panose="030F0702030302020204" pitchFamily="66" charset="0"/>
            </a:endParaRPr>
          </a:p>
          <a:p>
            <a:r>
              <a:rPr lang="en-GB" sz="2800" dirty="0">
                <a:latin typeface="Comic Sans MS" panose="030F0702030302020204" pitchFamily="66" charset="0"/>
              </a:rPr>
              <a:t>Make sure you know the difference between a simile and a metaphor!</a:t>
            </a:r>
          </a:p>
        </p:txBody>
      </p:sp>
      <p:pic>
        <p:nvPicPr>
          <p:cNvPr id="4" name="Picture 3" descr="Related image"/>
          <p:cNvPicPr>
            <a:picLocks noChangeAspect="1" noChangeArrowheads="1"/>
          </p:cNvPicPr>
          <p:nvPr/>
        </p:nvPicPr>
        <p:blipFill rotWithShape="1">
          <a:blip r:embed="rId2">
            <a:extLst>
              <a:ext uri="{28A0092B-C50C-407E-A947-70E740481C1C}">
                <a14:useLocalDpi xmlns:a14="http://schemas.microsoft.com/office/drawing/2010/main" val="0"/>
              </a:ext>
            </a:extLst>
          </a:blip>
          <a:srcRect t="79570" b="5893"/>
          <a:stretch/>
        </p:blipFill>
        <p:spPr bwMode="auto">
          <a:xfrm>
            <a:off x="12028" y="4467726"/>
            <a:ext cx="12179972" cy="23902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52220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2776589098"/>
              </p:ext>
            </p:extLst>
          </p:nvPr>
        </p:nvGraphicFramePr>
        <p:xfrm>
          <a:off x="0" y="0"/>
          <a:ext cx="12192000" cy="685800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3012736042"/>
                    </a:ext>
                  </a:extLst>
                </a:gridCol>
                <a:gridCol w="4064000">
                  <a:extLst>
                    <a:ext uri="{9D8B030D-6E8A-4147-A177-3AD203B41FA5}">
                      <a16:colId xmlns:a16="http://schemas.microsoft.com/office/drawing/2014/main" val="3476109582"/>
                    </a:ext>
                  </a:extLst>
                </a:gridCol>
                <a:gridCol w="4064000">
                  <a:extLst>
                    <a:ext uri="{9D8B030D-6E8A-4147-A177-3AD203B41FA5}">
                      <a16:colId xmlns:a16="http://schemas.microsoft.com/office/drawing/2014/main" val="1446775529"/>
                    </a:ext>
                  </a:extLst>
                </a:gridCol>
              </a:tblGrid>
              <a:tr h="1760838">
                <a:tc>
                  <a:txBody>
                    <a:bodyPr/>
                    <a:lstStyle/>
                    <a:p>
                      <a:r>
                        <a:rPr lang="en-GB" sz="2800" b="0" dirty="0">
                          <a:solidFill>
                            <a:schemeClr val="tx1"/>
                          </a:solidFill>
                          <a:latin typeface="Comic Sans MS" panose="030F0702030302020204" pitchFamily="66" charset="0"/>
                        </a:rPr>
                        <a:t>Paddling</a:t>
                      </a:r>
                    </a:p>
                    <a:p>
                      <a:endParaRPr lang="en-GB" sz="2000" b="0" kern="1200" dirty="0">
                        <a:solidFill>
                          <a:schemeClr val="tx1"/>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a:solidFill>
                            <a:schemeClr val="tx1"/>
                          </a:solidFill>
                          <a:latin typeface="Comic Sans MS" panose="030F0702030302020204" pitchFamily="66" charset="0"/>
                        </a:rPr>
                        <a:t>Snorkelling</a:t>
                      </a:r>
                    </a:p>
                    <a:p>
                      <a:endParaRPr lang="en-GB" sz="2800"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a:solidFill>
                            <a:schemeClr val="tx1"/>
                          </a:solidFill>
                          <a:latin typeface="Comic Sans MS" panose="030F0702030302020204" pitchFamily="66" charset="0"/>
                        </a:rPr>
                        <a:t>Diving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00373932"/>
                  </a:ext>
                </a:extLst>
              </a:tr>
              <a:tr h="5097162">
                <a:tc>
                  <a:txBody>
                    <a:bodyPr/>
                    <a:lstStyle/>
                    <a:p>
                      <a:r>
                        <a:rPr lang="en-GB" sz="1600" b="0" i="0" dirty="0">
                          <a:solidFill>
                            <a:schemeClr val="tx1"/>
                          </a:solidFill>
                          <a:latin typeface="Comic Sans MS" panose="030F0702030302020204" pitchFamily="66" charset="0"/>
                        </a:rPr>
                        <a:t>Annotate the picture of the rainforest from </a:t>
                      </a:r>
                      <a:r>
                        <a:rPr lang="en-GB" sz="1600" b="0" i="1" dirty="0">
                          <a:solidFill>
                            <a:schemeClr val="tx1"/>
                          </a:solidFill>
                          <a:latin typeface="Comic Sans MS" panose="030F0702030302020204" pitchFamily="66" charset="0"/>
                        </a:rPr>
                        <a:t>The Great Kapok Tree</a:t>
                      </a:r>
                      <a:r>
                        <a:rPr lang="en-GB" sz="1600" b="0" i="0" dirty="0">
                          <a:solidFill>
                            <a:schemeClr val="tx1"/>
                          </a:solidFill>
                          <a:latin typeface="Comic Sans MS" panose="030F0702030302020204" pitchFamily="66" charset="0"/>
                        </a:rPr>
                        <a:t> with similes and metaphors.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b="0" i="0" dirty="0">
                          <a:solidFill>
                            <a:schemeClr val="tx1"/>
                          </a:solidFill>
                          <a:latin typeface="Comic Sans MS" panose="030F0702030302020204" pitchFamily="66" charset="0"/>
                        </a:rPr>
                        <a:t>Annotate the picture of the rainforest from </a:t>
                      </a:r>
                      <a:r>
                        <a:rPr lang="en-GB" sz="1600" b="0" i="1" dirty="0">
                          <a:solidFill>
                            <a:schemeClr val="tx1"/>
                          </a:solidFill>
                          <a:latin typeface="Comic Sans MS" panose="030F0702030302020204" pitchFamily="66" charset="0"/>
                        </a:rPr>
                        <a:t>The Great Kapok Tree</a:t>
                      </a:r>
                      <a:r>
                        <a:rPr lang="en-GB" sz="1600" b="0" i="0" dirty="0">
                          <a:solidFill>
                            <a:schemeClr val="tx1"/>
                          </a:solidFill>
                          <a:latin typeface="Comic Sans MS" panose="030F0702030302020204" pitchFamily="66" charset="0"/>
                        </a:rPr>
                        <a:t> with similes and metaphors.</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0" i="0" kern="1200" baseline="0" dirty="0">
                        <a:solidFill>
                          <a:schemeClr val="tx1"/>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0" i="0" kern="1200" baseline="0" dirty="0">
                          <a:solidFill>
                            <a:schemeClr val="tx1"/>
                          </a:solidFill>
                          <a:latin typeface="Comic Sans MS" panose="030F0702030302020204" pitchFamily="66" charset="0"/>
                          <a:ea typeface="+mn-ea"/>
                          <a:cs typeface="+mn-cs"/>
                        </a:rPr>
                        <a:t>Make sure your ideas make sense and your comparisons are accurate.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0" i="0" kern="1200" baseline="0" dirty="0">
                        <a:solidFill>
                          <a:schemeClr val="tx1"/>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1" i="0" kern="1200" baseline="0" dirty="0">
                          <a:solidFill>
                            <a:srgbClr val="FF0000"/>
                          </a:solidFill>
                          <a:latin typeface="Comic Sans MS" panose="030F0702030302020204" pitchFamily="66" charset="0"/>
                          <a:ea typeface="+mn-ea"/>
                          <a:cs typeface="+mn-cs"/>
                        </a:rPr>
                        <a:t>Red Pen: improve your vocabulary using a thesaurus.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b="0" i="0" dirty="0">
                          <a:solidFill>
                            <a:schemeClr val="tx1"/>
                          </a:solidFill>
                          <a:latin typeface="Comic Sans MS" panose="030F0702030302020204" pitchFamily="66" charset="0"/>
                        </a:rPr>
                        <a:t>Annotate the picture of the rainforest from </a:t>
                      </a:r>
                      <a:r>
                        <a:rPr lang="en-GB" sz="1600" b="0" i="1" dirty="0">
                          <a:solidFill>
                            <a:schemeClr val="tx1"/>
                          </a:solidFill>
                          <a:latin typeface="Comic Sans MS" panose="030F0702030302020204" pitchFamily="66" charset="0"/>
                        </a:rPr>
                        <a:t>The Great Kapok Tree</a:t>
                      </a:r>
                      <a:r>
                        <a:rPr lang="en-GB" sz="1600" b="0" i="0" dirty="0">
                          <a:solidFill>
                            <a:schemeClr val="tx1"/>
                          </a:solidFill>
                          <a:latin typeface="Comic Sans MS" panose="030F0702030302020204" pitchFamily="66" charset="0"/>
                        </a:rPr>
                        <a:t> with similes and metaphors.</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0" i="0" dirty="0">
                        <a:solidFill>
                          <a:schemeClr val="tx1"/>
                        </a:solidFill>
                        <a:latin typeface="Comic Sans MS" panose="030F0702030302020204" pitchFamily="66"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0" i="0" kern="1200" baseline="0" dirty="0">
                          <a:solidFill>
                            <a:schemeClr val="tx1"/>
                          </a:solidFill>
                          <a:latin typeface="Comic Sans MS" panose="030F0702030302020204" pitchFamily="66" charset="0"/>
                          <a:ea typeface="+mn-ea"/>
                          <a:cs typeface="+mn-cs"/>
                        </a:rPr>
                        <a:t>Make sure your ideas make sense and your comparisons are accurate.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0" i="0" kern="1200" baseline="0" dirty="0">
                        <a:solidFill>
                          <a:schemeClr val="tx1"/>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1" i="0" kern="1200" baseline="0" dirty="0">
                          <a:solidFill>
                            <a:srgbClr val="FF0000"/>
                          </a:solidFill>
                          <a:latin typeface="Comic Sans MS" panose="030F0702030302020204" pitchFamily="66" charset="0"/>
                          <a:ea typeface="+mn-ea"/>
                          <a:cs typeface="+mn-cs"/>
                        </a:rPr>
                        <a:t>Red Pen: improve your vocabulary using a thesaurus.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0" i="0" kern="1200" baseline="0" dirty="0">
                        <a:solidFill>
                          <a:schemeClr val="tx1"/>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0" i="0" dirty="0">
                        <a:solidFill>
                          <a:schemeClr val="tx1"/>
                        </a:solidFill>
                        <a:latin typeface="Comic Sans MS" panose="030F0702030302020204" pitchFamily="66" charset="0"/>
                      </a:endParaRPr>
                    </a:p>
                    <a:p>
                      <a:endParaRPr lang="en-GB" sz="1600" b="0" i="1" kern="1200" baseline="0" dirty="0">
                        <a:solidFill>
                          <a:schemeClr val="tx1"/>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36103788"/>
                  </a:ext>
                </a:extLst>
              </a:tr>
            </a:tbl>
          </a:graphicData>
        </a:graphic>
      </p:graphicFrame>
      <p:pic>
        <p:nvPicPr>
          <p:cNvPr id="1026"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24928" t="19212" r="57764" b="52567"/>
          <a:stretch/>
        </p:blipFill>
        <p:spPr bwMode="auto">
          <a:xfrm>
            <a:off x="2328203" y="0"/>
            <a:ext cx="1688123" cy="168812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assessment"/>
          <p:cNvPicPr>
            <a:picLocks noChangeAspect="1" noChangeArrowheads="1"/>
          </p:cNvPicPr>
          <p:nvPr/>
        </p:nvPicPr>
        <p:blipFill rotWithShape="1">
          <a:blip r:embed="rId2">
            <a:clrChange>
              <a:clrFrom>
                <a:srgbClr val="FFFEFA"/>
              </a:clrFrom>
              <a:clrTo>
                <a:srgbClr val="FFFEFA">
                  <a:alpha val="0"/>
                </a:srgbClr>
              </a:clrTo>
            </a:clrChange>
            <a:extLst>
              <a:ext uri="{28A0092B-C50C-407E-A947-70E740481C1C}">
                <a14:useLocalDpi xmlns:a14="http://schemas.microsoft.com/office/drawing/2010/main" val="0"/>
              </a:ext>
            </a:extLst>
          </a:blip>
          <a:srcRect l="46707" t="40143" r="29254" b="40749"/>
          <a:stretch/>
        </p:blipFill>
        <p:spPr bwMode="auto">
          <a:xfrm>
            <a:off x="4867422" y="432538"/>
            <a:ext cx="2575560" cy="125558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67910" t="69775" r="7871" b="8304"/>
          <a:stretch/>
        </p:blipFill>
        <p:spPr bwMode="auto">
          <a:xfrm>
            <a:off x="9228406" y="546470"/>
            <a:ext cx="2082018" cy="1155721"/>
          </a:xfrm>
          <a:prstGeom prst="rect">
            <a:avLst/>
          </a:prstGeom>
          <a:noFill/>
          <a:extLst>
            <a:ext uri="{909E8E84-426E-40DD-AFC4-6F175D3DCCD1}">
              <a14:hiddenFill xmlns:a14="http://schemas.microsoft.com/office/drawing/2010/main">
                <a:solidFill>
                  <a:srgbClr val="FFFFFF"/>
                </a:solidFill>
              </a14:hiddenFill>
            </a:ext>
          </a:extLst>
        </p:spPr>
      </p:pic>
      <p:pic>
        <p:nvPicPr>
          <p:cNvPr id="11266" name="Picture 2" descr="Image result for the great kapok tree illustratio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3079580"/>
            <a:ext cx="2882657" cy="36079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88658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5222" y="1121165"/>
            <a:ext cx="9240252" cy="1646302"/>
          </a:xfrm>
        </p:spPr>
        <p:txBody>
          <a:bodyPr/>
          <a:lstStyle/>
          <a:p>
            <a:r>
              <a:rPr lang="en-GB" dirty="0">
                <a:latin typeface="Comic Sans MS" panose="030F0702030302020204" pitchFamily="66" charset="0"/>
              </a:rPr>
              <a:t>Thursday 7</a:t>
            </a:r>
            <a:r>
              <a:rPr lang="en-GB" baseline="30000" dirty="0">
                <a:latin typeface="Comic Sans MS" panose="030F0702030302020204" pitchFamily="66" charset="0"/>
              </a:rPr>
              <a:t>th</a:t>
            </a:r>
            <a:r>
              <a:rPr lang="en-GB" dirty="0">
                <a:latin typeface="Comic Sans MS" panose="030F0702030302020204" pitchFamily="66" charset="0"/>
              </a:rPr>
              <a:t> January 2021</a:t>
            </a:r>
          </a:p>
        </p:txBody>
      </p:sp>
      <p:sp>
        <p:nvSpPr>
          <p:cNvPr id="3" name="Subtitle 2"/>
          <p:cNvSpPr>
            <a:spLocks noGrp="1"/>
          </p:cNvSpPr>
          <p:nvPr>
            <p:ph type="subTitle" idx="1"/>
          </p:nvPr>
        </p:nvSpPr>
        <p:spPr/>
        <p:txBody>
          <a:bodyPr>
            <a:noAutofit/>
          </a:bodyPr>
          <a:lstStyle/>
          <a:p>
            <a:r>
              <a:rPr lang="en-GB" sz="3200" dirty="0">
                <a:solidFill>
                  <a:schemeClr val="tx1"/>
                </a:solidFill>
                <a:latin typeface="Comic Sans MS" panose="030F0702030302020204" pitchFamily="66" charset="0"/>
              </a:rPr>
              <a:t>LO: to use sentences appropriately</a:t>
            </a:r>
          </a:p>
          <a:p>
            <a:r>
              <a:rPr lang="en-GB" sz="3200" dirty="0">
                <a:solidFill>
                  <a:schemeClr val="tx1"/>
                </a:solidFill>
                <a:latin typeface="Comic Sans MS" panose="030F0702030302020204" pitchFamily="66" charset="0"/>
              </a:rPr>
              <a:t>C: Rainforest Setting </a:t>
            </a:r>
          </a:p>
        </p:txBody>
      </p:sp>
    </p:spTree>
    <p:extLst>
      <p:ext uri="{BB962C8B-B14F-4D97-AF65-F5344CB8AC3E}">
        <p14:creationId xmlns:p14="http://schemas.microsoft.com/office/powerpoint/2010/main" val="36249867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b="1" dirty="0">
                <a:latin typeface="Comic Sans MS" panose="030F0702030302020204" pitchFamily="66" charset="0"/>
              </a:rPr>
              <a:t>The Great Kapok Tree</a:t>
            </a:r>
          </a:p>
        </p:txBody>
      </p:sp>
      <p:sp>
        <p:nvSpPr>
          <p:cNvPr id="3" name="Content Placeholder 2"/>
          <p:cNvSpPr>
            <a:spLocks noGrp="1"/>
          </p:cNvSpPr>
          <p:nvPr>
            <p:ph idx="1"/>
          </p:nvPr>
        </p:nvSpPr>
        <p:spPr/>
        <p:txBody>
          <a:bodyPr>
            <a:normAutofit/>
          </a:bodyPr>
          <a:lstStyle/>
          <a:p>
            <a:r>
              <a:rPr lang="en-GB" sz="2800" i="1" dirty="0">
                <a:latin typeface="Comic Sans MS" panose="030F0702030302020204" pitchFamily="66" charset="0"/>
              </a:rPr>
              <a:t>Two men walked into the rainforest.</a:t>
            </a:r>
          </a:p>
          <a:p>
            <a:r>
              <a:rPr lang="en-GB" sz="2800" i="1" dirty="0">
                <a:latin typeface="Comic Sans MS" panose="030F0702030302020204" pitchFamily="66" charset="0"/>
              </a:rPr>
              <a:t>The sound of the blows echoed through the forest.</a:t>
            </a:r>
          </a:p>
          <a:p>
            <a:r>
              <a:rPr lang="en-GB" sz="2800" i="1" dirty="0">
                <a:latin typeface="Comic Sans MS" panose="030F0702030302020204" pitchFamily="66" charset="0"/>
              </a:rPr>
              <a:t>The wood of the trees was very hard.</a:t>
            </a:r>
          </a:p>
          <a:p>
            <a:endParaRPr lang="en-GB" sz="2800" i="1" dirty="0">
              <a:latin typeface="Comic Sans MS" panose="030F0702030302020204" pitchFamily="66" charset="0"/>
            </a:endParaRPr>
          </a:p>
          <a:p>
            <a:r>
              <a:rPr lang="en-GB" sz="2800" dirty="0">
                <a:latin typeface="Comic Sans MS" panose="030F0702030302020204" pitchFamily="66" charset="0"/>
              </a:rPr>
              <a:t>What do you think about these sentences?</a:t>
            </a:r>
          </a:p>
        </p:txBody>
      </p:sp>
    </p:spTree>
    <p:extLst>
      <p:ext uri="{BB962C8B-B14F-4D97-AF65-F5344CB8AC3E}">
        <p14:creationId xmlns:p14="http://schemas.microsoft.com/office/powerpoint/2010/main" val="41119892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6884" y="336884"/>
            <a:ext cx="9432758" cy="5255299"/>
          </a:xfrm>
        </p:spPr>
        <p:txBody>
          <a:bodyPr>
            <a:noAutofit/>
          </a:bodyPr>
          <a:lstStyle/>
          <a:p>
            <a:r>
              <a:rPr lang="en-GB" sz="2600" dirty="0">
                <a:latin typeface="Comic Sans MS" panose="030F0702030302020204" pitchFamily="66" charset="0"/>
              </a:rPr>
              <a:t>They are simple sentences.</a:t>
            </a:r>
          </a:p>
          <a:p>
            <a:endParaRPr lang="en-GB" sz="2600" dirty="0">
              <a:latin typeface="Comic Sans MS" panose="030F0702030302020204" pitchFamily="66" charset="0"/>
            </a:endParaRPr>
          </a:p>
          <a:p>
            <a:r>
              <a:rPr lang="en-GB" sz="2600" dirty="0">
                <a:latin typeface="Comic Sans MS" panose="030F0702030302020204" pitchFamily="66" charset="0"/>
              </a:rPr>
              <a:t>Experienced writers use a variety of sentences to make their writing interesting and lively. Too many simple sentences will sound choppy and boring, while too many long sentences will be difficult to read and hard to understand.</a:t>
            </a:r>
          </a:p>
          <a:p>
            <a:endParaRPr lang="en-GB" sz="2600" dirty="0">
              <a:latin typeface="Comic Sans MS" panose="030F0702030302020204" pitchFamily="66" charset="0"/>
            </a:endParaRPr>
          </a:p>
          <a:p>
            <a:r>
              <a:rPr lang="en-GB" sz="2600" dirty="0">
                <a:latin typeface="Comic Sans MS" panose="030F0702030302020204" pitchFamily="66" charset="0"/>
              </a:rPr>
              <a:t>Some simple sentences are good – they can be effective if used with other sentences.</a:t>
            </a:r>
          </a:p>
          <a:p>
            <a:endParaRPr lang="en-GB" sz="2600" dirty="0">
              <a:latin typeface="Comic Sans MS" panose="030F0702030302020204" pitchFamily="66" charset="0"/>
            </a:endParaRPr>
          </a:p>
          <a:p>
            <a:pPr>
              <a:spcAft>
                <a:spcPts val="600"/>
              </a:spcAft>
              <a:defRPr/>
            </a:pPr>
            <a:r>
              <a:rPr lang="en-GB" sz="2600" dirty="0">
                <a:latin typeface="Comic Sans MS" panose="030F0702030302020204" pitchFamily="66" charset="0"/>
              </a:rPr>
              <a:t>You can use different sentence structures to make your writing sound more interesting and be more engaging. </a:t>
            </a:r>
          </a:p>
        </p:txBody>
      </p:sp>
    </p:spTree>
    <p:extLst>
      <p:ext uri="{BB962C8B-B14F-4D97-AF65-F5344CB8AC3E}">
        <p14:creationId xmlns:p14="http://schemas.microsoft.com/office/powerpoint/2010/main" val="11584195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varying sentence length example"/>
          <p:cNvPicPr>
            <a:picLocks noChangeAspect="1" noChangeArrowheads="1"/>
          </p:cNvPicPr>
          <p:nvPr/>
        </p:nvPicPr>
        <p:blipFill rotWithShape="1">
          <a:blip r:embed="rId2">
            <a:clrChange>
              <a:clrFrom>
                <a:srgbClr val="FEFEFE"/>
              </a:clrFrom>
              <a:clrTo>
                <a:srgbClr val="FEFEFE">
                  <a:alpha val="0"/>
                </a:srgbClr>
              </a:clrTo>
            </a:clrChange>
            <a:extLst>
              <a:ext uri="{28A0092B-C50C-407E-A947-70E740481C1C}">
                <a14:useLocalDpi xmlns:a14="http://schemas.microsoft.com/office/drawing/2010/main" val="0"/>
              </a:ext>
            </a:extLst>
          </a:blip>
          <a:srcRect l="8163" t="6744" r="8481" b="17354"/>
          <a:stretch/>
        </p:blipFill>
        <p:spPr bwMode="auto">
          <a:xfrm>
            <a:off x="326573" y="0"/>
            <a:ext cx="757887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860010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b="1" dirty="0">
                <a:latin typeface="Comic Sans MS" panose="030F0702030302020204" pitchFamily="66" charset="0"/>
              </a:rPr>
              <a:t>Simple sentences</a:t>
            </a:r>
          </a:p>
        </p:txBody>
      </p:sp>
      <p:sp>
        <p:nvSpPr>
          <p:cNvPr id="3" name="Content Placeholder 2"/>
          <p:cNvSpPr>
            <a:spLocks noGrp="1"/>
          </p:cNvSpPr>
          <p:nvPr>
            <p:ph idx="1"/>
          </p:nvPr>
        </p:nvSpPr>
        <p:spPr/>
        <p:txBody>
          <a:bodyPr>
            <a:normAutofit/>
          </a:bodyPr>
          <a:lstStyle/>
          <a:p>
            <a:r>
              <a:rPr lang="en-GB" sz="3200" dirty="0">
                <a:latin typeface="Comic Sans MS" panose="030F0702030302020204" pitchFamily="66" charset="0"/>
              </a:rPr>
              <a:t>They are very simple!</a:t>
            </a:r>
          </a:p>
          <a:p>
            <a:r>
              <a:rPr lang="en-GB" sz="3200" dirty="0">
                <a:latin typeface="Comic Sans MS" panose="030F0702030302020204" pitchFamily="66" charset="0"/>
              </a:rPr>
              <a:t>They make sense on their own.</a:t>
            </a:r>
          </a:p>
          <a:p>
            <a:r>
              <a:rPr lang="en-GB" sz="3200" dirty="0">
                <a:latin typeface="Comic Sans MS" panose="030F0702030302020204" pitchFamily="66" charset="0"/>
              </a:rPr>
              <a:t>They contain a </a:t>
            </a:r>
            <a:r>
              <a:rPr lang="en-GB" sz="3200" dirty="0">
                <a:solidFill>
                  <a:srgbClr val="FF0000"/>
                </a:solidFill>
                <a:latin typeface="Comic Sans MS" panose="030F0702030302020204" pitchFamily="66" charset="0"/>
              </a:rPr>
              <a:t>subject</a:t>
            </a:r>
            <a:r>
              <a:rPr lang="en-GB" sz="3200" dirty="0">
                <a:latin typeface="Comic Sans MS" panose="030F0702030302020204" pitchFamily="66" charset="0"/>
              </a:rPr>
              <a:t>, </a:t>
            </a:r>
            <a:r>
              <a:rPr lang="en-GB" sz="3200" dirty="0">
                <a:solidFill>
                  <a:srgbClr val="0070C0"/>
                </a:solidFill>
                <a:latin typeface="Comic Sans MS" panose="030F0702030302020204" pitchFamily="66" charset="0"/>
              </a:rPr>
              <a:t>object</a:t>
            </a:r>
            <a:r>
              <a:rPr lang="en-GB" sz="3200" dirty="0">
                <a:latin typeface="Comic Sans MS" panose="030F0702030302020204" pitchFamily="66" charset="0"/>
              </a:rPr>
              <a:t> and a </a:t>
            </a:r>
            <a:r>
              <a:rPr lang="en-GB" sz="3200" dirty="0">
                <a:solidFill>
                  <a:srgbClr val="00B050"/>
                </a:solidFill>
                <a:latin typeface="Comic Sans MS" panose="030F0702030302020204" pitchFamily="66" charset="0"/>
              </a:rPr>
              <a:t>verb</a:t>
            </a:r>
            <a:r>
              <a:rPr lang="en-GB" sz="3200" dirty="0">
                <a:latin typeface="Comic Sans MS" panose="030F0702030302020204" pitchFamily="66" charset="0"/>
              </a:rPr>
              <a:t>.</a:t>
            </a:r>
          </a:p>
          <a:p>
            <a:r>
              <a:rPr lang="en-GB" sz="3200" dirty="0">
                <a:latin typeface="Comic Sans MS" panose="030F0702030302020204" pitchFamily="66" charset="0"/>
              </a:rPr>
              <a:t>They only contain one idea.</a:t>
            </a:r>
          </a:p>
          <a:p>
            <a:r>
              <a:rPr lang="en-GB" sz="3200" b="1" i="1" dirty="0">
                <a:solidFill>
                  <a:srgbClr val="FF0000"/>
                </a:solidFill>
                <a:latin typeface="Comic Sans MS" panose="030F0702030302020204" pitchFamily="66" charset="0"/>
              </a:rPr>
              <a:t>He</a:t>
            </a:r>
            <a:r>
              <a:rPr lang="en-GB" sz="3200" b="1" i="1" dirty="0">
                <a:latin typeface="Comic Sans MS" panose="030F0702030302020204" pitchFamily="66" charset="0"/>
              </a:rPr>
              <a:t> </a:t>
            </a:r>
            <a:r>
              <a:rPr lang="en-GB" sz="3200" b="1" i="1" dirty="0">
                <a:solidFill>
                  <a:srgbClr val="00B050"/>
                </a:solidFill>
                <a:latin typeface="Comic Sans MS" panose="030F0702030302020204" pitchFamily="66" charset="0"/>
              </a:rPr>
              <a:t>handed</a:t>
            </a:r>
            <a:r>
              <a:rPr lang="en-GB" sz="3200" b="1" i="1" dirty="0">
                <a:latin typeface="Comic Sans MS" panose="030F0702030302020204" pitchFamily="66" charset="0"/>
              </a:rPr>
              <a:t> in his </a:t>
            </a:r>
            <a:r>
              <a:rPr lang="en-GB" sz="3200" b="1" i="1" dirty="0">
                <a:solidFill>
                  <a:srgbClr val="0070C0"/>
                </a:solidFill>
                <a:latin typeface="Comic Sans MS" panose="030F0702030302020204" pitchFamily="66" charset="0"/>
              </a:rPr>
              <a:t>homework</a:t>
            </a:r>
            <a:r>
              <a:rPr lang="en-GB" sz="3200" b="1" i="1" dirty="0">
                <a:latin typeface="Comic Sans MS" panose="030F0702030302020204" pitchFamily="66" charset="0"/>
              </a:rPr>
              <a:t>.</a:t>
            </a:r>
          </a:p>
          <a:p>
            <a:r>
              <a:rPr lang="en-GB" altLang="en-US" sz="3200" b="1" i="1" dirty="0">
                <a:latin typeface="Comic Sans MS" panose="030F0702030302020204" pitchFamily="66" charset="0"/>
                <a:cs typeface="Arial" panose="020B0604020202020204" pitchFamily="34" charset="0"/>
              </a:rPr>
              <a:t>The </a:t>
            </a:r>
            <a:r>
              <a:rPr lang="en-GB" altLang="en-US" sz="3200" b="1" i="1" dirty="0">
                <a:solidFill>
                  <a:srgbClr val="FF0000"/>
                </a:solidFill>
                <a:latin typeface="Comic Sans MS" panose="030F0702030302020204" pitchFamily="66" charset="0"/>
                <a:cs typeface="Arial" panose="020B0604020202020204" pitchFamily="34" charset="0"/>
              </a:rPr>
              <a:t>whale </a:t>
            </a:r>
            <a:r>
              <a:rPr lang="en-GB" altLang="en-US" sz="3200" b="1" i="1" dirty="0">
                <a:solidFill>
                  <a:srgbClr val="00B050"/>
                </a:solidFill>
                <a:latin typeface="Comic Sans MS" panose="030F0702030302020204" pitchFamily="66" charset="0"/>
                <a:cs typeface="Arial" panose="020B0604020202020204" pitchFamily="34" charset="0"/>
              </a:rPr>
              <a:t>ate </a:t>
            </a:r>
            <a:r>
              <a:rPr lang="en-GB" altLang="en-US" sz="3200" b="1" i="1" dirty="0">
                <a:latin typeface="Comic Sans MS" panose="030F0702030302020204" pitchFamily="66" charset="0"/>
                <a:cs typeface="Arial" panose="020B0604020202020204" pitchFamily="34" charset="0"/>
              </a:rPr>
              <a:t>all of the </a:t>
            </a:r>
            <a:r>
              <a:rPr lang="en-GB" altLang="en-US" sz="3200" b="1" i="1" dirty="0">
                <a:solidFill>
                  <a:srgbClr val="0070C0"/>
                </a:solidFill>
                <a:latin typeface="Comic Sans MS" panose="030F0702030302020204" pitchFamily="66" charset="0"/>
                <a:cs typeface="Arial" panose="020B0604020202020204" pitchFamily="34" charset="0"/>
              </a:rPr>
              <a:t>fish</a:t>
            </a:r>
            <a:r>
              <a:rPr lang="en-GB" altLang="en-US" sz="3200" b="1" i="1" dirty="0">
                <a:latin typeface="Comic Sans MS" panose="030F0702030302020204" pitchFamily="66" charset="0"/>
                <a:cs typeface="Arial" panose="020B0604020202020204" pitchFamily="34" charset="0"/>
              </a:rPr>
              <a:t>.</a:t>
            </a:r>
            <a:endParaRPr lang="en-GB" altLang="en-US" sz="2800" b="1" i="1" dirty="0">
              <a:latin typeface="Arial" panose="020B0604020202020204" pitchFamily="34" charset="0"/>
              <a:cs typeface="Arial" panose="020B0604020202020204" pitchFamily="34" charset="0"/>
            </a:endParaRPr>
          </a:p>
          <a:p>
            <a:endParaRPr lang="en-GB" sz="3200" b="1" i="1" dirty="0">
              <a:latin typeface="Comic Sans MS" panose="030F0702030302020204" pitchFamily="66" charset="0"/>
            </a:endParaRPr>
          </a:p>
        </p:txBody>
      </p:sp>
      <p:pic>
        <p:nvPicPr>
          <p:cNvPr id="1026" name="Picture 2" descr="http://www.qcsd.org/cms/lib04/PA01000005/Centricity/Domain/466/boy_with_pap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82410" y="2492978"/>
            <a:ext cx="2376610" cy="42165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457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par>
                                <p:cTn id="31" presetID="10" presetClass="entr" presetSubtype="0" fill="hold" nodeType="withEffect">
                                  <p:stCondLst>
                                    <p:cond delay="0"/>
                                  </p:stCondLst>
                                  <p:childTnLst>
                                    <p:set>
                                      <p:cBhvr>
                                        <p:cTn id="32" dur="1" fill="hold">
                                          <p:stCondLst>
                                            <p:cond delay="0"/>
                                          </p:stCondLst>
                                        </p:cTn>
                                        <p:tgtEl>
                                          <p:spTgt spid="1026"/>
                                        </p:tgtEl>
                                        <p:attrNameLst>
                                          <p:attrName>style.visibility</p:attrName>
                                        </p:attrNameLst>
                                      </p:cBhvr>
                                      <p:to>
                                        <p:strVal val="visible"/>
                                      </p:to>
                                    </p:set>
                                    <p:animEffect transition="in" filter="fade">
                                      <p:cBhvr>
                                        <p:cTn id="33"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b="1" dirty="0">
                <a:latin typeface="Comic Sans MS" panose="030F0702030302020204" pitchFamily="66" charset="0"/>
              </a:rPr>
              <a:t>Compound sentences</a:t>
            </a:r>
          </a:p>
        </p:txBody>
      </p:sp>
      <p:sp>
        <p:nvSpPr>
          <p:cNvPr id="3" name="Content Placeholder 2"/>
          <p:cNvSpPr>
            <a:spLocks noGrp="1"/>
          </p:cNvSpPr>
          <p:nvPr>
            <p:ph idx="1"/>
          </p:nvPr>
        </p:nvSpPr>
        <p:spPr>
          <a:xfrm>
            <a:off x="677334" y="1817303"/>
            <a:ext cx="9445234" cy="4326823"/>
          </a:xfrm>
        </p:spPr>
        <p:txBody>
          <a:bodyPr>
            <a:noAutofit/>
          </a:bodyPr>
          <a:lstStyle/>
          <a:p>
            <a:r>
              <a:rPr lang="en-GB" sz="2400" dirty="0">
                <a:latin typeface="Comic Sans MS" panose="030F0702030302020204" pitchFamily="66" charset="0"/>
              </a:rPr>
              <a:t>This is when you join together two simple sentences using a </a:t>
            </a:r>
            <a:r>
              <a:rPr lang="en-GB" sz="2400" dirty="0">
                <a:solidFill>
                  <a:srgbClr val="FF6600"/>
                </a:solidFill>
                <a:latin typeface="Comic Sans MS" panose="030F0702030302020204" pitchFamily="66" charset="0"/>
              </a:rPr>
              <a:t>conjunction</a:t>
            </a:r>
            <a:r>
              <a:rPr lang="en-GB" sz="2400" dirty="0">
                <a:latin typeface="Comic Sans MS" panose="030F0702030302020204" pitchFamily="66" charset="0"/>
              </a:rPr>
              <a:t>.</a:t>
            </a:r>
          </a:p>
          <a:p>
            <a:r>
              <a:rPr lang="en-GB" sz="2400" dirty="0">
                <a:latin typeface="Comic Sans MS" panose="030F0702030302020204" pitchFamily="66" charset="0"/>
              </a:rPr>
              <a:t>Both ideas are equally important.</a:t>
            </a:r>
          </a:p>
          <a:p>
            <a:r>
              <a:rPr lang="en-GB" sz="2400" dirty="0">
                <a:latin typeface="Comic Sans MS" panose="030F0702030302020204" pitchFamily="66" charset="0"/>
              </a:rPr>
              <a:t>The most common </a:t>
            </a:r>
            <a:r>
              <a:rPr lang="en-GB" sz="2400" dirty="0">
                <a:solidFill>
                  <a:srgbClr val="FF6600"/>
                </a:solidFill>
                <a:latin typeface="Comic Sans MS" panose="030F0702030302020204" pitchFamily="66" charset="0"/>
              </a:rPr>
              <a:t>conjunctions</a:t>
            </a:r>
            <a:r>
              <a:rPr lang="en-GB" sz="2400" dirty="0">
                <a:latin typeface="Comic Sans MS" panose="030F0702030302020204" pitchFamily="66" charset="0"/>
              </a:rPr>
              <a:t> used in compound sentences are ‘</a:t>
            </a:r>
            <a:r>
              <a:rPr lang="en-GB" sz="2400" dirty="0">
                <a:solidFill>
                  <a:srgbClr val="FF6600"/>
                </a:solidFill>
                <a:latin typeface="Comic Sans MS" panose="030F0702030302020204" pitchFamily="66" charset="0"/>
              </a:rPr>
              <a:t>and</a:t>
            </a:r>
            <a:r>
              <a:rPr lang="en-GB" sz="2400" dirty="0">
                <a:latin typeface="Comic Sans MS" panose="030F0702030302020204" pitchFamily="66" charset="0"/>
              </a:rPr>
              <a:t>’, ‘</a:t>
            </a:r>
            <a:r>
              <a:rPr lang="en-GB" sz="2400" dirty="0">
                <a:solidFill>
                  <a:srgbClr val="FF6600"/>
                </a:solidFill>
                <a:latin typeface="Comic Sans MS" panose="030F0702030302020204" pitchFamily="66" charset="0"/>
              </a:rPr>
              <a:t>or</a:t>
            </a:r>
            <a:r>
              <a:rPr lang="en-GB" sz="2400" dirty="0">
                <a:latin typeface="Comic Sans MS" panose="030F0702030302020204" pitchFamily="66" charset="0"/>
              </a:rPr>
              <a:t>’, ‘</a:t>
            </a:r>
            <a:r>
              <a:rPr lang="en-GB" sz="2400" dirty="0">
                <a:solidFill>
                  <a:srgbClr val="FF6600"/>
                </a:solidFill>
                <a:latin typeface="Comic Sans MS" panose="030F0702030302020204" pitchFamily="66" charset="0"/>
              </a:rPr>
              <a:t>but</a:t>
            </a:r>
            <a:r>
              <a:rPr lang="en-GB" sz="2400" dirty="0">
                <a:latin typeface="Comic Sans MS" panose="030F0702030302020204" pitchFamily="66" charset="0"/>
              </a:rPr>
              <a:t>’ and ‘</a:t>
            </a:r>
            <a:r>
              <a:rPr lang="en-GB" sz="2400" dirty="0">
                <a:solidFill>
                  <a:srgbClr val="FF6600"/>
                </a:solidFill>
                <a:latin typeface="Comic Sans MS" panose="030F0702030302020204" pitchFamily="66" charset="0"/>
              </a:rPr>
              <a:t>so</a:t>
            </a:r>
            <a:r>
              <a:rPr lang="en-GB" sz="2400" dirty="0">
                <a:latin typeface="Comic Sans MS" panose="030F0702030302020204" pitchFamily="66" charset="0"/>
              </a:rPr>
              <a:t>’.</a:t>
            </a:r>
          </a:p>
          <a:p>
            <a:r>
              <a:rPr lang="en-GB" sz="2400" dirty="0">
                <a:latin typeface="Comic Sans MS" panose="030F0702030302020204" pitchFamily="66" charset="0"/>
              </a:rPr>
              <a:t>VERY IMPORTANT – both parts of the sentence have to make sense on their own.  If you took the conjunction away, the sentences would make sense on their own as simple sentences.</a:t>
            </a:r>
          </a:p>
          <a:p>
            <a:r>
              <a:rPr lang="en-GB" sz="2400" b="1" i="1" dirty="0">
                <a:latin typeface="Comic Sans MS" panose="030F0702030302020204" pitchFamily="66" charset="0"/>
              </a:rPr>
              <a:t>He handed in his homework, </a:t>
            </a:r>
            <a:r>
              <a:rPr lang="en-GB" sz="2400" b="1" i="1" dirty="0">
                <a:solidFill>
                  <a:srgbClr val="FF6600"/>
                </a:solidFill>
                <a:latin typeface="Comic Sans MS" panose="030F0702030302020204" pitchFamily="66" charset="0"/>
              </a:rPr>
              <a:t>but</a:t>
            </a:r>
            <a:r>
              <a:rPr lang="en-GB" sz="2400" b="1" i="1" dirty="0">
                <a:latin typeface="Comic Sans MS" panose="030F0702030302020204" pitchFamily="66" charset="0"/>
              </a:rPr>
              <a:t> he had forgotten the last page.</a:t>
            </a:r>
          </a:p>
        </p:txBody>
      </p:sp>
      <p:pic>
        <p:nvPicPr>
          <p:cNvPr id="2050" name="Picture 2" descr="http://www.qcsd.org/cms/lib04/PA01000005/Centricity/Domain/466/boy_with_pap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33590" y="4650326"/>
            <a:ext cx="1181100" cy="2095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4100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par>
                                <p:cTn id="27" presetID="10" presetClass="entr" presetSubtype="0" fill="hold" nodeType="withEffect">
                                  <p:stCondLst>
                                    <p:cond delay="0"/>
                                  </p:stCondLst>
                                  <p:childTnLst>
                                    <p:set>
                                      <p:cBhvr>
                                        <p:cTn id="28" dur="1" fill="hold">
                                          <p:stCondLst>
                                            <p:cond delay="0"/>
                                          </p:stCondLst>
                                        </p:cTn>
                                        <p:tgtEl>
                                          <p:spTgt spid="2050"/>
                                        </p:tgtEl>
                                        <p:attrNameLst>
                                          <p:attrName>style.visibility</p:attrName>
                                        </p:attrNameLst>
                                      </p:cBhvr>
                                      <p:to>
                                        <p:strVal val="visible"/>
                                      </p:to>
                                    </p:set>
                                    <p:animEffect transition="in" filter="fade">
                                      <p:cBhvr>
                                        <p:cTn id="29"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4" name="Rectangle 3"/>
          <p:cNvSpPr>
            <a:spLocks noChangeArrowheads="1"/>
          </p:cNvSpPr>
          <p:nvPr/>
        </p:nvSpPr>
        <p:spPr bwMode="auto">
          <a:xfrm>
            <a:off x="1524001" y="-184666"/>
            <a:ext cx="184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GB" altLang="en-US" sz="1800"/>
          </a:p>
        </p:txBody>
      </p:sp>
      <p:sp>
        <p:nvSpPr>
          <p:cNvPr id="53255" name="Text Box 2"/>
          <p:cNvSpPr txBox="1">
            <a:spLocks noChangeArrowheads="1"/>
          </p:cNvSpPr>
          <p:nvPr/>
        </p:nvSpPr>
        <p:spPr bwMode="auto">
          <a:xfrm>
            <a:off x="2215477" y="2128838"/>
            <a:ext cx="4951914" cy="1505467"/>
          </a:xfrm>
          <a:prstGeom prst="rect">
            <a:avLst/>
          </a:prstGeom>
          <a:solidFill>
            <a:srgbClr val="92D050"/>
          </a:solidFill>
          <a:ln w="9525">
            <a:solidFill>
              <a:srgbClr val="000000"/>
            </a:solidFill>
            <a:miter lim="800000"/>
            <a:headEnd/>
            <a:tailEnd/>
          </a:ln>
        </p:spPr>
        <p:txBody>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sz="2800" b="1" dirty="0">
                <a:latin typeface="Comic Sans MS" panose="030F0702030302020204" pitchFamily="66" charset="0"/>
                <a:ea typeface="Consolas" panose="020B0609020204030204" pitchFamily="49" charset="0"/>
                <a:cs typeface="Consolas" panose="020B0609020204030204" pitchFamily="49" charset="0"/>
              </a:rPr>
              <a:t>coordinating conjunctions:</a:t>
            </a:r>
          </a:p>
          <a:p>
            <a:pPr algn="ctr">
              <a:spcBef>
                <a:spcPct val="0"/>
              </a:spcBef>
              <a:buFontTx/>
              <a:buNone/>
            </a:pPr>
            <a:endParaRPr lang="en-US" altLang="en-US" sz="2800" b="1" dirty="0">
              <a:latin typeface="Comic Sans MS" panose="030F0702030302020204" pitchFamily="66" charset="0"/>
              <a:cs typeface="Arial" panose="020B0604020202020204" pitchFamily="34" charset="0"/>
            </a:endParaRPr>
          </a:p>
          <a:p>
            <a:pPr algn="ctr">
              <a:spcBef>
                <a:spcPct val="0"/>
              </a:spcBef>
              <a:buFontTx/>
              <a:buNone/>
            </a:pPr>
            <a:r>
              <a:rPr lang="en-US" altLang="en-US" sz="2800" dirty="0">
                <a:latin typeface="Comic Sans MS" panose="030F0702030302020204" pitchFamily="66" charset="0"/>
                <a:cs typeface="Arial" panose="020B0604020202020204" pitchFamily="34" charset="0"/>
              </a:rPr>
              <a:t> </a:t>
            </a:r>
            <a:r>
              <a:rPr lang="en-US" altLang="en-US" sz="2800" b="1" dirty="0">
                <a:latin typeface="Comic Sans MS" panose="030F0702030302020204" pitchFamily="66" charset="0"/>
                <a:cs typeface="Arial" panose="020B0604020202020204" pitchFamily="34" charset="0"/>
              </a:rPr>
              <a:t>a</a:t>
            </a:r>
            <a:r>
              <a:rPr lang="en-US" altLang="en-US" sz="2800" dirty="0">
                <a:latin typeface="Comic Sans MS" panose="030F0702030302020204" pitchFamily="66" charset="0"/>
                <a:cs typeface="Arial" panose="020B0604020202020204" pitchFamily="34" charset="0"/>
              </a:rPr>
              <a:t>nd </a:t>
            </a:r>
            <a:r>
              <a:rPr lang="en-US" altLang="en-US" sz="2800" b="1" dirty="0">
                <a:latin typeface="Comic Sans MS" panose="030F0702030302020204" pitchFamily="66" charset="0"/>
                <a:cs typeface="Arial" panose="020B0604020202020204" pitchFamily="34" charset="0"/>
              </a:rPr>
              <a:t>b</a:t>
            </a:r>
            <a:r>
              <a:rPr lang="en-US" altLang="en-US" sz="2800" dirty="0">
                <a:latin typeface="Comic Sans MS" panose="030F0702030302020204" pitchFamily="66" charset="0"/>
                <a:cs typeface="Arial" panose="020B0604020202020204" pitchFamily="34" charset="0"/>
              </a:rPr>
              <a:t>ut </a:t>
            </a:r>
            <a:r>
              <a:rPr lang="en-US" altLang="en-US" sz="2800" b="1" dirty="0">
                <a:latin typeface="Comic Sans MS" panose="030F0702030302020204" pitchFamily="66" charset="0"/>
                <a:cs typeface="Arial" panose="020B0604020202020204" pitchFamily="34" charset="0"/>
              </a:rPr>
              <a:t>o</a:t>
            </a:r>
            <a:r>
              <a:rPr lang="en-US" altLang="en-US" sz="2800" dirty="0">
                <a:latin typeface="Comic Sans MS" panose="030F0702030302020204" pitchFamily="66" charset="0"/>
                <a:cs typeface="Arial" panose="020B0604020202020204" pitchFamily="34" charset="0"/>
              </a:rPr>
              <a:t>r </a:t>
            </a:r>
          </a:p>
          <a:p>
            <a:pPr algn="ctr">
              <a:spcBef>
                <a:spcPct val="0"/>
              </a:spcBef>
              <a:buFontTx/>
              <a:buNone/>
            </a:pPr>
            <a:endParaRPr lang="en-US" altLang="en-US" sz="2800" dirty="0">
              <a:latin typeface="Comic Sans MS" panose="030F0702030302020204" pitchFamily="66" charset="0"/>
              <a:cs typeface="Arial" panose="020B0604020202020204" pitchFamily="34" charset="0"/>
            </a:endParaRPr>
          </a:p>
          <a:p>
            <a:pPr>
              <a:spcBef>
                <a:spcPct val="0"/>
              </a:spcBef>
              <a:buFontTx/>
              <a:buNone/>
            </a:pPr>
            <a:endParaRPr lang="en-US" altLang="en-US" sz="2800" dirty="0">
              <a:latin typeface="Arial" panose="020B0604020202020204" pitchFamily="34" charset="0"/>
              <a:cs typeface="Arial" panose="020B0604020202020204" pitchFamily="34" charset="0"/>
            </a:endParaRPr>
          </a:p>
        </p:txBody>
      </p:sp>
      <p:cxnSp>
        <p:nvCxnSpPr>
          <p:cNvPr id="16" name="Straight Arrow Connector 15"/>
          <p:cNvCxnSpPr/>
          <p:nvPr/>
        </p:nvCxnSpPr>
        <p:spPr>
          <a:xfrm flipV="1">
            <a:off x="2215477" y="3482976"/>
            <a:ext cx="1835150" cy="115252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3" name="TextBox 22"/>
          <p:cNvSpPr txBox="1">
            <a:spLocks noChangeArrowheads="1"/>
          </p:cNvSpPr>
          <p:nvPr/>
        </p:nvSpPr>
        <p:spPr bwMode="auto">
          <a:xfrm>
            <a:off x="4050627" y="5138313"/>
            <a:ext cx="2409491" cy="138499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2800" dirty="0">
                <a:latin typeface="Comic Sans MS" panose="030F0702030302020204" pitchFamily="66" charset="0"/>
              </a:rPr>
              <a:t>Links a contrast or surprise</a:t>
            </a:r>
          </a:p>
        </p:txBody>
      </p:sp>
      <p:cxnSp>
        <p:nvCxnSpPr>
          <p:cNvPr id="24" name="Straight Arrow Connector 23"/>
          <p:cNvCxnSpPr/>
          <p:nvPr/>
        </p:nvCxnSpPr>
        <p:spPr>
          <a:xfrm flipH="1" flipV="1">
            <a:off x="4863929" y="3482976"/>
            <a:ext cx="142875" cy="166421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6" name="TextBox 25"/>
          <p:cNvSpPr txBox="1">
            <a:spLocks noChangeArrowheads="1"/>
          </p:cNvSpPr>
          <p:nvPr/>
        </p:nvSpPr>
        <p:spPr bwMode="auto">
          <a:xfrm>
            <a:off x="7670627" y="4148654"/>
            <a:ext cx="1603375" cy="95410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2800" dirty="0">
                <a:latin typeface="Comic Sans MS" panose="030F0702030302020204" pitchFamily="66" charset="0"/>
              </a:rPr>
              <a:t>Shows a choice</a:t>
            </a:r>
          </a:p>
        </p:txBody>
      </p:sp>
      <p:sp>
        <p:nvSpPr>
          <p:cNvPr id="15" name="TextBox 14"/>
          <p:cNvSpPr txBox="1">
            <a:spLocks noChangeArrowheads="1"/>
          </p:cNvSpPr>
          <p:nvPr/>
        </p:nvSpPr>
        <p:spPr bwMode="auto">
          <a:xfrm>
            <a:off x="974554" y="4139130"/>
            <a:ext cx="1584325" cy="1384995"/>
          </a:xfrm>
          <a:prstGeom prst="rect">
            <a:avLst/>
          </a:prstGeom>
          <a:solidFill>
            <a:schemeClr val="bg1"/>
          </a:solidFill>
          <a:ln w="9525">
            <a:solidFill>
              <a:schemeClr val="tx1"/>
            </a:solidFill>
            <a:miter lim="800000"/>
            <a:headEnd/>
            <a:tailEnd/>
          </a:ln>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2800" dirty="0">
                <a:latin typeface="Comic Sans MS" panose="030F0702030302020204" pitchFamily="66" charset="0"/>
              </a:rPr>
              <a:t>Joins similar things</a:t>
            </a:r>
          </a:p>
        </p:txBody>
      </p:sp>
      <p:cxnSp>
        <p:nvCxnSpPr>
          <p:cNvPr id="27" name="Straight Arrow Connector 26"/>
          <p:cNvCxnSpPr/>
          <p:nvPr/>
        </p:nvCxnSpPr>
        <p:spPr>
          <a:xfrm flipH="1" flipV="1">
            <a:off x="5583066" y="3346967"/>
            <a:ext cx="2303462" cy="792162"/>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lstStyle/>
          <a:p>
            <a:r>
              <a:rPr lang="en-GB" b="1" dirty="0">
                <a:latin typeface="Comic Sans MS" panose="030F0702030302020204" pitchFamily="66" charset="0"/>
              </a:rPr>
              <a:t>Compound sentences</a:t>
            </a:r>
            <a:endParaRPr lang="en-GB" dirty="0"/>
          </a:p>
        </p:txBody>
      </p:sp>
    </p:spTree>
    <p:extLst>
      <p:ext uri="{BB962C8B-B14F-4D97-AF65-F5344CB8AC3E}">
        <p14:creationId xmlns:p14="http://schemas.microsoft.com/office/powerpoint/2010/main" val="1503243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6"/>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3"/>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6"/>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6" grpId="0" animBg="1"/>
      <p:bldP spid="1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3"/>
          <p:cNvSpPr>
            <a:spLocks noChangeArrowheads="1"/>
          </p:cNvSpPr>
          <p:nvPr/>
        </p:nvSpPr>
        <p:spPr bwMode="auto">
          <a:xfrm>
            <a:off x="1524001" y="-184666"/>
            <a:ext cx="184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GB" altLang="en-US" sz="1800"/>
          </a:p>
        </p:txBody>
      </p:sp>
      <p:sp>
        <p:nvSpPr>
          <p:cNvPr id="54276" name="Text Box 2"/>
          <p:cNvSpPr txBox="1">
            <a:spLocks noChangeArrowheads="1"/>
          </p:cNvSpPr>
          <p:nvPr/>
        </p:nvSpPr>
        <p:spPr bwMode="auto">
          <a:xfrm>
            <a:off x="5543468" y="3993901"/>
            <a:ext cx="3744912" cy="1893552"/>
          </a:xfrm>
          <a:prstGeom prst="rect">
            <a:avLst/>
          </a:prstGeom>
          <a:solidFill>
            <a:srgbClr val="92D050"/>
          </a:solidFill>
          <a:ln w="9525">
            <a:solidFill>
              <a:srgbClr val="000000"/>
            </a:solidFill>
            <a:miter lim="800000"/>
            <a:headEnd/>
            <a:tailEnd/>
          </a:ln>
        </p:spPr>
        <p:txBody>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sz="2800" b="1" dirty="0">
                <a:latin typeface="Comic Sans MS" panose="030F0702030302020204" pitchFamily="66" charset="0"/>
                <a:ea typeface="Consolas" panose="020B0609020204030204" pitchFamily="49" charset="0"/>
                <a:cs typeface="Consolas" panose="020B0609020204030204" pitchFamily="49" charset="0"/>
              </a:rPr>
              <a:t>coordinating conjunctions:</a:t>
            </a:r>
          </a:p>
          <a:p>
            <a:pPr algn="ctr">
              <a:spcBef>
                <a:spcPct val="0"/>
              </a:spcBef>
              <a:buFontTx/>
              <a:buNone/>
            </a:pPr>
            <a:endParaRPr lang="en-US" altLang="en-US" sz="2800" b="1" dirty="0">
              <a:latin typeface="Comic Sans MS" panose="030F0702030302020204" pitchFamily="66" charset="0"/>
              <a:cs typeface="Arial" panose="020B0604020202020204" pitchFamily="34" charset="0"/>
            </a:endParaRPr>
          </a:p>
          <a:p>
            <a:pPr algn="ctr">
              <a:spcBef>
                <a:spcPct val="0"/>
              </a:spcBef>
              <a:buFontTx/>
              <a:buNone/>
            </a:pPr>
            <a:r>
              <a:rPr lang="en-US" altLang="en-US" sz="2800" b="1" dirty="0">
                <a:latin typeface="Comic Sans MS" panose="030F0702030302020204" pitchFamily="66" charset="0"/>
                <a:cs typeface="Arial" panose="020B0604020202020204" pitchFamily="34" charset="0"/>
              </a:rPr>
              <a:t>a</a:t>
            </a:r>
            <a:r>
              <a:rPr lang="en-US" altLang="en-US" sz="2800" dirty="0">
                <a:latin typeface="Comic Sans MS" panose="030F0702030302020204" pitchFamily="66" charset="0"/>
                <a:cs typeface="Arial" panose="020B0604020202020204" pitchFamily="34" charset="0"/>
              </a:rPr>
              <a:t>nd </a:t>
            </a:r>
            <a:r>
              <a:rPr lang="en-US" altLang="en-US" sz="2800" b="1" dirty="0">
                <a:latin typeface="Comic Sans MS" panose="030F0702030302020204" pitchFamily="66" charset="0"/>
                <a:cs typeface="Arial" panose="020B0604020202020204" pitchFamily="34" charset="0"/>
              </a:rPr>
              <a:t>b</a:t>
            </a:r>
            <a:r>
              <a:rPr lang="en-US" altLang="en-US" sz="2800" dirty="0">
                <a:latin typeface="Comic Sans MS" panose="030F0702030302020204" pitchFamily="66" charset="0"/>
                <a:cs typeface="Arial" panose="020B0604020202020204" pitchFamily="34" charset="0"/>
              </a:rPr>
              <a:t>ut </a:t>
            </a:r>
            <a:r>
              <a:rPr lang="en-US" altLang="en-US" sz="2800" b="1" dirty="0">
                <a:latin typeface="Comic Sans MS" panose="030F0702030302020204" pitchFamily="66" charset="0"/>
                <a:cs typeface="Arial" panose="020B0604020202020204" pitchFamily="34" charset="0"/>
              </a:rPr>
              <a:t>o</a:t>
            </a:r>
            <a:r>
              <a:rPr lang="en-US" altLang="en-US" sz="2800" dirty="0">
                <a:latin typeface="Comic Sans MS" panose="030F0702030302020204" pitchFamily="66" charset="0"/>
                <a:cs typeface="Arial" panose="020B0604020202020204" pitchFamily="34" charset="0"/>
              </a:rPr>
              <a:t>r</a:t>
            </a:r>
          </a:p>
          <a:p>
            <a:pPr algn="ctr">
              <a:spcBef>
                <a:spcPct val="0"/>
              </a:spcBef>
              <a:buFontTx/>
              <a:buNone/>
            </a:pPr>
            <a:endParaRPr lang="en-US" altLang="en-US" sz="2800" dirty="0">
              <a:latin typeface="Comic Sans MS" panose="030F0702030302020204" pitchFamily="66" charset="0"/>
              <a:cs typeface="Arial" panose="020B0604020202020204" pitchFamily="34" charset="0"/>
            </a:endParaRPr>
          </a:p>
          <a:p>
            <a:pPr>
              <a:spcBef>
                <a:spcPct val="0"/>
              </a:spcBef>
              <a:buFontTx/>
              <a:buNone/>
            </a:pPr>
            <a:endParaRPr lang="en-US" altLang="en-US" sz="2800" dirty="0">
              <a:latin typeface="Arial" panose="020B0604020202020204" pitchFamily="34" charset="0"/>
              <a:cs typeface="Arial" panose="020B0604020202020204" pitchFamily="34" charset="0"/>
            </a:endParaRPr>
          </a:p>
        </p:txBody>
      </p:sp>
      <p:sp>
        <p:nvSpPr>
          <p:cNvPr id="10" name="AutoShape 3"/>
          <p:cNvSpPr>
            <a:spLocks noChangeArrowheads="1"/>
          </p:cNvSpPr>
          <p:nvPr/>
        </p:nvSpPr>
        <p:spPr bwMode="auto">
          <a:xfrm>
            <a:off x="805198" y="4010864"/>
            <a:ext cx="3455987" cy="2422020"/>
          </a:xfrm>
          <a:prstGeom prst="wedgeRoundRectCallout">
            <a:avLst>
              <a:gd name="adj1" fmla="val 85140"/>
              <a:gd name="adj2" fmla="val -3883"/>
              <a:gd name="adj3" fmla="val 16667"/>
            </a:avLst>
          </a:prstGeom>
          <a:solidFill>
            <a:srgbClr val="FFFFFF"/>
          </a:solidFill>
          <a:ln w="9525">
            <a:solidFill>
              <a:srgbClr val="000000"/>
            </a:solidFill>
            <a:miter lim="800000"/>
            <a:headEnd/>
            <a:tailEnd/>
          </a:ln>
        </p:spPr>
        <p:txBody>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2800" dirty="0">
                <a:solidFill>
                  <a:srgbClr val="7030A0"/>
                </a:solidFill>
                <a:latin typeface="Comic Sans MS" panose="030F0702030302020204" pitchFamily="66" charset="0"/>
              </a:rPr>
              <a:t>Which </a:t>
            </a:r>
            <a:r>
              <a:rPr lang="en-GB" altLang="en-US" sz="2800" b="1" dirty="0">
                <a:solidFill>
                  <a:srgbClr val="7030A0"/>
                </a:solidFill>
                <a:latin typeface="Comic Sans MS" panose="030F0702030302020204" pitchFamily="66" charset="0"/>
              </a:rPr>
              <a:t>coordinating conjunctions </a:t>
            </a:r>
            <a:r>
              <a:rPr lang="en-GB" altLang="en-US" sz="2800" dirty="0">
                <a:solidFill>
                  <a:srgbClr val="7030A0"/>
                </a:solidFill>
                <a:latin typeface="Comic Sans MS" panose="030F0702030302020204" pitchFamily="66" charset="0"/>
              </a:rPr>
              <a:t>will</a:t>
            </a:r>
            <a:r>
              <a:rPr lang="en-GB" altLang="en-US" sz="2800" b="1" dirty="0">
                <a:solidFill>
                  <a:srgbClr val="7030A0"/>
                </a:solidFill>
                <a:latin typeface="Comic Sans MS" panose="030F0702030302020204" pitchFamily="66" charset="0"/>
              </a:rPr>
              <a:t> </a:t>
            </a:r>
            <a:r>
              <a:rPr lang="en-GB" altLang="en-US" sz="2800" dirty="0">
                <a:solidFill>
                  <a:srgbClr val="7030A0"/>
                </a:solidFill>
                <a:latin typeface="Comic Sans MS" panose="030F0702030302020204" pitchFamily="66" charset="0"/>
              </a:rPr>
              <a:t>join the clauses best?</a:t>
            </a:r>
            <a:endParaRPr lang="en-US" altLang="en-US" sz="4400" dirty="0">
              <a:solidFill>
                <a:srgbClr val="7030A0"/>
              </a:solidFill>
              <a:latin typeface="Comic Sans MS" panose="030F0702030302020204" pitchFamily="66" charset="0"/>
              <a:cs typeface="Arial" panose="020B060402020202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3840846799"/>
              </p:ext>
            </p:extLst>
          </p:nvPr>
        </p:nvGraphicFramePr>
        <p:xfrm>
          <a:off x="192506" y="184666"/>
          <a:ext cx="9095874" cy="3200400"/>
        </p:xfrm>
        <a:graphic>
          <a:graphicData uri="http://schemas.openxmlformats.org/drawingml/2006/table">
            <a:tbl>
              <a:tblPr firstRow="1" bandRow="1">
                <a:tableStyleId>{5C22544A-7EE6-4342-B048-85BDC9FD1C3A}</a:tableStyleId>
              </a:tblPr>
              <a:tblGrid>
                <a:gridCol w="4039286">
                  <a:extLst>
                    <a:ext uri="{9D8B030D-6E8A-4147-A177-3AD203B41FA5}">
                      <a16:colId xmlns:a16="http://schemas.microsoft.com/office/drawing/2014/main" val="936378836"/>
                    </a:ext>
                  </a:extLst>
                </a:gridCol>
                <a:gridCol w="933524">
                  <a:extLst>
                    <a:ext uri="{9D8B030D-6E8A-4147-A177-3AD203B41FA5}">
                      <a16:colId xmlns:a16="http://schemas.microsoft.com/office/drawing/2014/main" val="1438813535"/>
                    </a:ext>
                  </a:extLst>
                </a:gridCol>
                <a:gridCol w="4123064">
                  <a:extLst>
                    <a:ext uri="{9D8B030D-6E8A-4147-A177-3AD203B41FA5}">
                      <a16:colId xmlns:a16="http://schemas.microsoft.com/office/drawing/2014/main" val="3850495518"/>
                    </a:ext>
                  </a:extLst>
                </a:gridCol>
              </a:tblGrid>
              <a:tr h="37084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2400" b="0" dirty="0">
                          <a:solidFill>
                            <a:schemeClr val="tx1"/>
                          </a:solidFill>
                          <a:latin typeface="Comic Sans MS" pitchFamily="66" charset="0"/>
                        </a:rPr>
                        <a:t>The whale opened</a:t>
                      </a:r>
                      <a:r>
                        <a:rPr lang="en-GB" sz="2400" b="0" baseline="0" dirty="0">
                          <a:solidFill>
                            <a:schemeClr val="tx1"/>
                          </a:solidFill>
                          <a:latin typeface="Comic Sans MS" pitchFamily="66" charset="0"/>
                        </a:rPr>
                        <a:t> his mouth</a:t>
                      </a:r>
                      <a:endParaRPr lang="en-GB" sz="2400" b="0" dirty="0">
                        <a:solidFill>
                          <a:schemeClr val="tx1"/>
                        </a:solidFill>
                        <a:latin typeface="Comic Sans MS" pitchFamily="66" charset="0"/>
                      </a:endParaRPr>
                    </a:p>
                    <a:p>
                      <a:endParaRPr lang="en-GB" sz="2400" dirty="0">
                        <a:latin typeface="Comic Sans MS" panose="030F0702030302020204" pitchFamily="66" charset="0"/>
                      </a:endParaRPr>
                    </a:p>
                  </a:txBody>
                  <a:tcPr/>
                </a:tc>
                <a:tc rowSpan="3">
                  <a:txBody>
                    <a:bodyPr/>
                    <a:lstStyle/>
                    <a:p>
                      <a:endParaRPr lang="en-GB" sz="2400" dirty="0">
                        <a:latin typeface="Comic Sans MS" panose="030F0702030302020204" pitchFamily="66" charset="0"/>
                      </a:endParaRPr>
                    </a:p>
                  </a:txBody>
                  <a:tcPr>
                    <a:solidFill>
                      <a:schemeClr val="bg1"/>
                    </a:solid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2400" b="0" dirty="0">
                          <a:solidFill>
                            <a:schemeClr val="tx1"/>
                          </a:solidFill>
                          <a:latin typeface="Comic Sans MS" pitchFamily="66" charset="0"/>
                        </a:rPr>
                        <a:t>he swallowed the fisherman</a:t>
                      </a:r>
                    </a:p>
                    <a:p>
                      <a:endParaRPr lang="en-GB" sz="2400" dirty="0">
                        <a:latin typeface="Comic Sans MS" panose="030F0702030302020204" pitchFamily="66" charset="0"/>
                      </a:endParaRPr>
                    </a:p>
                  </a:txBody>
                  <a:tcPr/>
                </a:tc>
                <a:extLst>
                  <a:ext uri="{0D108BD9-81ED-4DB2-BD59-A6C34878D82A}">
                    <a16:rowId xmlns:a16="http://schemas.microsoft.com/office/drawing/2014/main" val="2756326007"/>
                  </a:ext>
                </a:extLst>
              </a:tr>
              <a:tr h="37084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2400" b="0" dirty="0">
                          <a:solidFill>
                            <a:schemeClr val="tx1"/>
                          </a:solidFill>
                          <a:latin typeface="Comic Sans MS" pitchFamily="66" charset="0"/>
                        </a:rPr>
                        <a:t>The fisherman</a:t>
                      </a:r>
                      <a:r>
                        <a:rPr lang="en-GB" sz="2400" b="0" baseline="0" dirty="0">
                          <a:solidFill>
                            <a:schemeClr val="tx1"/>
                          </a:solidFill>
                          <a:latin typeface="Comic Sans MS" pitchFamily="66" charset="0"/>
                        </a:rPr>
                        <a:t> was inside the whale</a:t>
                      </a:r>
                      <a:endParaRPr lang="en-GB" sz="2400" b="0" dirty="0">
                        <a:solidFill>
                          <a:schemeClr val="tx1"/>
                        </a:solidFill>
                        <a:latin typeface="Comic Sans MS" pitchFamily="66" charset="0"/>
                      </a:endParaRPr>
                    </a:p>
                    <a:p>
                      <a:endParaRPr lang="en-GB" sz="2400" dirty="0">
                        <a:latin typeface="Comic Sans MS" panose="030F0702030302020204" pitchFamily="66" charset="0"/>
                      </a:endParaRPr>
                    </a:p>
                  </a:txBody>
                  <a:tcPr/>
                </a:tc>
                <a:tc vMerge="1">
                  <a:txBody>
                    <a:bodyPr/>
                    <a:lstStyle/>
                    <a:p>
                      <a:endParaRPr lang="en-GB" sz="2800" dirty="0">
                        <a:latin typeface="Comic Sans MS" panose="030F0702030302020204" pitchFamily="66" charset="0"/>
                      </a:endParaRP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2400" b="0" dirty="0">
                          <a:solidFill>
                            <a:schemeClr val="tx1"/>
                          </a:solidFill>
                          <a:latin typeface="Comic Sans MS" pitchFamily="66" charset="0"/>
                        </a:rPr>
                        <a:t>he didn’t panic</a:t>
                      </a:r>
                    </a:p>
                    <a:p>
                      <a:endParaRPr lang="en-GB" sz="2400" dirty="0">
                        <a:latin typeface="Comic Sans MS" panose="030F0702030302020204" pitchFamily="66" charset="0"/>
                      </a:endParaRPr>
                    </a:p>
                  </a:txBody>
                  <a:tcPr/>
                </a:tc>
                <a:extLst>
                  <a:ext uri="{0D108BD9-81ED-4DB2-BD59-A6C34878D82A}">
                    <a16:rowId xmlns:a16="http://schemas.microsoft.com/office/drawing/2014/main" val="1707558912"/>
                  </a:ext>
                </a:extLst>
              </a:tr>
              <a:tr h="37084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2400" b="0" dirty="0">
                          <a:solidFill>
                            <a:schemeClr val="tx1"/>
                          </a:solidFill>
                          <a:latin typeface="Comic Sans MS" pitchFamily="66" charset="0"/>
                        </a:rPr>
                        <a:t>This story might be</a:t>
                      </a:r>
                      <a:r>
                        <a:rPr lang="en-GB" sz="2400" b="0" baseline="0" dirty="0">
                          <a:solidFill>
                            <a:schemeClr val="tx1"/>
                          </a:solidFill>
                          <a:latin typeface="Comic Sans MS" pitchFamily="66" charset="0"/>
                        </a:rPr>
                        <a:t> true</a:t>
                      </a:r>
                      <a:endParaRPr lang="en-GB" sz="2400" b="0" dirty="0">
                        <a:solidFill>
                          <a:schemeClr val="tx1"/>
                        </a:solidFill>
                        <a:latin typeface="Comic Sans MS" pitchFamily="66" charset="0"/>
                      </a:endParaRPr>
                    </a:p>
                    <a:p>
                      <a:endParaRPr lang="en-GB" sz="2400" dirty="0">
                        <a:latin typeface="Comic Sans MS" panose="030F0702030302020204" pitchFamily="66" charset="0"/>
                      </a:endParaRPr>
                    </a:p>
                  </a:txBody>
                  <a:tcPr/>
                </a:tc>
                <a:tc vMerge="1">
                  <a:txBody>
                    <a:bodyPr/>
                    <a:lstStyle/>
                    <a:p>
                      <a:endParaRPr lang="en-GB" sz="2800" dirty="0">
                        <a:latin typeface="Comic Sans MS" panose="030F0702030302020204" pitchFamily="66" charset="0"/>
                      </a:endParaRP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2400" b="0" dirty="0">
                          <a:solidFill>
                            <a:schemeClr val="tx1"/>
                          </a:solidFill>
                          <a:latin typeface="Comic Sans MS" pitchFamily="66" charset="0"/>
                        </a:rPr>
                        <a:t>it might be fiction</a:t>
                      </a:r>
                    </a:p>
                    <a:p>
                      <a:endParaRPr lang="en-GB" sz="2400" dirty="0">
                        <a:latin typeface="Comic Sans MS" panose="030F0702030302020204" pitchFamily="66" charset="0"/>
                      </a:endParaRPr>
                    </a:p>
                  </a:txBody>
                  <a:tcPr/>
                </a:tc>
                <a:extLst>
                  <a:ext uri="{0D108BD9-81ED-4DB2-BD59-A6C34878D82A}">
                    <a16:rowId xmlns:a16="http://schemas.microsoft.com/office/drawing/2014/main" val="3704937401"/>
                  </a:ext>
                </a:extLst>
              </a:tr>
            </a:tbl>
          </a:graphicData>
        </a:graphic>
      </p:graphicFrame>
    </p:spTree>
    <p:extLst>
      <p:ext uri="{BB962C8B-B14F-4D97-AF65-F5344CB8AC3E}">
        <p14:creationId xmlns:p14="http://schemas.microsoft.com/office/powerpoint/2010/main" val="206864431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b="1" dirty="0">
                <a:latin typeface="Comic Sans MS" panose="030F0702030302020204" pitchFamily="66" charset="0"/>
              </a:rPr>
              <a:t>Complex sentences</a:t>
            </a:r>
          </a:p>
        </p:txBody>
      </p:sp>
      <p:sp>
        <p:nvSpPr>
          <p:cNvPr id="3" name="Content Placeholder 2"/>
          <p:cNvSpPr>
            <a:spLocks noGrp="1"/>
          </p:cNvSpPr>
          <p:nvPr>
            <p:ph idx="1"/>
          </p:nvPr>
        </p:nvSpPr>
        <p:spPr/>
        <p:txBody>
          <a:bodyPr>
            <a:normAutofit/>
          </a:bodyPr>
          <a:lstStyle/>
          <a:p>
            <a:r>
              <a:rPr lang="en-GB" sz="2800" dirty="0">
                <a:latin typeface="Comic Sans MS" panose="030F0702030302020204" pitchFamily="66" charset="0"/>
              </a:rPr>
              <a:t>Complex sentences are made up of a </a:t>
            </a:r>
            <a:r>
              <a:rPr lang="en-GB" sz="2800" dirty="0">
                <a:solidFill>
                  <a:srgbClr val="7030A0"/>
                </a:solidFill>
                <a:latin typeface="Comic Sans MS" panose="030F0702030302020204" pitchFamily="66" charset="0"/>
              </a:rPr>
              <a:t>main clause </a:t>
            </a:r>
            <a:r>
              <a:rPr lang="en-GB" sz="2800" dirty="0">
                <a:latin typeface="Comic Sans MS" panose="030F0702030302020204" pitchFamily="66" charset="0"/>
              </a:rPr>
              <a:t>and a </a:t>
            </a:r>
            <a:r>
              <a:rPr lang="en-GB" sz="2800" dirty="0">
                <a:solidFill>
                  <a:srgbClr val="FF0066"/>
                </a:solidFill>
                <a:latin typeface="Comic Sans MS" panose="030F0702030302020204" pitchFamily="66" charset="0"/>
              </a:rPr>
              <a:t>subordinate clause</a:t>
            </a:r>
            <a:r>
              <a:rPr lang="en-GB" sz="2800" dirty="0">
                <a:latin typeface="Comic Sans MS" panose="030F0702030302020204" pitchFamily="66" charset="0"/>
              </a:rPr>
              <a:t>.</a:t>
            </a:r>
          </a:p>
          <a:p>
            <a:r>
              <a:rPr lang="en-GB" sz="2800" dirty="0">
                <a:latin typeface="Comic Sans MS" panose="030F0702030302020204" pitchFamily="66" charset="0"/>
              </a:rPr>
              <a:t>The </a:t>
            </a:r>
            <a:r>
              <a:rPr lang="en-GB" sz="2800" dirty="0">
                <a:solidFill>
                  <a:srgbClr val="7030A0"/>
                </a:solidFill>
                <a:latin typeface="Comic Sans MS" panose="030F0702030302020204" pitchFamily="66" charset="0"/>
              </a:rPr>
              <a:t>main clause </a:t>
            </a:r>
            <a:r>
              <a:rPr lang="en-GB" sz="2800" dirty="0">
                <a:latin typeface="Comic Sans MS" panose="030F0702030302020204" pitchFamily="66" charset="0"/>
              </a:rPr>
              <a:t>is like the simple sentence and it </a:t>
            </a:r>
            <a:r>
              <a:rPr lang="en-GB" sz="2800" b="1" dirty="0">
                <a:latin typeface="Comic Sans MS" panose="030F0702030302020204" pitchFamily="66" charset="0"/>
              </a:rPr>
              <a:t>must make sense on its own.</a:t>
            </a:r>
          </a:p>
          <a:p>
            <a:r>
              <a:rPr lang="en-GB" sz="2800" dirty="0">
                <a:latin typeface="Comic Sans MS" panose="030F0702030302020204" pitchFamily="66" charset="0"/>
              </a:rPr>
              <a:t>The </a:t>
            </a:r>
            <a:r>
              <a:rPr lang="en-GB" sz="2800" dirty="0">
                <a:solidFill>
                  <a:srgbClr val="FF0066"/>
                </a:solidFill>
                <a:latin typeface="Comic Sans MS" panose="030F0702030302020204" pitchFamily="66" charset="0"/>
              </a:rPr>
              <a:t>subordinate clause </a:t>
            </a:r>
            <a:r>
              <a:rPr lang="en-GB" sz="2800" dirty="0">
                <a:latin typeface="Comic Sans MS" panose="030F0702030302020204" pitchFamily="66" charset="0"/>
              </a:rPr>
              <a:t>adds extra information and </a:t>
            </a:r>
            <a:r>
              <a:rPr lang="en-GB" sz="2800" b="1" dirty="0">
                <a:latin typeface="Comic Sans MS" panose="030F0702030302020204" pitchFamily="66" charset="0"/>
              </a:rPr>
              <a:t>does not make sense on its own.</a:t>
            </a:r>
          </a:p>
          <a:p>
            <a:pPr marL="457200" lvl="1" indent="0">
              <a:buNone/>
            </a:pPr>
            <a:endParaRPr lang="en-GB" sz="2400" dirty="0">
              <a:latin typeface="Comic Sans MS" panose="030F0702030302020204" pitchFamily="66" charset="0"/>
            </a:endParaRPr>
          </a:p>
        </p:txBody>
      </p:sp>
    </p:spTree>
    <p:extLst>
      <p:ext uri="{BB962C8B-B14F-4D97-AF65-F5344CB8AC3E}">
        <p14:creationId xmlns:p14="http://schemas.microsoft.com/office/powerpoint/2010/main" val="2370049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b="1" dirty="0">
                <a:latin typeface="Comic Sans MS" panose="030F0702030302020204" pitchFamily="66" charset="0"/>
              </a:rPr>
              <a:t>Complex sentences</a:t>
            </a:r>
            <a:endParaRPr lang="en-GB" sz="4400" dirty="0"/>
          </a:p>
        </p:txBody>
      </p:sp>
      <p:sp>
        <p:nvSpPr>
          <p:cNvPr id="3" name="Content Placeholder 2"/>
          <p:cNvSpPr>
            <a:spLocks noGrp="1"/>
          </p:cNvSpPr>
          <p:nvPr>
            <p:ph idx="1"/>
          </p:nvPr>
        </p:nvSpPr>
        <p:spPr>
          <a:xfrm>
            <a:off x="677334" y="1759537"/>
            <a:ext cx="9092308" cy="3880773"/>
          </a:xfrm>
        </p:spPr>
        <p:txBody>
          <a:bodyPr>
            <a:noAutofit/>
          </a:bodyPr>
          <a:lstStyle/>
          <a:p>
            <a:r>
              <a:rPr lang="en-GB" sz="2400" dirty="0">
                <a:latin typeface="Comic Sans MS" panose="030F0702030302020204" pitchFamily="66" charset="0"/>
              </a:rPr>
              <a:t>The </a:t>
            </a:r>
            <a:r>
              <a:rPr lang="en-GB" sz="2400" dirty="0">
                <a:solidFill>
                  <a:srgbClr val="FF0066"/>
                </a:solidFill>
                <a:latin typeface="Comic Sans MS" panose="030F0702030302020204" pitchFamily="66" charset="0"/>
              </a:rPr>
              <a:t>subordinate clause </a:t>
            </a:r>
            <a:r>
              <a:rPr lang="en-GB" sz="2400" dirty="0">
                <a:latin typeface="Comic Sans MS" panose="030F0702030302020204" pitchFamily="66" charset="0"/>
              </a:rPr>
              <a:t>can come at the beginning of a sentence (fronted adverbial):</a:t>
            </a:r>
          </a:p>
          <a:p>
            <a:r>
              <a:rPr lang="en-GB" sz="2400" b="1" i="1" dirty="0">
                <a:solidFill>
                  <a:srgbClr val="FF0066"/>
                </a:solidFill>
                <a:latin typeface="Comic Sans MS" panose="030F0702030302020204" pitchFamily="66" charset="0"/>
              </a:rPr>
              <a:t>When he handed in his homework</a:t>
            </a:r>
            <a:r>
              <a:rPr lang="en-GB" sz="2400" b="1" i="1" dirty="0">
                <a:latin typeface="Comic Sans MS" panose="030F0702030302020204" pitchFamily="66" charset="0"/>
              </a:rPr>
              <a:t>, </a:t>
            </a:r>
            <a:r>
              <a:rPr lang="en-GB" sz="2400" b="1" i="1" dirty="0">
                <a:solidFill>
                  <a:srgbClr val="7030A0"/>
                </a:solidFill>
                <a:latin typeface="Comic Sans MS" panose="030F0702030302020204" pitchFamily="66" charset="0"/>
              </a:rPr>
              <a:t>he forgot to give his teacher the last page.</a:t>
            </a:r>
          </a:p>
          <a:p>
            <a:r>
              <a:rPr lang="en-GB" sz="2400" dirty="0">
                <a:latin typeface="Comic Sans MS" panose="030F0702030302020204" pitchFamily="66" charset="0"/>
              </a:rPr>
              <a:t>The </a:t>
            </a:r>
            <a:r>
              <a:rPr lang="en-GB" sz="2400" dirty="0">
                <a:solidFill>
                  <a:srgbClr val="FF0066"/>
                </a:solidFill>
                <a:latin typeface="Comic Sans MS" panose="030F0702030302020204" pitchFamily="66" charset="0"/>
              </a:rPr>
              <a:t>subordinate clause </a:t>
            </a:r>
            <a:r>
              <a:rPr lang="en-GB" sz="2400" dirty="0">
                <a:latin typeface="Comic Sans MS" panose="030F0702030302020204" pitchFamily="66" charset="0"/>
              </a:rPr>
              <a:t>can come in the middle of a sentence:</a:t>
            </a:r>
          </a:p>
          <a:p>
            <a:r>
              <a:rPr lang="en-GB" sz="2400" b="1" i="1" dirty="0">
                <a:solidFill>
                  <a:srgbClr val="7030A0"/>
                </a:solidFill>
                <a:latin typeface="Comic Sans MS" panose="030F0702030302020204" pitchFamily="66" charset="0"/>
              </a:rPr>
              <a:t>He handed in his homework</a:t>
            </a:r>
            <a:r>
              <a:rPr lang="en-GB" sz="2400" b="1" i="1" dirty="0">
                <a:latin typeface="Comic Sans MS" panose="030F0702030302020204" pitchFamily="66" charset="0"/>
              </a:rPr>
              <a:t>, </a:t>
            </a:r>
            <a:r>
              <a:rPr lang="en-GB" sz="2400" b="1" i="1" dirty="0">
                <a:solidFill>
                  <a:srgbClr val="FF0066"/>
                </a:solidFill>
                <a:latin typeface="Comic Sans MS" panose="030F0702030302020204" pitchFamily="66" charset="0"/>
              </a:rPr>
              <a:t>which was missing the last page</a:t>
            </a:r>
            <a:r>
              <a:rPr lang="en-GB" sz="2400" b="1" i="1" dirty="0">
                <a:latin typeface="Comic Sans MS" panose="030F0702030302020204" pitchFamily="66" charset="0"/>
              </a:rPr>
              <a:t>, </a:t>
            </a:r>
            <a:r>
              <a:rPr lang="en-GB" sz="2400" b="1" i="1" dirty="0">
                <a:solidFill>
                  <a:srgbClr val="7030A0"/>
                </a:solidFill>
                <a:latin typeface="Comic Sans MS" panose="030F0702030302020204" pitchFamily="66" charset="0"/>
              </a:rPr>
              <a:t>to his teacher</a:t>
            </a:r>
            <a:r>
              <a:rPr lang="en-GB" sz="2400" b="1" i="1" dirty="0">
                <a:latin typeface="Comic Sans MS" panose="030F0702030302020204" pitchFamily="66" charset="0"/>
              </a:rPr>
              <a:t>.</a:t>
            </a:r>
          </a:p>
          <a:p>
            <a:r>
              <a:rPr lang="en-GB" sz="2400" dirty="0">
                <a:latin typeface="Comic Sans MS" panose="030F0702030302020204" pitchFamily="66" charset="0"/>
              </a:rPr>
              <a:t>The </a:t>
            </a:r>
            <a:r>
              <a:rPr lang="en-GB" sz="2400" dirty="0">
                <a:solidFill>
                  <a:srgbClr val="FF0066"/>
                </a:solidFill>
                <a:latin typeface="Comic Sans MS" panose="030F0702030302020204" pitchFamily="66" charset="0"/>
              </a:rPr>
              <a:t>subordinate clause </a:t>
            </a:r>
            <a:r>
              <a:rPr lang="en-GB" sz="2400" dirty="0">
                <a:latin typeface="Comic Sans MS" panose="030F0702030302020204" pitchFamily="66" charset="0"/>
              </a:rPr>
              <a:t>can come at the end of a sentence:</a:t>
            </a:r>
          </a:p>
          <a:p>
            <a:r>
              <a:rPr lang="en-GB" sz="2400" b="1" i="1" dirty="0">
                <a:solidFill>
                  <a:srgbClr val="7030A0"/>
                </a:solidFill>
                <a:latin typeface="Comic Sans MS" panose="030F0702030302020204" pitchFamily="66" charset="0"/>
              </a:rPr>
              <a:t>He handed in his homework</a:t>
            </a:r>
            <a:r>
              <a:rPr lang="en-GB" sz="2400" b="1" i="1" dirty="0">
                <a:latin typeface="Comic Sans MS" panose="030F0702030302020204" pitchFamily="66" charset="0"/>
              </a:rPr>
              <a:t>, </a:t>
            </a:r>
            <a:r>
              <a:rPr lang="en-GB" sz="2400" b="1" i="1" dirty="0">
                <a:solidFill>
                  <a:srgbClr val="FF0066"/>
                </a:solidFill>
                <a:latin typeface="Comic Sans MS" panose="030F0702030302020204" pitchFamily="66" charset="0"/>
              </a:rPr>
              <a:t>although he forgot to give in the last page.</a:t>
            </a:r>
          </a:p>
        </p:txBody>
      </p:sp>
      <p:pic>
        <p:nvPicPr>
          <p:cNvPr id="3074" name="Picture 2" descr="http://www.qcsd.org/cms/lib04/PA01000005/Centricity/Domain/466/boy_with_pap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45494" y="4734735"/>
            <a:ext cx="1181100" cy="2095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6730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par>
                                <p:cTn id="27" presetID="10" presetClass="entr" presetSubtype="0" fill="hold" nodeType="withEffect">
                                  <p:stCondLst>
                                    <p:cond delay="0"/>
                                  </p:stCondLst>
                                  <p:childTnLst>
                                    <p:set>
                                      <p:cBhvr>
                                        <p:cTn id="28" dur="1" fill="hold">
                                          <p:stCondLst>
                                            <p:cond delay="0"/>
                                          </p:stCondLst>
                                        </p:cTn>
                                        <p:tgtEl>
                                          <p:spTgt spid="3074"/>
                                        </p:tgtEl>
                                        <p:attrNameLst>
                                          <p:attrName>style.visibility</p:attrName>
                                        </p:attrNameLst>
                                      </p:cBhvr>
                                      <p:to>
                                        <p:strVal val="visible"/>
                                      </p:to>
                                    </p:set>
                                    <p:animEffect transition="in" filter="fade">
                                      <p:cBhvr>
                                        <p:cTn id="29"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8" name="Rectangle 1"/>
          <p:cNvSpPr>
            <a:spLocks noChangeArrowheads="1"/>
          </p:cNvSpPr>
          <p:nvPr/>
        </p:nvSpPr>
        <p:spPr bwMode="auto">
          <a:xfrm>
            <a:off x="1268997" y="2696185"/>
            <a:ext cx="7345363"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2800" b="1" dirty="0">
                <a:solidFill>
                  <a:srgbClr val="FF0000"/>
                </a:solidFill>
                <a:latin typeface="Comic Sans MS" panose="030F0702030302020204" pitchFamily="66" charset="0"/>
              </a:rPr>
              <a:t>main clause</a:t>
            </a:r>
            <a:r>
              <a:rPr lang="en-GB" altLang="en-US" sz="2800" dirty="0">
                <a:latin typeface="Comic Sans MS" panose="030F0702030302020204" pitchFamily="66" charset="0"/>
              </a:rPr>
              <a:t> </a:t>
            </a:r>
            <a:r>
              <a:rPr lang="en-GB" altLang="en-US" sz="2800" b="1" dirty="0">
                <a:solidFill>
                  <a:srgbClr val="00B050"/>
                </a:solidFill>
                <a:latin typeface="Comic Sans MS" panose="030F0702030302020204" pitchFamily="66" charset="0"/>
              </a:rPr>
              <a:t>subordinate clause</a:t>
            </a:r>
            <a:endParaRPr lang="en-GB" altLang="en-US" sz="2800" dirty="0">
              <a:solidFill>
                <a:srgbClr val="00B050"/>
              </a:solidFill>
              <a:latin typeface="Comic Sans MS" panose="030F0702030302020204" pitchFamily="66" charset="0"/>
            </a:endParaRPr>
          </a:p>
          <a:p>
            <a:pPr eaLnBrk="1" hangingPunct="1">
              <a:spcBef>
                <a:spcPct val="0"/>
              </a:spcBef>
              <a:buFontTx/>
              <a:buNone/>
            </a:pPr>
            <a:r>
              <a:rPr lang="en-GB" altLang="en-US" sz="2800" dirty="0">
                <a:latin typeface="Comic Sans MS" panose="030F0702030302020204" pitchFamily="66" charset="0"/>
              </a:rPr>
              <a:t> </a:t>
            </a:r>
          </a:p>
          <a:p>
            <a:pPr eaLnBrk="1" hangingPunct="1">
              <a:spcBef>
                <a:spcPct val="0"/>
              </a:spcBef>
              <a:buFontTx/>
              <a:buNone/>
            </a:pPr>
            <a:r>
              <a:rPr lang="en-GB" altLang="en-US" sz="2800" dirty="0">
                <a:latin typeface="Comic Sans MS" panose="030F0702030302020204" pitchFamily="66" charset="0"/>
              </a:rPr>
              <a:t> </a:t>
            </a:r>
          </a:p>
          <a:p>
            <a:pPr eaLnBrk="1" hangingPunct="1">
              <a:spcBef>
                <a:spcPct val="0"/>
              </a:spcBef>
              <a:buFontTx/>
              <a:buNone/>
            </a:pPr>
            <a:r>
              <a:rPr lang="en-GB" altLang="en-US" sz="2800" dirty="0">
                <a:latin typeface="Comic Sans MS" panose="030F0702030302020204" pitchFamily="66" charset="0"/>
              </a:rPr>
              <a:t> </a:t>
            </a:r>
          </a:p>
        </p:txBody>
      </p:sp>
      <p:sp>
        <p:nvSpPr>
          <p:cNvPr id="62469" name="AutoShape 2"/>
          <p:cNvSpPr>
            <a:spLocks noChangeArrowheads="1"/>
          </p:cNvSpPr>
          <p:nvPr/>
        </p:nvSpPr>
        <p:spPr bwMode="auto">
          <a:xfrm>
            <a:off x="425780" y="1634834"/>
            <a:ext cx="2138617" cy="1212869"/>
          </a:xfrm>
          <a:prstGeom prst="wedgeRoundRectCallout">
            <a:avLst>
              <a:gd name="adj1" fmla="val 73648"/>
              <a:gd name="adj2" fmla="val 44843"/>
              <a:gd name="adj3" fmla="val 16667"/>
            </a:avLst>
          </a:prstGeom>
          <a:solidFill>
            <a:srgbClr val="FFFFFF"/>
          </a:solidFill>
          <a:ln w="9525">
            <a:solidFill>
              <a:srgbClr val="000000"/>
            </a:solidFill>
            <a:miter lim="800000"/>
            <a:headEnd/>
            <a:tailEnd/>
          </a:ln>
        </p:spPr>
        <p:txBody>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2400" dirty="0">
                <a:solidFill>
                  <a:srgbClr val="FF0000"/>
                </a:solidFill>
                <a:latin typeface="Comic Sans MS" panose="030F0702030302020204" pitchFamily="66" charset="0"/>
              </a:rPr>
              <a:t>Makes  sense on its own</a:t>
            </a:r>
          </a:p>
        </p:txBody>
      </p:sp>
      <p:sp>
        <p:nvSpPr>
          <p:cNvPr id="62470" name="AutoShape 2"/>
          <p:cNvSpPr>
            <a:spLocks noChangeArrowheads="1"/>
          </p:cNvSpPr>
          <p:nvPr/>
        </p:nvSpPr>
        <p:spPr bwMode="auto">
          <a:xfrm>
            <a:off x="7461835" y="382068"/>
            <a:ext cx="1943100" cy="1636481"/>
          </a:xfrm>
          <a:prstGeom prst="wedgeRoundRectCallout">
            <a:avLst>
              <a:gd name="adj1" fmla="val -71943"/>
              <a:gd name="adj2" fmla="val 87153"/>
              <a:gd name="adj3" fmla="val 16667"/>
            </a:avLst>
          </a:prstGeom>
          <a:solidFill>
            <a:srgbClr val="FFFFFF"/>
          </a:solidFill>
          <a:ln w="9525">
            <a:solidFill>
              <a:srgbClr val="000000"/>
            </a:solidFill>
            <a:miter lim="800000"/>
            <a:headEnd/>
            <a:tailEnd/>
          </a:ln>
        </p:spPr>
        <p:txBody>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2400" dirty="0">
                <a:solidFill>
                  <a:srgbClr val="00B050"/>
                </a:solidFill>
                <a:latin typeface="Comic Sans MS" panose="030F0702030302020204" pitchFamily="66" charset="0"/>
              </a:rPr>
              <a:t>Does not make sense on its own</a:t>
            </a:r>
          </a:p>
        </p:txBody>
      </p:sp>
      <p:sp>
        <p:nvSpPr>
          <p:cNvPr id="62471" name="AutoShape 2"/>
          <p:cNvSpPr>
            <a:spLocks noChangeArrowheads="1"/>
          </p:cNvSpPr>
          <p:nvPr/>
        </p:nvSpPr>
        <p:spPr bwMode="auto">
          <a:xfrm>
            <a:off x="9404935" y="2145967"/>
            <a:ext cx="2612606" cy="1222875"/>
          </a:xfrm>
          <a:prstGeom prst="wedgeRoundRectCallout">
            <a:avLst>
              <a:gd name="adj1" fmla="val -116294"/>
              <a:gd name="adj2" fmla="val 15415"/>
              <a:gd name="adj3" fmla="val 16667"/>
            </a:avLst>
          </a:prstGeom>
          <a:solidFill>
            <a:srgbClr val="FFFFFF"/>
          </a:solidFill>
          <a:ln w="9525">
            <a:solidFill>
              <a:srgbClr val="000000"/>
            </a:solidFill>
            <a:miter lim="800000"/>
            <a:headEnd/>
            <a:tailEnd/>
          </a:ln>
        </p:spPr>
        <p:txBody>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2400" dirty="0">
                <a:solidFill>
                  <a:srgbClr val="00B050"/>
                </a:solidFill>
                <a:latin typeface="Comic Sans MS" panose="030F0702030302020204" pitchFamily="66" charset="0"/>
              </a:rPr>
              <a:t>Show how ideas relate to each other</a:t>
            </a:r>
          </a:p>
        </p:txBody>
      </p:sp>
      <p:sp>
        <p:nvSpPr>
          <p:cNvPr id="11" name="AutoShape 2"/>
          <p:cNvSpPr>
            <a:spLocks noChangeArrowheads="1"/>
          </p:cNvSpPr>
          <p:nvPr/>
        </p:nvSpPr>
        <p:spPr bwMode="auto">
          <a:xfrm>
            <a:off x="4138862" y="673768"/>
            <a:ext cx="2085475" cy="961066"/>
          </a:xfrm>
          <a:prstGeom prst="wedgeRoundRectCallout">
            <a:avLst>
              <a:gd name="adj1" fmla="val 5578"/>
              <a:gd name="adj2" fmla="val 160303"/>
              <a:gd name="adj3" fmla="val 16667"/>
            </a:avLst>
          </a:prstGeom>
          <a:solidFill>
            <a:srgbClr val="FFFFFF"/>
          </a:solidFill>
          <a:ln w="9525">
            <a:solidFill>
              <a:srgbClr val="000000"/>
            </a:solidFill>
            <a:miter lim="800000"/>
            <a:headEnd/>
            <a:tailEnd/>
          </a:ln>
        </p:spPr>
        <p:txBody>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2400" dirty="0">
                <a:solidFill>
                  <a:srgbClr val="00B050"/>
                </a:solidFill>
                <a:latin typeface="Comic Sans MS" panose="030F0702030302020204" pitchFamily="66" charset="0"/>
              </a:rPr>
              <a:t>Can often move around</a:t>
            </a:r>
            <a:endParaRPr lang="en-GB" altLang="en-US" sz="2400" b="1" dirty="0">
              <a:solidFill>
                <a:srgbClr val="00B050"/>
              </a:solidFill>
              <a:latin typeface="Comic Sans MS" panose="030F0702030302020204" pitchFamily="66" charset="0"/>
            </a:endParaRPr>
          </a:p>
        </p:txBody>
      </p:sp>
      <p:sp>
        <p:nvSpPr>
          <p:cNvPr id="13" name="Rectangle 12"/>
          <p:cNvSpPr/>
          <p:nvPr/>
        </p:nvSpPr>
        <p:spPr>
          <a:xfrm>
            <a:off x="4770723" y="3604126"/>
            <a:ext cx="5801024" cy="2671840"/>
          </a:xfrm>
          <a:prstGeom prst="rect">
            <a:avLst/>
          </a:prstGeom>
          <a:ln w="12700">
            <a:solidFill>
              <a:srgbClr val="00B050"/>
            </a:solidFill>
          </a:ln>
        </p:spPr>
        <p:txBody>
          <a:bodyPr wrap="square" lIns="180000" tIns="180000" rIns="180000" bIns="180000">
            <a:spAutoFit/>
          </a:bodyPr>
          <a:lstStyle/>
          <a:p>
            <a:pPr>
              <a:spcAft>
                <a:spcPts val="1200"/>
              </a:spcAft>
              <a:defRPr/>
            </a:pPr>
            <a:r>
              <a:rPr lang="en-GB" sz="2800" dirty="0">
                <a:solidFill>
                  <a:schemeClr val="tx1">
                    <a:lumMod val="95000"/>
                    <a:lumOff val="5000"/>
                  </a:schemeClr>
                </a:solidFill>
                <a:latin typeface="Comic Sans MS" panose="030F0702030302020204" pitchFamily="66" charset="0"/>
                <a:ea typeface="Open Sans" panose="020B0606030504020204" pitchFamily="34" charset="0"/>
                <a:cs typeface="Open Sans" panose="020B0606030504020204" pitchFamily="34" charset="0"/>
              </a:rPr>
              <a:t>The </a:t>
            </a:r>
            <a:r>
              <a:rPr lang="en-GB" sz="2800" dirty="0">
                <a:solidFill>
                  <a:srgbClr val="00B050"/>
                </a:solidFill>
                <a:latin typeface="Comic Sans MS" panose="030F0702030302020204" pitchFamily="66" charset="0"/>
                <a:ea typeface="Open Sans" panose="020B0606030504020204" pitchFamily="34" charset="0"/>
                <a:cs typeface="Open Sans" panose="020B0606030504020204" pitchFamily="34" charset="0"/>
              </a:rPr>
              <a:t>subordinate clause </a:t>
            </a:r>
            <a:r>
              <a:rPr lang="en-GB" sz="2800" dirty="0">
                <a:solidFill>
                  <a:schemeClr val="tx1">
                    <a:lumMod val="95000"/>
                    <a:lumOff val="5000"/>
                  </a:schemeClr>
                </a:solidFill>
                <a:latin typeface="Comic Sans MS" panose="030F0702030302020204" pitchFamily="66" charset="0"/>
                <a:ea typeface="Open Sans" panose="020B0606030504020204" pitchFamily="34" charset="0"/>
                <a:cs typeface="Open Sans" panose="020B0606030504020204" pitchFamily="34" charset="0"/>
              </a:rPr>
              <a:t>is the part which doesn’t make sense on its own. </a:t>
            </a:r>
          </a:p>
          <a:p>
            <a:pPr>
              <a:spcAft>
                <a:spcPts val="1200"/>
              </a:spcAft>
              <a:defRPr/>
            </a:pPr>
            <a:r>
              <a:rPr lang="en-GB" sz="2800" dirty="0">
                <a:solidFill>
                  <a:schemeClr val="tx1">
                    <a:lumMod val="95000"/>
                    <a:lumOff val="5000"/>
                  </a:schemeClr>
                </a:solidFill>
                <a:latin typeface="Comic Sans MS" panose="030F0702030302020204" pitchFamily="66" charset="0"/>
                <a:ea typeface="Open Sans" panose="020B0606030504020204" pitchFamily="34" charset="0"/>
                <a:cs typeface="Open Sans" panose="020B0606030504020204" pitchFamily="34" charset="0"/>
              </a:rPr>
              <a:t>It is not as important as it just gives us some extra information.</a:t>
            </a:r>
          </a:p>
        </p:txBody>
      </p:sp>
      <p:sp>
        <p:nvSpPr>
          <p:cNvPr id="14" name="Rectangle 13"/>
          <p:cNvSpPr/>
          <p:nvPr/>
        </p:nvSpPr>
        <p:spPr>
          <a:xfrm>
            <a:off x="425781" y="3604126"/>
            <a:ext cx="4277234" cy="2671840"/>
          </a:xfrm>
          <a:prstGeom prst="rect">
            <a:avLst/>
          </a:prstGeom>
          <a:ln w="12700">
            <a:solidFill>
              <a:srgbClr val="FF0000"/>
            </a:solidFill>
          </a:ln>
        </p:spPr>
        <p:txBody>
          <a:bodyPr wrap="square" lIns="180000" tIns="180000" rIns="180000" bIns="180000">
            <a:spAutoFit/>
          </a:bodyPr>
          <a:lstStyle/>
          <a:p>
            <a:pPr>
              <a:spcAft>
                <a:spcPts val="1200"/>
              </a:spcAft>
              <a:defRPr/>
            </a:pPr>
            <a:r>
              <a:rPr lang="en-GB" sz="2800" dirty="0">
                <a:solidFill>
                  <a:schemeClr val="tx1">
                    <a:lumMod val="95000"/>
                    <a:lumOff val="5000"/>
                  </a:schemeClr>
                </a:solidFill>
                <a:latin typeface="Comic Sans MS" panose="030F0702030302020204" pitchFamily="66" charset="0"/>
                <a:ea typeface="Open Sans" panose="020B0606030504020204" pitchFamily="34" charset="0"/>
                <a:cs typeface="Open Sans" panose="020B0606030504020204" pitchFamily="34" charset="0"/>
              </a:rPr>
              <a:t>The </a:t>
            </a:r>
            <a:r>
              <a:rPr lang="en-GB" sz="2800" dirty="0">
                <a:solidFill>
                  <a:srgbClr val="FF0000"/>
                </a:solidFill>
                <a:latin typeface="Comic Sans MS" panose="030F0702030302020204" pitchFamily="66" charset="0"/>
                <a:ea typeface="Open Sans" panose="020B0606030504020204" pitchFamily="34" charset="0"/>
                <a:cs typeface="Open Sans" panose="020B0606030504020204" pitchFamily="34" charset="0"/>
              </a:rPr>
              <a:t>main clause </a:t>
            </a:r>
            <a:r>
              <a:rPr lang="en-GB" sz="2800" dirty="0">
                <a:solidFill>
                  <a:schemeClr val="tx1">
                    <a:lumMod val="95000"/>
                    <a:lumOff val="5000"/>
                  </a:schemeClr>
                </a:solidFill>
                <a:latin typeface="Comic Sans MS" panose="030F0702030302020204" pitchFamily="66" charset="0"/>
                <a:ea typeface="Open Sans" panose="020B0606030504020204" pitchFamily="34" charset="0"/>
                <a:cs typeface="Open Sans" panose="020B0606030504020204" pitchFamily="34" charset="0"/>
              </a:rPr>
              <a:t>is the part which will make sense on its own.</a:t>
            </a:r>
          </a:p>
          <a:p>
            <a:pPr>
              <a:spcAft>
                <a:spcPts val="1200"/>
              </a:spcAft>
              <a:defRPr/>
            </a:pPr>
            <a:r>
              <a:rPr lang="en-GB" sz="2800" dirty="0">
                <a:solidFill>
                  <a:schemeClr val="tx1">
                    <a:lumMod val="95000"/>
                    <a:lumOff val="5000"/>
                  </a:schemeClr>
                </a:solidFill>
                <a:latin typeface="Comic Sans MS" panose="030F0702030302020204" pitchFamily="66" charset="0"/>
                <a:ea typeface="Open Sans" panose="020B0606030504020204" pitchFamily="34" charset="0"/>
                <a:cs typeface="Open Sans" panose="020B0606030504020204" pitchFamily="34" charset="0"/>
              </a:rPr>
              <a:t>This is the important part of the sentence.</a:t>
            </a:r>
          </a:p>
        </p:txBody>
      </p:sp>
    </p:spTree>
    <p:extLst>
      <p:ext uri="{BB962C8B-B14F-4D97-AF65-F5344CB8AC3E}">
        <p14:creationId xmlns:p14="http://schemas.microsoft.com/office/powerpoint/2010/main" val="4913090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able 10"/>
          <p:cNvGraphicFramePr>
            <a:graphicFrameLocks noGrp="1"/>
          </p:cNvGraphicFramePr>
          <p:nvPr>
            <p:extLst>
              <p:ext uri="{D42A27DB-BD31-4B8C-83A1-F6EECF244321}">
                <p14:modId xmlns:p14="http://schemas.microsoft.com/office/powerpoint/2010/main" val="4234603636"/>
              </p:ext>
            </p:extLst>
          </p:nvPr>
        </p:nvGraphicFramePr>
        <p:xfrm>
          <a:off x="964282" y="336884"/>
          <a:ext cx="7488238" cy="4713324"/>
        </p:xfrm>
        <a:graphic>
          <a:graphicData uri="http://schemas.openxmlformats.org/drawingml/2006/table">
            <a:tbl>
              <a:tblPr/>
              <a:tblGrid>
                <a:gridCol w="2399689">
                  <a:extLst>
                    <a:ext uri="{9D8B030D-6E8A-4147-A177-3AD203B41FA5}">
                      <a16:colId xmlns:a16="http://schemas.microsoft.com/office/drawing/2014/main" val="20000"/>
                    </a:ext>
                  </a:extLst>
                </a:gridCol>
                <a:gridCol w="2438533">
                  <a:extLst>
                    <a:ext uri="{9D8B030D-6E8A-4147-A177-3AD203B41FA5}">
                      <a16:colId xmlns:a16="http://schemas.microsoft.com/office/drawing/2014/main" val="20001"/>
                    </a:ext>
                  </a:extLst>
                </a:gridCol>
                <a:gridCol w="2650016">
                  <a:extLst>
                    <a:ext uri="{9D8B030D-6E8A-4147-A177-3AD203B41FA5}">
                      <a16:colId xmlns:a16="http://schemas.microsoft.com/office/drawing/2014/main" val="20002"/>
                    </a:ext>
                  </a:extLst>
                </a:gridCol>
              </a:tblGrid>
              <a:tr h="446124">
                <a:tc gridSpan="3">
                  <a:txBody>
                    <a:bodyPr/>
                    <a:lstStyle/>
                    <a:p>
                      <a:pPr algn="ctr">
                        <a:spcAft>
                          <a:spcPts val="0"/>
                        </a:spcAft>
                      </a:pPr>
                      <a:r>
                        <a:rPr lang="en-GB" sz="2800" b="1" dirty="0">
                          <a:latin typeface="Comic Sans MS"/>
                          <a:ea typeface="Times New Roman"/>
                          <a:cs typeface="Times New Roman"/>
                        </a:rPr>
                        <a:t>Subordinating Conjunctions</a:t>
                      </a:r>
                      <a:endParaRPr lang="en-GB" sz="2400" dirty="0">
                        <a:latin typeface="Calibri"/>
                        <a:ea typeface="Times New Roman"/>
                        <a:cs typeface="Times New Roman"/>
                      </a:endParaRPr>
                    </a:p>
                  </a:txBody>
                  <a:tcPr marL="68575" marR="6857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6DDE8"/>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295865">
                <a:tc>
                  <a:txBody>
                    <a:bodyPr/>
                    <a:lstStyle/>
                    <a:p>
                      <a:pPr algn="l">
                        <a:spcAft>
                          <a:spcPts val="0"/>
                        </a:spcAft>
                      </a:pPr>
                      <a:r>
                        <a:rPr lang="en-GB" sz="2800">
                          <a:latin typeface="Comic Sans MS"/>
                          <a:ea typeface="Times New Roman"/>
                          <a:cs typeface="Times New Roman"/>
                        </a:rPr>
                        <a:t>after</a:t>
                      </a:r>
                      <a:br>
                        <a:rPr lang="en-GB" sz="2800">
                          <a:latin typeface="Comic Sans MS"/>
                          <a:ea typeface="Times New Roman"/>
                          <a:cs typeface="Times New Roman"/>
                        </a:rPr>
                      </a:br>
                      <a:r>
                        <a:rPr lang="en-GB" sz="2800">
                          <a:latin typeface="Comic Sans MS"/>
                          <a:ea typeface="Times New Roman"/>
                          <a:cs typeface="Times New Roman"/>
                        </a:rPr>
                        <a:t>although</a:t>
                      </a:r>
                      <a:br>
                        <a:rPr lang="en-GB" sz="2800">
                          <a:latin typeface="Comic Sans MS"/>
                          <a:ea typeface="Times New Roman"/>
                          <a:cs typeface="Times New Roman"/>
                        </a:rPr>
                      </a:br>
                      <a:r>
                        <a:rPr lang="en-GB" sz="2800">
                          <a:latin typeface="Comic Sans MS"/>
                          <a:ea typeface="Times New Roman"/>
                          <a:cs typeface="Times New Roman"/>
                        </a:rPr>
                        <a:t>as</a:t>
                      </a:r>
                      <a:br>
                        <a:rPr lang="en-GB" sz="2800">
                          <a:latin typeface="Comic Sans MS"/>
                          <a:ea typeface="Times New Roman"/>
                          <a:cs typeface="Times New Roman"/>
                        </a:rPr>
                      </a:br>
                      <a:r>
                        <a:rPr lang="en-GB" sz="2800">
                          <a:latin typeface="Comic Sans MS"/>
                          <a:ea typeface="Times New Roman"/>
                          <a:cs typeface="Times New Roman"/>
                        </a:rPr>
                        <a:t>as if</a:t>
                      </a:r>
                      <a:br>
                        <a:rPr lang="en-GB" sz="2800">
                          <a:latin typeface="Comic Sans MS"/>
                          <a:ea typeface="Times New Roman"/>
                          <a:cs typeface="Times New Roman"/>
                        </a:rPr>
                      </a:br>
                      <a:r>
                        <a:rPr lang="en-GB" sz="2800">
                          <a:latin typeface="Comic Sans MS"/>
                          <a:ea typeface="Times New Roman"/>
                          <a:cs typeface="Times New Roman"/>
                        </a:rPr>
                        <a:t>as long as</a:t>
                      </a:r>
                      <a:br>
                        <a:rPr lang="en-GB" sz="2800">
                          <a:latin typeface="Comic Sans MS"/>
                          <a:ea typeface="Times New Roman"/>
                          <a:cs typeface="Times New Roman"/>
                        </a:rPr>
                      </a:br>
                      <a:r>
                        <a:rPr lang="en-GB" sz="2800">
                          <a:latin typeface="Comic Sans MS"/>
                          <a:ea typeface="Times New Roman"/>
                          <a:cs typeface="Times New Roman"/>
                        </a:rPr>
                        <a:t>as though</a:t>
                      </a:r>
                      <a:br>
                        <a:rPr lang="en-GB" sz="2800">
                          <a:latin typeface="Comic Sans MS"/>
                          <a:ea typeface="Times New Roman"/>
                          <a:cs typeface="Times New Roman"/>
                        </a:rPr>
                      </a:br>
                      <a:r>
                        <a:rPr lang="en-GB" sz="2800">
                          <a:latin typeface="Comic Sans MS"/>
                          <a:ea typeface="Times New Roman"/>
                          <a:cs typeface="Times New Roman"/>
                        </a:rPr>
                        <a:t>because</a:t>
                      </a:r>
                      <a:br>
                        <a:rPr lang="en-GB" sz="2800">
                          <a:latin typeface="Comic Sans MS"/>
                          <a:ea typeface="Times New Roman"/>
                          <a:cs typeface="Times New Roman"/>
                        </a:rPr>
                      </a:br>
                      <a:r>
                        <a:rPr lang="en-GB" sz="2800">
                          <a:latin typeface="Comic Sans MS"/>
                          <a:ea typeface="Times New Roman"/>
                          <a:cs typeface="Times New Roman"/>
                        </a:rPr>
                        <a:t>before</a:t>
                      </a:r>
                      <a:br>
                        <a:rPr lang="en-GB" sz="2800">
                          <a:latin typeface="Comic Sans MS"/>
                          <a:ea typeface="Times New Roman"/>
                          <a:cs typeface="Times New Roman"/>
                        </a:rPr>
                      </a:br>
                      <a:r>
                        <a:rPr lang="en-GB" sz="2800">
                          <a:latin typeface="Comic Sans MS"/>
                          <a:ea typeface="Times New Roman"/>
                          <a:cs typeface="Times New Roman"/>
                        </a:rPr>
                        <a:t>even if</a:t>
                      </a:r>
                      <a:br>
                        <a:rPr lang="en-GB" sz="2800">
                          <a:latin typeface="Comic Sans MS"/>
                          <a:ea typeface="Times New Roman"/>
                          <a:cs typeface="Times New Roman"/>
                        </a:rPr>
                      </a:br>
                      <a:r>
                        <a:rPr lang="en-GB" sz="2800">
                          <a:latin typeface="Comic Sans MS"/>
                          <a:ea typeface="Times New Roman"/>
                          <a:cs typeface="Times New Roman"/>
                        </a:rPr>
                        <a:t>even though</a:t>
                      </a:r>
                      <a:endParaRPr lang="en-GB" sz="2400">
                        <a:latin typeface="Calibri"/>
                        <a:ea typeface="Times New Roman"/>
                        <a:cs typeface="Times New Roman"/>
                      </a:endParaRPr>
                    </a:p>
                  </a:txBody>
                  <a:tcPr marL="68575" marR="68575" marT="0" marB="0">
                    <a:lnL w="19050"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B6DDE8"/>
                    </a:solidFill>
                  </a:tcPr>
                </a:tc>
                <a:tc>
                  <a:txBody>
                    <a:bodyPr/>
                    <a:lstStyle/>
                    <a:p>
                      <a:pPr algn="l">
                        <a:spcAft>
                          <a:spcPts val="0"/>
                        </a:spcAft>
                      </a:pPr>
                      <a:r>
                        <a:rPr lang="en-GB" sz="2800">
                          <a:latin typeface="Comic Sans MS"/>
                          <a:ea typeface="Times New Roman"/>
                          <a:cs typeface="Times New Roman"/>
                        </a:rPr>
                        <a:t>if</a:t>
                      </a:r>
                      <a:br>
                        <a:rPr lang="en-GB" sz="2800">
                          <a:latin typeface="Comic Sans MS"/>
                          <a:ea typeface="Times New Roman"/>
                          <a:cs typeface="Times New Roman"/>
                        </a:rPr>
                      </a:br>
                      <a:r>
                        <a:rPr lang="en-GB" sz="2800">
                          <a:latin typeface="Comic Sans MS"/>
                          <a:ea typeface="Times New Roman"/>
                          <a:cs typeface="Times New Roman"/>
                        </a:rPr>
                        <a:t>if only</a:t>
                      </a:r>
                      <a:br>
                        <a:rPr lang="en-GB" sz="2800">
                          <a:latin typeface="Comic Sans MS"/>
                          <a:ea typeface="Times New Roman"/>
                          <a:cs typeface="Times New Roman"/>
                        </a:rPr>
                      </a:br>
                      <a:r>
                        <a:rPr lang="en-GB" sz="2800">
                          <a:latin typeface="Comic Sans MS"/>
                          <a:ea typeface="Times New Roman"/>
                          <a:cs typeface="Times New Roman"/>
                        </a:rPr>
                        <a:t>in order that</a:t>
                      </a:r>
                      <a:br>
                        <a:rPr lang="en-GB" sz="2800">
                          <a:latin typeface="Comic Sans MS"/>
                          <a:ea typeface="Times New Roman"/>
                          <a:cs typeface="Times New Roman"/>
                        </a:rPr>
                      </a:br>
                      <a:r>
                        <a:rPr lang="en-GB" sz="2800">
                          <a:latin typeface="Comic Sans MS"/>
                          <a:ea typeface="Times New Roman"/>
                          <a:cs typeface="Times New Roman"/>
                        </a:rPr>
                        <a:t>now that</a:t>
                      </a:r>
                      <a:br>
                        <a:rPr lang="en-GB" sz="2800">
                          <a:latin typeface="Comic Sans MS"/>
                          <a:ea typeface="Times New Roman"/>
                          <a:cs typeface="Times New Roman"/>
                        </a:rPr>
                      </a:br>
                      <a:r>
                        <a:rPr lang="en-GB" sz="2800">
                          <a:latin typeface="Comic Sans MS"/>
                          <a:ea typeface="Times New Roman"/>
                          <a:cs typeface="Times New Roman"/>
                        </a:rPr>
                        <a:t>once</a:t>
                      </a:r>
                      <a:br>
                        <a:rPr lang="en-GB" sz="2800">
                          <a:latin typeface="Comic Sans MS"/>
                          <a:ea typeface="Times New Roman"/>
                          <a:cs typeface="Times New Roman"/>
                        </a:rPr>
                      </a:br>
                      <a:r>
                        <a:rPr lang="en-GB" sz="2800">
                          <a:latin typeface="Comic Sans MS"/>
                          <a:ea typeface="Times New Roman"/>
                          <a:cs typeface="Times New Roman"/>
                        </a:rPr>
                        <a:t>rather than</a:t>
                      </a:r>
                      <a:br>
                        <a:rPr lang="en-GB" sz="2800">
                          <a:latin typeface="Comic Sans MS"/>
                          <a:ea typeface="Times New Roman"/>
                          <a:cs typeface="Times New Roman"/>
                        </a:rPr>
                      </a:br>
                      <a:r>
                        <a:rPr lang="en-GB" sz="2800">
                          <a:latin typeface="Comic Sans MS"/>
                          <a:ea typeface="Times New Roman"/>
                          <a:cs typeface="Times New Roman"/>
                        </a:rPr>
                        <a:t>since</a:t>
                      </a:r>
                      <a:br>
                        <a:rPr lang="en-GB" sz="2800">
                          <a:latin typeface="Comic Sans MS"/>
                          <a:ea typeface="Times New Roman"/>
                          <a:cs typeface="Times New Roman"/>
                        </a:rPr>
                      </a:br>
                      <a:r>
                        <a:rPr lang="en-GB" sz="2800">
                          <a:latin typeface="Comic Sans MS"/>
                          <a:ea typeface="Times New Roman"/>
                          <a:cs typeface="Times New Roman"/>
                        </a:rPr>
                        <a:t>so that</a:t>
                      </a:r>
                      <a:br>
                        <a:rPr lang="en-GB" sz="2800">
                          <a:latin typeface="Comic Sans MS"/>
                          <a:ea typeface="Times New Roman"/>
                          <a:cs typeface="Times New Roman"/>
                        </a:rPr>
                      </a:br>
                      <a:r>
                        <a:rPr lang="en-GB" sz="2800">
                          <a:latin typeface="Comic Sans MS"/>
                          <a:ea typeface="Times New Roman"/>
                          <a:cs typeface="Times New Roman"/>
                        </a:rPr>
                        <a:t>than</a:t>
                      </a:r>
                      <a:br>
                        <a:rPr lang="en-GB" sz="2800">
                          <a:latin typeface="Comic Sans MS"/>
                          <a:ea typeface="Times New Roman"/>
                          <a:cs typeface="Times New Roman"/>
                        </a:rPr>
                      </a:br>
                      <a:r>
                        <a:rPr lang="en-GB" sz="2800">
                          <a:latin typeface="Comic Sans MS"/>
                          <a:ea typeface="Times New Roman"/>
                          <a:cs typeface="Times New Roman"/>
                        </a:rPr>
                        <a:t>that</a:t>
                      </a:r>
                      <a:endParaRPr lang="en-GB" sz="2400">
                        <a:latin typeface="Calibri"/>
                        <a:ea typeface="Times New Roman"/>
                        <a:cs typeface="Times New Roman"/>
                      </a:endParaRP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B6DDE8"/>
                    </a:solidFill>
                  </a:tcPr>
                </a:tc>
                <a:tc>
                  <a:txBody>
                    <a:bodyPr/>
                    <a:lstStyle/>
                    <a:p>
                      <a:pPr algn="l">
                        <a:spcAft>
                          <a:spcPts val="0"/>
                        </a:spcAft>
                      </a:pPr>
                      <a:r>
                        <a:rPr lang="en-GB" sz="2800" dirty="0">
                          <a:latin typeface="Comic Sans MS"/>
                          <a:ea typeface="Times New Roman"/>
                          <a:cs typeface="Times New Roman"/>
                        </a:rPr>
                        <a:t>though</a:t>
                      </a:r>
                      <a:br>
                        <a:rPr lang="en-GB" sz="2800" dirty="0">
                          <a:latin typeface="Comic Sans MS"/>
                          <a:ea typeface="Times New Roman"/>
                          <a:cs typeface="Times New Roman"/>
                        </a:rPr>
                      </a:br>
                      <a:r>
                        <a:rPr lang="en-GB" sz="2800" dirty="0">
                          <a:latin typeface="Comic Sans MS"/>
                          <a:ea typeface="Times New Roman"/>
                          <a:cs typeface="Times New Roman"/>
                        </a:rPr>
                        <a:t>till</a:t>
                      </a:r>
                      <a:br>
                        <a:rPr lang="en-GB" sz="2800" dirty="0">
                          <a:latin typeface="Comic Sans MS"/>
                          <a:ea typeface="Times New Roman"/>
                          <a:cs typeface="Times New Roman"/>
                        </a:rPr>
                      </a:br>
                      <a:r>
                        <a:rPr lang="en-GB" sz="2800" dirty="0">
                          <a:latin typeface="Comic Sans MS"/>
                          <a:ea typeface="Times New Roman"/>
                          <a:cs typeface="Times New Roman"/>
                        </a:rPr>
                        <a:t>unless</a:t>
                      </a:r>
                      <a:br>
                        <a:rPr lang="en-GB" sz="2800" dirty="0">
                          <a:latin typeface="Comic Sans MS"/>
                          <a:ea typeface="Times New Roman"/>
                          <a:cs typeface="Times New Roman"/>
                        </a:rPr>
                      </a:br>
                      <a:r>
                        <a:rPr lang="en-GB" sz="2800" dirty="0">
                          <a:latin typeface="Comic Sans MS"/>
                          <a:ea typeface="Times New Roman"/>
                          <a:cs typeface="Times New Roman"/>
                        </a:rPr>
                        <a:t>until</a:t>
                      </a:r>
                      <a:br>
                        <a:rPr lang="en-GB" sz="2800" dirty="0">
                          <a:latin typeface="Comic Sans MS"/>
                          <a:ea typeface="Times New Roman"/>
                          <a:cs typeface="Times New Roman"/>
                        </a:rPr>
                      </a:br>
                      <a:r>
                        <a:rPr lang="en-GB" sz="2800" dirty="0">
                          <a:latin typeface="Comic Sans MS"/>
                          <a:ea typeface="Times New Roman"/>
                          <a:cs typeface="Times New Roman"/>
                        </a:rPr>
                        <a:t>when</a:t>
                      </a:r>
                      <a:br>
                        <a:rPr lang="en-GB" sz="2800" dirty="0">
                          <a:latin typeface="Comic Sans MS"/>
                          <a:ea typeface="Times New Roman"/>
                          <a:cs typeface="Times New Roman"/>
                        </a:rPr>
                      </a:br>
                      <a:r>
                        <a:rPr lang="en-GB" sz="2800" dirty="0">
                          <a:latin typeface="Comic Sans MS"/>
                          <a:ea typeface="Times New Roman"/>
                          <a:cs typeface="Times New Roman"/>
                        </a:rPr>
                        <a:t>whenever</a:t>
                      </a:r>
                      <a:br>
                        <a:rPr lang="en-GB" sz="2800" dirty="0">
                          <a:latin typeface="Comic Sans MS"/>
                          <a:ea typeface="Times New Roman"/>
                          <a:cs typeface="Times New Roman"/>
                        </a:rPr>
                      </a:br>
                      <a:r>
                        <a:rPr lang="en-GB" sz="2800" dirty="0">
                          <a:latin typeface="Comic Sans MS"/>
                          <a:ea typeface="Times New Roman"/>
                          <a:cs typeface="Times New Roman"/>
                        </a:rPr>
                        <a:t>where</a:t>
                      </a:r>
                      <a:br>
                        <a:rPr lang="en-GB" sz="2800" dirty="0">
                          <a:latin typeface="Comic Sans MS"/>
                          <a:ea typeface="Times New Roman"/>
                          <a:cs typeface="Times New Roman"/>
                        </a:rPr>
                      </a:br>
                      <a:r>
                        <a:rPr lang="en-GB" sz="2800" dirty="0">
                          <a:latin typeface="Comic Sans MS"/>
                          <a:ea typeface="Times New Roman"/>
                          <a:cs typeface="Times New Roman"/>
                        </a:rPr>
                        <a:t>whereas</a:t>
                      </a:r>
                      <a:br>
                        <a:rPr lang="en-GB" sz="2800" dirty="0">
                          <a:latin typeface="Comic Sans MS"/>
                          <a:ea typeface="Times New Roman"/>
                          <a:cs typeface="Times New Roman"/>
                        </a:rPr>
                      </a:br>
                      <a:r>
                        <a:rPr lang="en-GB" sz="2800" dirty="0">
                          <a:latin typeface="Comic Sans MS"/>
                          <a:ea typeface="Times New Roman"/>
                          <a:cs typeface="Times New Roman"/>
                        </a:rPr>
                        <a:t>wherever</a:t>
                      </a:r>
                      <a:br>
                        <a:rPr lang="en-GB" sz="2800" dirty="0">
                          <a:latin typeface="Comic Sans MS"/>
                          <a:ea typeface="Times New Roman"/>
                          <a:cs typeface="Times New Roman"/>
                        </a:rPr>
                      </a:br>
                      <a:r>
                        <a:rPr lang="en-GB" sz="2800" dirty="0">
                          <a:latin typeface="Comic Sans MS"/>
                          <a:ea typeface="Times New Roman"/>
                          <a:cs typeface="Times New Roman"/>
                        </a:rPr>
                        <a:t>while</a:t>
                      </a:r>
                      <a:endParaRPr lang="en-GB" sz="2400" dirty="0">
                        <a:latin typeface="Calibri"/>
                        <a:ea typeface="Times New Roman"/>
                        <a:cs typeface="Times New Roman"/>
                      </a:endParaRPr>
                    </a:p>
                  </a:txBody>
                  <a:tcPr marL="68575" marR="68575" marT="0" marB="0">
                    <a:lnL w="12700" cap="flat" cmpd="sng"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B6DDE8"/>
                    </a:solidFill>
                  </a:tcPr>
                </a:tc>
                <a:extLst>
                  <a:ext uri="{0D108BD9-81ED-4DB2-BD59-A6C34878D82A}">
                    <a16:rowId xmlns:a16="http://schemas.microsoft.com/office/drawing/2014/main" val="10001"/>
                  </a:ext>
                </a:extLst>
              </a:tr>
            </a:tbl>
          </a:graphicData>
        </a:graphic>
      </p:graphicFrame>
      <p:sp>
        <p:nvSpPr>
          <p:cNvPr id="5" name="AutoShape 2"/>
          <p:cNvSpPr>
            <a:spLocks noChangeArrowheads="1"/>
          </p:cNvSpPr>
          <p:nvPr/>
        </p:nvSpPr>
        <p:spPr bwMode="auto">
          <a:xfrm>
            <a:off x="721894" y="5311776"/>
            <a:ext cx="2685467" cy="1546224"/>
          </a:xfrm>
          <a:prstGeom prst="wedgeRoundRectCallout">
            <a:avLst>
              <a:gd name="adj1" fmla="val 97119"/>
              <a:gd name="adj2" fmla="val -42904"/>
              <a:gd name="adj3" fmla="val 16667"/>
            </a:avLst>
          </a:prstGeom>
          <a:solidFill>
            <a:srgbClr val="FFFFFF"/>
          </a:solidFill>
          <a:ln w="9525">
            <a:solidFill>
              <a:srgbClr val="000000"/>
            </a:solidFill>
            <a:miter lim="800000"/>
            <a:headEnd/>
            <a:tailEnd/>
          </a:ln>
        </p:spPr>
        <p:txBody>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2800" dirty="0">
                <a:latin typeface="Comic Sans MS" panose="030F0702030302020204" pitchFamily="66" charset="0"/>
              </a:rPr>
              <a:t>Try to use a range of conjunctions.</a:t>
            </a:r>
          </a:p>
        </p:txBody>
      </p:sp>
    </p:spTree>
    <p:extLst>
      <p:ext uri="{BB962C8B-B14F-4D97-AF65-F5344CB8AC3E}">
        <p14:creationId xmlns:p14="http://schemas.microsoft.com/office/powerpoint/2010/main" val="16863878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Image result for simple compound and complex sentences ks2"/>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04799" y="0"/>
            <a:ext cx="9134453"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Free Remember Cliparts, Download Free Clip Art, Free Clip Art on Clipart  Library">
            <a:extLst>
              <a:ext uri="{FF2B5EF4-FFF2-40B4-BE49-F238E27FC236}">
                <a16:creationId xmlns:a16="http://schemas.microsoft.com/office/drawing/2014/main" id="{277552E7-73E2-40BB-B14B-CB3AEDFC2BC6}"/>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334500" y="4038600"/>
            <a:ext cx="2857500" cy="28194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B25ADF08-F5EA-4F39-87FE-5E99ED83B6A5}"/>
              </a:ext>
            </a:extLst>
          </p:cNvPr>
          <p:cNvSpPr txBox="1"/>
          <p:nvPr/>
        </p:nvSpPr>
        <p:spPr>
          <a:xfrm>
            <a:off x="9693408" y="456209"/>
            <a:ext cx="2244436" cy="3416320"/>
          </a:xfrm>
          <a:prstGeom prst="rect">
            <a:avLst/>
          </a:prstGeom>
          <a:solidFill>
            <a:schemeClr val="bg1"/>
          </a:solidFill>
          <a:ln w="38100">
            <a:solidFill>
              <a:srgbClr val="FF0000"/>
            </a:solidFill>
          </a:ln>
        </p:spPr>
        <p:txBody>
          <a:bodyPr wrap="square" rtlCol="0">
            <a:spAutoFit/>
          </a:bodyPr>
          <a:lstStyle/>
          <a:p>
            <a:pPr algn="ctr"/>
            <a:r>
              <a:rPr lang="en-GB" dirty="0"/>
              <a:t>Use a comma </a:t>
            </a:r>
            <a:r>
              <a:rPr lang="en-GB" b="1" u="sng" dirty="0"/>
              <a:t>before</a:t>
            </a:r>
            <a:r>
              <a:rPr lang="en-GB" dirty="0"/>
              <a:t> a conjunction in the middle of your sentence.</a:t>
            </a:r>
          </a:p>
          <a:p>
            <a:pPr algn="ctr"/>
            <a:endParaRPr lang="en-GB" dirty="0"/>
          </a:p>
          <a:p>
            <a:pPr algn="ctr"/>
            <a:r>
              <a:rPr lang="en-GB" dirty="0"/>
              <a:t>Use a comma </a:t>
            </a:r>
            <a:r>
              <a:rPr lang="en-GB" b="1" u="sng" dirty="0"/>
              <a:t>after</a:t>
            </a:r>
            <a:r>
              <a:rPr lang="en-GB" dirty="0"/>
              <a:t> the </a:t>
            </a:r>
            <a:r>
              <a:rPr lang="en-GB"/>
              <a:t>subordinate clause, </a:t>
            </a:r>
            <a:r>
              <a:rPr lang="en-GB" dirty="0"/>
              <a:t>if you are starting a sentence with a subordinate conjunction.</a:t>
            </a:r>
          </a:p>
        </p:txBody>
      </p:sp>
    </p:spTree>
    <p:extLst>
      <p:ext uri="{BB962C8B-B14F-4D97-AF65-F5344CB8AC3E}">
        <p14:creationId xmlns:p14="http://schemas.microsoft.com/office/powerpoint/2010/main" val="343089527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7123" y="556378"/>
            <a:ext cx="8596668" cy="5796296"/>
          </a:xfrm>
        </p:spPr>
        <p:txBody>
          <a:bodyPr>
            <a:normAutofit/>
          </a:bodyPr>
          <a:lstStyle/>
          <a:p>
            <a:r>
              <a:rPr lang="en-GB" sz="3200" dirty="0">
                <a:latin typeface="Comic Sans MS" panose="030F0702030302020204" pitchFamily="66" charset="0"/>
              </a:rPr>
              <a:t>We can improve simple sentences by changing them into compound or complex sentences.</a:t>
            </a:r>
          </a:p>
          <a:p>
            <a:r>
              <a:rPr lang="en-GB" sz="3200" dirty="0">
                <a:latin typeface="Comic Sans MS" panose="030F0702030302020204" pitchFamily="66" charset="0"/>
              </a:rPr>
              <a:t>Can you improve these sentences?</a:t>
            </a:r>
          </a:p>
          <a:p>
            <a:endParaRPr lang="en-GB" sz="3200" dirty="0">
              <a:latin typeface="Comic Sans MS" panose="030F0702030302020204" pitchFamily="66" charset="0"/>
            </a:endParaRPr>
          </a:p>
          <a:p>
            <a:r>
              <a:rPr lang="en-GB" sz="3200" i="1" dirty="0">
                <a:latin typeface="Comic Sans MS" panose="030F0702030302020204" pitchFamily="66" charset="0"/>
              </a:rPr>
              <a:t>Two men walked into the rainforest.</a:t>
            </a:r>
          </a:p>
          <a:p>
            <a:r>
              <a:rPr lang="en-GB" sz="3200" i="1" dirty="0">
                <a:latin typeface="Comic Sans MS" panose="030F0702030302020204" pitchFamily="66" charset="0"/>
              </a:rPr>
              <a:t>The sound of the blows echoed through the forest.</a:t>
            </a:r>
          </a:p>
          <a:p>
            <a:r>
              <a:rPr lang="en-GB" sz="3200" i="1" dirty="0">
                <a:latin typeface="Comic Sans MS" panose="030F0702030302020204" pitchFamily="66" charset="0"/>
              </a:rPr>
              <a:t>The wood of the trees was very hard.</a:t>
            </a:r>
          </a:p>
          <a:p>
            <a:endParaRPr lang="en-GB" sz="3200" dirty="0">
              <a:latin typeface="Comic Sans MS" panose="030F0702030302020204" pitchFamily="66" charset="0"/>
            </a:endParaRPr>
          </a:p>
        </p:txBody>
      </p:sp>
    </p:spTree>
    <p:extLst>
      <p:ext uri="{BB962C8B-B14F-4D97-AF65-F5344CB8AC3E}">
        <p14:creationId xmlns:p14="http://schemas.microsoft.com/office/powerpoint/2010/main" val="110917359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352926"/>
            <a:ext cx="8596668" cy="6336631"/>
          </a:xfrm>
        </p:spPr>
        <p:txBody>
          <a:bodyPr>
            <a:normAutofit/>
          </a:bodyPr>
          <a:lstStyle/>
          <a:p>
            <a:r>
              <a:rPr lang="en-GB" sz="3200" dirty="0">
                <a:latin typeface="Comic Sans MS" panose="030F0702030302020204" pitchFamily="66" charset="0"/>
              </a:rPr>
              <a:t>Have a go at improving these sentences.</a:t>
            </a:r>
          </a:p>
          <a:p>
            <a:r>
              <a:rPr lang="en-GB" sz="3200" dirty="0">
                <a:latin typeface="Comic Sans MS" panose="030F0702030302020204" pitchFamily="66" charset="0"/>
              </a:rPr>
              <a:t>Can you turn them into a compound or complex sentence?</a:t>
            </a:r>
          </a:p>
          <a:p>
            <a:endParaRPr lang="en-GB" sz="3200" dirty="0">
              <a:latin typeface="Comic Sans MS" panose="030F0702030302020204" pitchFamily="66" charset="0"/>
            </a:endParaRPr>
          </a:p>
          <a:p>
            <a:r>
              <a:rPr lang="en-US" sz="3200" i="1" dirty="0">
                <a:latin typeface="Comic Sans MS" panose="030F0702030302020204" pitchFamily="66" charset="0"/>
              </a:rPr>
              <a:t>The forest was alive. </a:t>
            </a:r>
          </a:p>
          <a:p>
            <a:r>
              <a:rPr lang="en-US" sz="3200" i="1" dirty="0">
                <a:latin typeface="Comic Sans MS" panose="030F0702030302020204" pitchFamily="66" charset="0"/>
              </a:rPr>
              <a:t>The forest was full of the sound of monkeys and birds. </a:t>
            </a:r>
          </a:p>
          <a:p>
            <a:r>
              <a:rPr lang="en-US" sz="3200" i="1" dirty="0">
                <a:latin typeface="Comic Sans MS" panose="030F0702030302020204" pitchFamily="66" charset="0"/>
              </a:rPr>
              <a:t>The animals fells silent. </a:t>
            </a:r>
          </a:p>
          <a:p>
            <a:r>
              <a:rPr lang="en-US" sz="3200" i="1" dirty="0">
                <a:latin typeface="Comic Sans MS" panose="030F0702030302020204" pitchFamily="66" charset="0"/>
              </a:rPr>
              <a:t>The larger of the two men stopped. </a:t>
            </a:r>
          </a:p>
          <a:p>
            <a:r>
              <a:rPr lang="en-US" sz="3200" i="1" dirty="0">
                <a:latin typeface="Comic Sans MS" panose="030F0702030302020204" pitchFamily="66" charset="0"/>
              </a:rPr>
              <a:t>He pointed to the Great Kapok tree. </a:t>
            </a:r>
            <a:endParaRPr lang="en-GB" sz="3200" i="1" dirty="0">
              <a:latin typeface="Comic Sans MS" panose="030F0702030302020204" pitchFamily="66" charset="0"/>
            </a:endParaRPr>
          </a:p>
          <a:p>
            <a:endParaRPr lang="en-GB" sz="3200" dirty="0">
              <a:latin typeface="Comic Sans MS" panose="030F0702030302020204" pitchFamily="66" charset="0"/>
            </a:endParaRPr>
          </a:p>
        </p:txBody>
      </p:sp>
      <p:pic>
        <p:nvPicPr>
          <p:cNvPr id="4" name="Picture 2" descr="Image result for whiteboard clipart"/>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493789" y="4905667"/>
            <a:ext cx="2697165" cy="19523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783988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4043661821"/>
              </p:ext>
            </p:extLst>
          </p:nvPr>
        </p:nvGraphicFramePr>
        <p:xfrm>
          <a:off x="0" y="0"/>
          <a:ext cx="12192000" cy="685800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3012736042"/>
                    </a:ext>
                  </a:extLst>
                </a:gridCol>
                <a:gridCol w="4064000">
                  <a:extLst>
                    <a:ext uri="{9D8B030D-6E8A-4147-A177-3AD203B41FA5}">
                      <a16:colId xmlns:a16="http://schemas.microsoft.com/office/drawing/2014/main" val="3476109582"/>
                    </a:ext>
                  </a:extLst>
                </a:gridCol>
                <a:gridCol w="4064000">
                  <a:extLst>
                    <a:ext uri="{9D8B030D-6E8A-4147-A177-3AD203B41FA5}">
                      <a16:colId xmlns:a16="http://schemas.microsoft.com/office/drawing/2014/main" val="1446775529"/>
                    </a:ext>
                  </a:extLst>
                </a:gridCol>
              </a:tblGrid>
              <a:tr h="1760838">
                <a:tc>
                  <a:txBody>
                    <a:bodyPr/>
                    <a:lstStyle/>
                    <a:p>
                      <a:r>
                        <a:rPr lang="en-GB" sz="2800" b="0" dirty="0">
                          <a:solidFill>
                            <a:schemeClr val="tx1"/>
                          </a:solidFill>
                          <a:latin typeface="Comic Sans MS" panose="030F0702030302020204" pitchFamily="66" charset="0"/>
                        </a:rPr>
                        <a:t>Paddling</a:t>
                      </a:r>
                    </a:p>
                    <a:p>
                      <a:endParaRPr lang="en-GB" sz="2000" b="0" kern="1200" dirty="0">
                        <a:solidFill>
                          <a:schemeClr val="tx1"/>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a:solidFill>
                            <a:schemeClr val="tx1"/>
                          </a:solidFill>
                          <a:latin typeface="Comic Sans MS" panose="030F0702030302020204" pitchFamily="66" charset="0"/>
                        </a:rPr>
                        <a:t>Snorkelling</a:t>
                      </a:r>
                    </a:p>
                    <a:p>
                      <a:endParaRPr lang="en-GB" sz="2800"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a:solidFill>
                            <a:schemeClr val="tx1"/>
                          </a:solidFill>
                          <a:latin typeface="Comic Sans MS" panose="030F0702030302020204" pitchFamily="66" charset="0"/>
                        </a:rPr>
                        <a:t>Diving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00373932"/>
                  </a:ext>
                </a:extLst>
              </a:tr>
              <a:tr h="5097162">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b="0" i="0" kern="1200" baseline="0" dirty="0">
                          <a:solidFill>
                            <a:schemeClr val="tx1"/>
                          </a:solidFill>
                          <a:latin typeface="Comic Sans MS" panose="030F0702030302020204" pitchFamily="66" charset="0"/>
                          <a:ea typeface="+mn-ea"/>
                          <a:cs typeface="+mn-cs"/>
                        </a:rPr>
                        <a:t>Using the descriptive work we have done this week, write some descriptive sentences about the rainforest. Try to use compound or even complex sentences!</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0" i="0" kern="1200" baseline="0" dirty="0">
                        <a:solidFill>
                          <a:schemeClr val="tx1"/>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0" i="0" kern="1200" baseline="0" dirty="0">
                          <a:solidFill>
                            <a:schemeClr val="tx1"/>
                          </a:solidFill>
                          <a:latin typeface="Comic Sans MS" panose="030F0702030302020204" pitchFamily="66" charset="0"/>
                          <a:ea typeface="+mn-ea"/>
                          <a:cs typeface="+mn-cs"/>
                        </a:rPr>
                        <a:t>Use the pictures to help you. </a:t>
                      </a:r>
                    </a:p>
                    <a:p>
                      <a:endParaRPr lang="en-GB" sz="1600" b="1" i="0" dirty="0">
                        <a:solidFill>
                          <a:srgbClr val="0070C0"/>
                        </a:solidFill>
                        <a:latin typeface="Comic Sans MS" panose="030F0702030302020204" pitchFamily="66" charset="0"/>
                      </a:endParaRPr>
                    </a:p>
                    <a:p>
                      <a:endParaRPr lang="en-GB" sz="1600" b="0" i="0" dirty="0">
                        <a:solidFill>
                          <a:schemeClr val="tx1"/>
                        </a:solidFill>
                        <a:latin typeface="Comic Sans MS" panose="030F0702030302020204" pitchFamily="66" charset="0"/>
                      </a:endParaRPr>
                    </a:p>
                    <a:p>
                      <a:endParaRPr lang="en-GB" sz="1600" b="0" i="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600" b="0" i="0" kern="1200" baseline="0" dirty="0">
                          <a:solidFill>
                            <a:schemeClr val="tx1"/>
                          </a:solidFill>
                          <a:latin typeface="Comic Sans MS" panose="030F0702030302020204" pitchFamily="66" charset="0"/>
                          <a:ea typeface="+mn-ea"/>
                          <a:cs typeface="+mn-cs"/>
                        </a:rPr>
                        <a:t>Change this paragraph of simple sentences into a paragraph with simple, compound and complex sentences.</a:t>
                      </a:r>
                    </a:p>
                    <a:p>
                      <a:endParaRPr lang="en-GB" sz="1400" b="0" i="0" kern="1200" baseline="0" dirty="0">
                        <a:solidFill>
                          <a:schemeClr val="tx1"/>
                        </a:solidFill>
                        <a:latin typeface="Comic Sans MS" panose="030F0702030302020204" pitchFamily="66" charset="0"/>
                        <a:ea typeface="+mn-ea"/>
                        <a:cs typeface="+mn-cs"/>
                      </a:endParaRPr>
                    </a:p>
                    <a:p>
                      <a:pPr algn="ctr"/>
                      <a:r>
                        <a:rPr lang="en-US" sz="1600" i="1" kern="1200" dirty="0">
                          <a:solidFill>
                            <a:schemeClr val="dk1"/>
                          </a:solidFill>
                          <a:effectLst/>
                          <a:latin typeface="+mn-lt"/>
                          <a:ea typeface="+mn-ea"/>
                          <a:cs typeface="+mn-cs"/>
                        </a:rPr>
                        <a:t>Two men walked into the rainforest. The forest was alive. The forest was full of the sound of monkeys and birds. Then the animals fells silent. They wondered why the men were here. The larger of the two men stopped. He pointed to the Great Kapok tree. He left.</a:t>
                      </a:r>
                      <a:r>
                        <a:rPr lang="en-US" sz="1600" b="1" i="1" kern="1200" dirty="0">
                          <a:solidFill>
                            <a:schemeClr val="dk1"/>
                          </a:solidFill>
                          <a:effectLst/>
                          <a:latin typeface="+mn-lt"/>
                          <a:ea typeface="+mn-ea"/>
                          <a:cs typeface="+mn-cs"/>
                        </a:rPr>
                        <a:t> </a:t>
                      </a:r>
                      <a:endParaRPr lang="en-GB" sz="1400" b="0" i="1" kern="1200" baseline="0" dirty="0">
                        <a:solidFill>
                          <a:schemeClr val="tx1"/>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0" i="0" kern="1200" baseline="0" dirty="0">
                        <a:solidFill>
                          <a:schemeClr val="tx1"/>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600" b="0" i="0" kern="1200" baseline="0" dirty="0">
                          <a:solidFill>
                            <a:schemeClr val="tx1"/>
                          </a:solidFill>
                          <a:latin typeface="Comic Sans MS" panose="030F0702030302020204" pitchFamily="66" charset="0"/>
                          <a:ea typeface="+mn-ea"/>
                          <a:cs typeface="+mn-cs"/>
                        </a:rPr>
                        <a:t>Using the descriptive work we have done this week, write a paragraph describing the rainforest. Make sure you use a combination of simple, complex and compound sentences.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36103788"/>
                  </a:ext>
                </a:extLst>
              </a:tr>
            </a:tbl>
          </a:graphicData>
        </a:graphic>
      </p:graphicFrame>
      <p:pic>
        <p:nvPicPr>
          <p:cNvPr id="1026"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24928" t="19212" r="57764" b="52567"/>
          <a:stretch/>
        </p:blipFill>
        <p:spPr bwMode="auto">
          <a:xfrm>
            <a:off x="2328203" y="0"/>
            <a:ext cx="1688123" cy="168812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assessment"/>
          <p:cNvPicPr>
            <a:picLocks noChangeAspect="1" noChangeArrowheads="1"/>
          </p:cNvPicPr>
          <p:nvPr/>
        </p:nvPicPr>
        <p:blipFill rotWithShape="1">
          <a:blip r:embed="rId2">
            <a:clrChange>
              <a:clrFrom>
                <a:srgbClr val="FFFEFA"/>
              </a:clrFrom>
              <a:clrTo>
                <a:srgbClr val="FFFEFA">
                  <a:alpha val="0"/>
                </a:srgbClr>
              </a:clrTo>
            </a:clrChange>
            <a:extLst>
              <a:ext uri="{28A0092B-C50C-407E-A947-70E740481C1C}">
                <a14:useLocalDpi xmlns:a14="http://schemas.microsoft.com/office/drawing/2010/main" val="0"/>
              </a:ext>
            </a:extLst>
          </a:blip>
          <a:srcRect l="46707" t="40143" r="29254" b="40749"/>
          <a:stretch/>
        </p:blipFill>
        <p:spPr bwMode="auto">
          <a:xfrm>
            <a:off x="4867422" y="432538"/>
            <a:ext cx="2575560" cy="125558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67910" t="69775" r="7871" b="8304"/>
          <a:stretch/>
        </p:blipFill>
        <p:spPr bwMode="auto">
          <a:xfrm>
            <a:off x="9228406" y="546470"/>
            <a:ext cx="2082018" cy="1155721"/>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rotWithShape="1">
          <a:blip r:embed="rId3"/>
          <a:srcRect l="38657" t="21327" r="5244" b="14638"/>
          <a:stretch/>
        </p:blipFill>
        <p:spPr>
          <a:xfrm>
            <a:off x="95142" y="4299284"/>
            <a:ext cx="3904387" cy="2505672"/>
          </a:xfrm>
          <a:prstGeom prst="rect">
            <a:avLst/>
          </a:prstGeom>
        </p:spPr>
      </p:pic>
    </p:spTree>
    <p:extLst>
      <p:ext uri="{BB962C8B-B14F-4D97-AF65-F5344CB8AC3E}">
        <p14:creationId xmlns:p14="http://schemas.microsoft.com/office/powerpoint/2010/main" val="415856769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Image result for simple compound and complex sentences ks2"/>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04799" y="0"/>
            <a:ext cx="913445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739361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7036</TotalTime>
  <Words>1626</Words>
  <Application>Microsoft Office PowerPoint</Application>
  <PresentationFormat>Widescreen</PresentationFormat>
  <Paragraphs>199</Paragraphs>
  <Slides>40</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Arial</vt:lpstr>
      <vt:lpstr>Calibri</vt:lpstr>
      <vt:lpstr>Comic Sans MS</vt:lpstr>
      <vt:lpstr>Consolas</vt:lpstr>
      <vt:lpstr>Open Sans</vt:lpstr>
      <vt:lpstr>Times New Roman</vt:lpstr>
      <vt:lpstr>Trebuchet MS</vt:lpstr>
      <vt:lpstr>Wingdings 3</vt:lpstr>
      <vt:lpstr>Facet</vt:lpstr>
      <vt:lpstr>Tuesday 5th January 2021</vt:lpstr>
      <vt:lpstr>PowerPoint Presentation</vt:lpstr>
      <vt:lpstr>Can you locate the Amazon Rainforest on the map?</vt:lpstr>
      <vt:lpstr>PowerPoint Presentation</vt:lpstr>
      <vt:lpstr>The Great Kapok Tree</vt:lpstr>
      <vt:lpstr>Adjective</vt:lpstr>
      <vt:lpstr>Which type of work is underlined in the sentence below?</vt:lpstr>
      <vt:lpstr>PowerPoint Presentation</vt:lpstr>
      <vt:lpstr>Expanded Noun Phrase</vt:lpstr>
      <vt:lpstr>PowerPoint Presentation</vt:lpstr>
      <vt:lpstr>Examples of expanded noun phrases</vt:lpstr>
      <vt:lpstr>In the rainforest, what can you….</vt:lpstr>
      <vt:lpstr>PowerPoint Presentation</vt:lpstr>
      <vt:lpstr>PowerPoint Presentation</vt:lpstr>
      <vt:lpstr>Red Pen</vt:lpstr>
      <vt:lpstr>Wednesday 6th January 2021</vt:lpstr>
      <vt:lpstr>PowerPoint Presentation</vt:lpstr>
      <vt:lpstr>What makes it a simile?</vt:lpstr>
      <vt:lpstr>PowerPoint Presentation</vt:lpstr>
      <vt:lpstr>PowerPoint Presentation</vt:lpstr>
      <vt:lpstr>PowerPoint Presentation</vt:lpstr>
      <vt:lpstr>PowerPoint Presentation</vt:lpstr>
      <vt:lpstr>PowerPoint Presentation</vt:lpstr>
      <vt:lpstr>Thursday 7th January 2021</vt:lpstr>
      <vt:lpstr>The Great Kapok Tree</vt:lpstr>
      <vt:lpstr>PowerPoint Presentation</vt:lpstr>
      <vt:lpstr>PowerPoint Presentation</vt:lpstr>
      <vt:lpstr>Simple sentences</vt:lpstr>
      <vt:lpstr>Compound sentences</vt:lpstr>
      <vt:lpstr>Compound sentences</vt:lpstr>
      <vt:lpstr>PowerPoint Presentation</vt:lpstr>
      <vt:lpstr>Complex sentences</vt:lpstr>
      <vt:lpstr>Complex sentences</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Tuesday 7th January 2020</dc:title>
  <dc:creator>Emily Fenner</dc:creator>
  <cp:lastModifiedBy>Emily Fenner</cp:lastModifiedBy>
  <cp:revision>23</cp:revision>
  <dcterms:created xsi:type="dcterms:W3CDTF">2019-12-13T16:56:05Z</dcterms:created>
  <dcterms:modified xsi:type="dcterms:W3CDTF">2020-12-16T16:54:57Z</dcterms:modified>
</cp:coreProperties>
</file>