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8" r:id="rId6"/>
    <p:sldId id="259" r:id="rId7"/>
    <p:sldId id="261" r:id="rId8"/>
    <p:sldId id="263" r:id="rId9"/>
    <p:sldId id="262" r:id="rId10"/>
    <p:sldId id="264" r:id="rId11"/>
    <p:sldId id="267" r:id="rId12"/>
    <p:sldId id="265" r:id="rId13"/>
    <p:sldId id="266" r:id="rId14"/>
    <p:sldId id="268" r:id="rId15"/>
    <p:sldId id="269" r:id="rId16"/>
    <p:sldId id="270" r:id="rId17"/>
    <p:sldId id="271" r:id="rId18"/>
    <p:sldId id="272" r:id="rId19"/>
    <p:sldId id="273" r:id="rId20"/>
    <p:sldId id="274"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68" d="100"/>
          <a:sy n="68" d="100"/>
        </p:scale>
        <p:origin x="25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B8815FB-9539-455E-AE36-6C42732D328A}"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97B20E-3D83-44FA-B8D2-B681978F41DF}" type="slidenum">
              <a:rPr lang="en-GB" smtClean="0"/>
              <a:t>‹#›</a:t>
            </a:fld>
            <a:endParaRPr lang="en-GB"/>
          </a:p>
        </p:txBody>
      </p:sp>
    </p:spTree>
    <p:extLst>
      <p:ext uri="{BB962C8B-B14F-4D97-AF65-F5344CB8AC3E}">
        <p14:creationId xmlns:p14="http://schemas.microsoft.com/office/powerpoint/2010/main" val="3706081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8815FB-9539-455E-AE36-6C42732D328A}"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97B20E-3D83-44FA-B8D2-B681978F41DF}" type="slidenum">
              <a:rPr lang="en-GB" smtClean="0"/>
              <a:t>‹#›</a:t>
            </a:fld>
            <a:endParaRPr lang="en-GB"/>
          </a:p>
        </p:txBody>
      </p:sp>
    </p:spTree>
    <p:extLst>
      <p:ext uri="{BB962C8B-B14F-4D97-AF65-F5344CB8AC3E}">
        <p14:creationId xmlns:p14="http://schemas.microsoft.com/office/powerpoint/2010/main" val="34953889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B8815FB-9539-455E-AE36-6C42732D328A}"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97B20E-3D83-44FA-B8D2-B681978F41DF}" type="slidenum">
              <a:rPr lang="en-GB" smtClean="0"/>
              <a:t>‹#›</a:t>
            </a:fld>
            <a:endParaRPr lang="en-GB"/>
          </a:p>
        </p:txBody>
      </p:sp>
    </p:spTree>
    <p:extLst>
      <p:ext uri="{BB962C8B-B14F-4D97-AF65-F5344CB8AC3E}">
        <p14:creationId xmlns:p14="http://schemas.microsoft.com/office/powerpoint/2010/main" val="23928555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B8815FB-9539-455E-AE36-6C42732D328A}" type="datetimeFigureOut">
              <a:rPr lang="en-GB" smtClean="0"/>
              <a:t>16/11/2020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97B20E-3D83-44FA-B8D2-B681978F41DF}" type="slidenum">
              <a:rPr lang="en-GB" smtClean="0"/>
              <a:t>‹#›</a:t>
            </a:fld>
            <a:endParaRPr lang="en-GB"/>
          </a:p>
        </p:txBody>
      </p:sp>
    </p:spTree>
    <p:extLst>
      <p:ext uri="{BB962C8B-B14F-4D97-AF65-F5344CB8AC3E}">
        <p14:creationId xmlns:p14="http://schemas.microsoft.com/office/powerpoint/2010/main" val="28767445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B8815FB-9539-455E-AE36-6C42732D328A}" type="datetimeFigureOut">
              <a:rPr lang="en-GB" smtClean="0"/>
              <a:t>16/11/2020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F97B20E-3D83-44FA-B8D2-B681978F41DF}" type="slidenum">
              <a:rPr lang="en-GB" smtClean="0"/>
              <a:t>‹#›</a:t>
            </a:fld>
            <a:endParaRPr lang="en-GB"/>
          </a:p>
        </p:txBody>
      </p:sp>
    </p:spTree>
    <p:extLst>
      <p:ext uri="{BB962C8B-B14F-4D97-AF65-F5344CB8AC3E}">
        <p14:creationId xmlns:p14="http://schemas.microsoft.com/office/powerpoint/2010/main" val="3612111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B8815FB-9539-455E-AE36-6C42732D328A}" type="datetimeFigureOut">
              <a:rPr lang="en-GB" smtClean="0"/>
              <a:t>16/11/2020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F97B20E-3D83-44FA-B8D2-B681978F41DF}" type="slidenum">
              <a:rPr lang="en-GB" smtClean="0"/>
              <a:t>‹#›</a:t>
            </a:fld>
            <a:endParaRPr lang="en-GB"/>
          </a:p>
        </p:txBody>
      </p:sp>
    </p:spTree>
    <p:extLst>
      <p:ext uri="{BB962C8B-B14F-4D97-AF65-F5344CB8AC3E}">
        <p14:creationId xmlns:p14="http://schemas.microsoft.com/office/powerpoint/2010/main" val="26202537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8815FB-9539-455E-AE36-6C42732D328A}" type="datetimeFigureOut">
              <a:rPr lang="en-GB" smtClean="0"/>
              <a:t>16/11/2020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F97B20E-3D83-44FA-B8D2-B681978F41DF}" type="slidenum">
              <a:rPr lang="en-GB" smtClean="0"/>
              <a:t>‹#›</a:t>
            </a:fld>
            <a:endParaRPr lang="en-GB"/>
          </a:p>
        </p:txBody>
      </p:sp>
    </p:spTree>
    <p:extLst>
      <p:ext uri="{BB962C8B-B14F-4D97-AF65-F5344CB8AC3E}">
        <p14:creationId xmlns:p14="http://schemas.microsoft.com/office/powerpoint/2010/main" val="26652521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B8815FB-9539-455E-AE36-6C42732D328A}" type="datetimeFigureOut">
              <a:rPr lang="en-GB" smtClean="0"/>
              <a:t>16/11/2020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97B20E-3D83-44FA-B8D2-B681978F41DF}" type="slidenum">
              <a:rPr lang="en-GB" smtClean="0"/>
              <a:t>‹#›</a:t>
            </a:fld>
            <a:endParaRPr lang="en-GB"/>
          </a:p>
        </p:txBody>
      </p:sp>
    </p:spTree>
    <p:extLst>
      <p:ext uri="{BB962C8B-B14F-4D97-AF65-F5344CB8AC3E}">
        <p14:creationId xmlns:p14="http://schemas.microsoft.com/office/powerpoint/2010/main" val="3345238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B8815FB-9539-455E-AE36-6C42732D328A}" type="datetimeFigureOut">
              <a:rPr lang="en-GB" smtClean="0"/>
              <a:t>16/11/2020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97B20E-3D83-44FA-B8D2-B681978F41DF}" type="slidenum">
              <a:rPr lang="en-GB" smtClean="0"/>
              <a:t>‹#›</a:t>
            </a:fld>
            <a:endParaRPr lang="en-GB"/>
          </a:p>
        </p:txBody>
      </p:sp>
    </p:spTree>
    <p:extLst>
      <p:ext uri="{BB962C8B-B14F-4D97-AF65-F5344CB8AC3E}">
        <p14:creationId xmlns:p14="http://schemas.microsoft.com/office/powerpoint/2010/main" val="3306528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8815FB-9539-455E-AE36-6C42732D328A}"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97B20E-3D83-44FA-B8D2-B681978F41DF}" type="slidenum">
              <a:rPr lang="en-GB" smtClean="0"/>
              <a:t>‹#›</a:t>
            </a:fld>
            <a:endParaRPr lang="en-GB"/>
          </a:p>
        </p:txBody>
      </p:sp>
    </p:spTree>
    <p:extLst>
      <p:ext uri="{BB962C8B-B14F-4D97-AF65-F5344CB8AC3E}">
        <p14:creationId xmlns:p14="http://schemas.microsoft.com/office/powerpoint/2010/main" val="2230794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B8815FB-9539-455E-AE36-6C42732D328A}" type="datetimeFigureOut">
              <a:rPr lang="en-GB" smtClean="0"/>
              <a:t>16/11/2020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97B20E-3D83-44FA-B8D2-B681978F41DF}" type="slidenum">
              <a:rPr lang="en-GB" smtClean="0"/>
              <a:t>‹#›</a:t>
            </a:fld>
            <a:endParaRPr lang="en-GB"/>
          </a:p>
        </p:txBody>
      </p:sp>
    </p:spTree>
    <p:extLst>
      <p:ext uri="{BB962C8B-B14F-4D97-AF65-F5344CB8AC3E}">
        <p14:creationId xmlns:p14="http://schemas.microsoft.com/office/powerpoint/2010/main" val="14164965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8815FB-9539-455E-AE36-6C42732D328A}" type="datetimeFigureOut">
              <a:rPr lang="en-GB" smtClean="0"/>
              <a:t>16/11/2020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97B20E-3D83-44FA-B8D2-B681978F41DF}" type="slidenum">
              <a:rPr lang="en-GB" smtClean="0"/>
              <a:t>‹#›</a:t>
            </a:fld>
            <a:endParaRPr lang="en-GB"/>
          </a:p>
        </p:txBody>
      </p:sp>
    </p:spTree>
    <p:extLst>
      <p:ext uri="{BB962C8B-B14F-4D97-AF65-F5344CB8AC3E}">
        <p14:creationId xmlns:p14="http://schemas.microsoft.com/office/powerpoint/2010/main" val="3663830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jpeg"/><Relationship Id="rId5" Type="http://schemas.openxmlformats.org/officeDocument/2006/relationships/image" Target="../media/image4.jpg"/><Relationship Id="rId4" Type="http://schemas.openxmlformats.org/officeDocument/2006/relationships/image" Target="../media/image3.jpg"/><Relationship Id="rId9"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microsoft.com/office/2007/relationships/hdphoto" Target="../media/hdphoto4.wdp"/><Relationship Id="rId3" Type="http://schemas.microsoft.com/office/2007/relationships/media" Target="../media/media4.m4a"/><Relationship Id="rId7" Type="http://schemas.microsoft.com/office/2007/relationships/hdphoto" Target="../media/hdphoto1.wdp"/><Relationship Id="rId12" Type="http://schemas.openxmlformats.org/officeDocument/2006/relationships/image" Target="../media/image1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8.png"/><Relationship Id="rId11" Type="http://schemas.microsoft.com/office/2007/relationships/hdphoto" Target="../media/hdphoto3.wdp"/><Relationship Id="rId5" Type="http://schemas.openxmlformats.org/officeDocument/2006/relationships/slideLayout" Target="../slideLayouts/slideLayout2.xml"/><Relationship Id="rId10" Type="http://schemas.openxmlformats.org/officeDocument/2006/relationships/image" Target="../media/image10.png"/><Relationship Id="rId4" Type="http://schemas.openxmlformats.org/officeDocument/2006/relationships/audio" Target="../media/media4.m4a"/><Relationship Id="rId9" Type="http://schemas.microsoft.com/office/2007/relationships/hdphoto" Target="../media/hdphoto2.wdp"/><Relationship Id="rId1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video" Target="https://www.youtube.com/embed/oHUQhMeV5GQ"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2.xml"/><Relationship Id="rId7" Type="http://schemas.openxmlformats.org/officeDocument/2006/relationships/image" Target="../media/image16.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5.png"/><Relationship Id="rId11" Type="http://schemas.openxmlformats.org/officeDocument/2006/relationships/image" Target="../media/image2.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slideLayout" Target="../slideLayouts/slideLayout2.xml"/><Relationship Id="rId7" Type="http://schemas.openxmlformats.org/officeDocument/2006/relationships/image" Target="../media/image13.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jpeg"/><Relationship Id="rId9"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27.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2.png"/><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21.PNG"/><Relationship Id="rId5" Type="http://schemas.openxmlformats.org/officeDocument/2006/relationships/image" Target="../media/image22.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21.PNG"/><Relationship Id="rId5" Type="http://schemas.openxmlformats.org/officeDocument/2006/relationships/image" Target="../media/image22.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2.png"/><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1.PNG"/><Relationship Id="rId5" Type="http://schemas.openxmlformats.org/officeDocument/2006/relationships/image" Target="../media/image22.PN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slideLayout" Target="../slideLayouts/slideLayout2.xml"/><Relationship Id="rId7" Type="http://schemas.openxmlformats.org/officeDocument/2006/relationships/image" Target="../media/image23.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21.PNG"/><Relationship Id="rId5" Type="http://schemas.openxmlformats.org/officeDocument/2006/relationships/image" Target="../media/image29.png"/><Relationship Id="rId4" Type="http://schemas.openxmlformats.org/officeDocument/2006/relationships/image" Target="../media/image28.png"/><Relationship Id="rId9"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7000" b="-17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086265"/>
          </a:xfrm>
        </p:spPr>
        <p:txBody>
          <a:bodyPr/>
          <a:lstStyle/>
          <a:p>
            <a:r>
              <a:rPr lang="en-GB" dirty="0" smtClean="0">
                <a:latin typeface="HfW precursive" panose="00000500000000000000" pitchFamily="2" charset="0"/>
              </a:rPr>
              <a:t>Little Red Hen </a:t>
            </a:r>
            <a:endParaRPr lang="en-GB" dirty="0">
              <a:latin typeface="HfW precursive" panose="00000500000000000000" pitchFamily="2" charset="0"/>
            </a:endParaRPr>
          </a:p>
        </p:txBody>
      </p:sp>
      <p:sp>
        <p:nvSpPr>
          <p:cNvPr id="3" name="Subtitle 2"/>
          <p:cNvSpPr>
            <a:spLocks noGrp="1"/>
          </p:cNvSpPr>
          <p:nvPr>
            <p:ph type="subTitle" idx="1"/>
          </p:nvPr>
        </p:nvSpPr>
        <p:spPr>
          <a:xfrm>
            <a:off x="130629" y="4515729"/>
            <a:ext cx="5313568" cy="1655762"/>
          </a:xfrm>
        </p:spPr>
        <p:txBody>
          <a:bodyPr>
            <a:normAutofit lnSpcReduction="10000"/>
          </a:bodyPr>
          <a:lstStyle/>
          <a:p>
            <a:r>
              <a:rPr lang="en-GB" b="1" dirty="0" smtClean="0">
                <a:latin typeface="HfW precursive" panose="00000500000000000000" pitchFamily="2" charset="0"/>
              </a:rPr>
              <a:t>Narrative</a:t>
            </a:r>
            <a:r>
              <a:rPr lang="en-GB" dirty="0" smtClean="0">
                <a:latin typeface="HfW precursive" panose="00000500000000000000" pitchFamily="2" charset="0"/>
              </a:rPr>
              <a:t>: Traditional Tales </a:t>
            </a:r>
          </a:p>
          <a:p>
            <a:r>
              <a:rPr lang="en-GB" b="1" dirty="0" smtClean="0">
                <a:latin typeface="HfW precursive" panose="00000500000000000000" pitchFamily="2" charset="0"/>
              </a:rPr>
              <a:t>Grammar Focus:</a:t>
            </a:r>
          </a:p>
          <a:p>
            <a:r>
              <a:rPr lang="en-GB" dirty="0" smtClean="0">
                <a:latin typeface="HfW precursive" panose="00000500000000000000" pitchFamily="2" charset="0"/>
              </a:rPr>
              <a:t> Expanded Noun Phrases </a:t>
            </a:r>
          </a:p>
          <a:p>
            <a:r>
              <a:rPr lang="en-GB" dirty="0" smtClean="0">
                <a:latin typeface="HfW precursive" panose="00000500000000000000" pitchFamily="2" charset="0"/>
              </a:rPr>
              <a:t>Subordinating Clauses </a:t>
            </a:r>
            <a:endParaRPr lang="en-GB" dirty="0">
              <a:latin typeface="HfW precursive" panose="00000500000000000000" pitchFamily="2" charset="0"/>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43951" y="310661"/>
            <a:ext cx="609600" cy="609600"/>
          </a:xfrm>
          <a:prstGeom prst="rect">
            <a:avLst/>
          </a:prstGeom>
        </p:spPr>
      </p:pic>
    </p:spTree>
    <p:extLst>
      <p:ext uri="{BB962C8B-B14F-4D97-AF65-F5344CB8AC3E}">
        <p14:creationId xmlns:p14="http://schemas.microsoft.com/office/powerpoint/2010/main" val="263847221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77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166296"/>
            <a:ext cx="10515600" cy="1325563"/>
          </a:xfrm>
        </p:spPr>
        <p:txBody>
          <a:bodyPr/>
          <a:lstStyle/>
          <a:p>
            <a:r>
              <a:rPr lang="en-GB" dirty="0" smtClean="0">
                <a:latin typeface="HfW precursive" panose="00000500000000000000" pitchFamily="2" charset="0"/>
              </a:rPr>
              <a:t>Last week…</a:t>
            </a:r>
            <a:endParaRPr lang="en-GB" dirty="0">
              <a:latin typeface="HfW precursive" panose="00000500000000000000" pitchFamily="2" charset="0"/>
            </a:endParaRPr>
          </a:p>
        </p:txBody>
      </p:sp>
      <p:sp>
        <p:nvSpPr>
          <p:cNvPr id="4" name="TextBox 3"/>
          <p:cNvSpPr txBox="1"/>
          <p:nvPr/>
        </p:nvSpPr>
        <p:spPr>
          <a:xfrm>
            <a:off x="0" y="45522"/>
            <a:ext cx="3217547" cy="369332"/>
          </a:xfrm>
          <a:prstGeom prst="rect">
            <a:avLst/>
          </a:prstGeom>
          <a:noFill/>
        </p:spPr>
        <p:txBody>
          <a:bodyPr wrap="none" rtlCol="0">
            <a:spAutoFit/>
          </a:bodyPr>
          <a:lstStyle/>
          <a:p>
            <a:r>
              <a:rPr lang="en-GB" dirty="0" smtClean="0">
                <a:latin typeface="HfW precursive" panose="00000500000000000000" pitchFamily="2" charset="0"/>
              </a:rPr>
              <a:t>Little Red Hen - Lesson 1 </a:t>
            </a:r>
            <a:endParaRPr lang="en-GB" dirty="0">
              <a:latin typeface="HfW precursive" panose="00000500000000000000" pitchFamily="2" charset="0"/>
            </a:endParaRPr>
          </a:p>
        </p:txBody>
      </p:sp>
      <p:pic>
        <p:nvPicPr>
          <p:cNvPr id="5" name="Picture 4" descr="The Little Red Hen - Wikipedia"/>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375" y="1385316"/>
            <a:ext cx="2011680" cy="2624328"/>
          </a:xfrm>
          <a:prstGeom prst="rect">
            <a:avLst/>
          </a:prstGeom>
        </p:spPr>
      </p:pic>
      <p:sp>
        <p:nvSpPr>
          <p:cNvPr id="6" name="TextBox 5"/>
          <p:cNvSpPr txBox="1"/>
          <p:nvPr/>
        </p:nvSpPr>
        <p:spPr>
          <a:xfrm>
            <a:off x="109203" y="4350841"/>
            <a:ext cx="2014025" cy="923330"/>
          </a:xfrm>
          <a:prstGeom prst="rect">
            <a:avLst/>
          </a:prstGeom>
          <a:noFill/>
        </p:spPr>
        <p:txBody>
          <a:bodyPr wrap="square" rtlCol="0">
            <a:spAutoFit/>
          </a:bodyPr>
          <a:lstStyle/>
          <a:p>
            <a:pPr algn="ctr"/>
            <a:r>
              <a:rPr lang="en-GB" b="1" dirty="0" smtClean="0">
                <a:latin typeface="HfW precursive" panose="00000500000000000000" pitchFamily="2" charset="0"/>
              </a:rPr>
              <a:t>Monday</a:t>
            </a:r>
            <a:r>
              <a:rPr lang="en-GB" dirty="0" smtClean="0">
                <a:latin typeface="HfW precursive" panose="00000500000000000000" pitchFamily="2" charset="0"/>
              </a:rPr>
              <a:t>  </a:t>
            </a:r>
          </a:p>
          <a:p>
            <a:r>
              <a:rPr lang="en-GB" dirty="0" smtClean="0">
                <a:latin typeface="HfW precursive" panose="00000500000000000000" pitchFamily="2" charset="0"/>
              </a:rPr>
              <a:t>We read the Little Red Hen </a:t>
            </a:r>
            <a:endParaRPr lang="en-GB" dirty="0">
              <a:latin typeface="HfW precursive" panose="00000500000000000000" pitchFamily="2" charset="0"/>
            </a:endParaRPr>
          </a:p>
        </p:txBody>
      </p:sp>
      <p:sp>
        <p:nvSpPr>
          <p:cNvPr id="7" name="TextBox 6"/>
          <p:cNvSpPr txBox="1"/>
          <p:nvPr/>
        </p:nvSpPr>
        <p:spPr>
          <a:xfrm>
            <a:off x="2208175" y="4350841"/>
            <a:ext cx="2424982" cy="1477328"/>
          </a:xfrm>
          <a:prstGeom prst="rect">
            <a:avLst/>
          </a:prstGeom>
          <a:noFill/>
        </p:spPr>
        <p:txBody>
          <a:bodyPr wrap="square" rtlCol="0">
            <a:spAutoFit/>
          </a:bodyPr>
          <a:lstStyle/>
          <a:p>
            <a:pPr algn="ctr"/>
            <a:r>
              <a:rPr lang="en-GB" b="1" dirty="0" smtClean="0">
                <a:latin typeface="HfW precursive" panose="00000500000000000000" pitchFamily="2" charset="0"/>
              </a:rPr>
              <a:t>Tuesday</a:t>
            </a:r>
            <a:r>
              <a:rPr lang="en-GB" dirty="0" smtClean="0">
                <a:latin typeface="HfW precursive" panose="00000500000000000000" pitchFamily="2" charset="0"/>
              </a:rPr>
              <a:t>  </a:t>
            </a:r>
          </a:p>
          <a:p>
            <a:r>
              <a:rPr lang="en-GB" dirty="0" smtClean="0">
                <a:latin typeface="HfW precursive" panose="00000500000000000000" pitchFamily="2" charset="0"/>
              </a:rPr>
              <a:t>We thought about the moral of the story and used our thinking hats. </a:t>
            </a:r>
            <a:endParaRPr lang="en-GB" dirty="0">
              <a:latin typeface="HfW precursive" panose="00000500000000000000" pitchFamily="2" charset="0"/>
            </a:endParaRPr>
          </a:p>
        </p:txBody>
      </p:sp>
      <p:sp>
        <p:nvSpPr>
          <p:cNvPr id="9" name="TextBox 8"/>
          <p:cNvSpPr txBox="1"/>
          <p:nvPr/>
        </p:nvSpPr>
        <p:spPr>
          <a:xfrm>
            <a:off x="4676217" y="4350841"/>
            <a:ext cx="1973672" cy="1754326"/>
          </a:xfrm>
          <a:prstGeom prst="rect">
            <a:avLst/>
          </a:prstGeom>
          <a:noFill/>
        </p:spPr>
        <p:txBody>
          <a:bodyPr wrap="square" rtlCol="0">
            <a:spAutoFit/>
          </a:bodyPr>
          <a:lstStyle/>
          <a:p>
            <a:pPr algn="ctr"/>
            <a:r>
              <a:rPr lang="en-GB" b="1" dirty="0" smtClean="0">
                <a:latin typeface="HfW precursive" panose="00000500000000000000" pitchFamily="2" charset="0"/>
              </a:rPr>
              <a:t>Wednesday</a:t>
            </a:r>
            <a:r>
              <a:rPr lang="en-GB" dirty="0" smtClean="0">
                <a:latin typeface="HfW precursive" panose="00000500000000000000" pitchFamily="2" charset="0"/>
              </a:rPr>
              <a:t>  </a:t>
            </a:r>
          </a:p>
          <a:p>
            <a:r>
              <a:rPr lang="en-GB" dirty="0" smtClean="0">
                <a:latin typeface="HfW precursive" panose="00000500000000000000" pitchFamily="2" charset="0"/>
              </a:rPr>
              <a:t>We used photos and pictures to sequence the story or draw a story map. </a:t>
            </a:r>
            <a:endParaRPr lang="en-GB" dirty="0">
              <a:latin typeface="HfW precursive" panose="00000500000000000000" pitchFamily="2" charset="0"/>
            </a:endParaRPr>
          </a:p>
        </p:txBody>
      </p:sp>
      <p:sp>
        <p:nvSpPr>
          <p:cNvPr id="10" name="TextBox 9"/>
          <p:cNvSpPr txBox="1"/>
          <p:nvPr/>
        </p:nvSpPr>
        <p:spPr>
          <a:xfrm>
            <a:off x="7318704" y="4350841"/>
            <a:ext cx="2014025" cy="1138773"/>
          </a:xfrm>
          <a:prstGeom prst="rect">
            <a:avLst/>
          </a:prstGeom>
          <a:noFill/>
        </p:spPr>
        <p:txBody>
          <a:bodyPr wrap="square" rtlCol="0">
            <a:spAutoFit/>
          </a:bodyPr>
          <a:lstStyle/>
          <a:p>
            <a:pPr algn="ctr"/>
            <a:r>
              <a:rPr lang="en-GB" b="1" dirty="0" smtClean="0">
                <a:latin typeface="HfW precursive" panose="00000500000000000000" pitchFamily="2" charset="0"/>
              </a:rPr>
              <a:t>Thursday</a:t>
            </a:r>
            <a:r>
              <a:rPr lang="en-GB" sz="1600" b="1" dirty="0" smtClean="0">
                <a:latin typeface="HfW precursive" panose="00000500000000000000" pitchFamily="2" charset="0"/>
              </a:rPr>
              <a:t> </a:t>
            </a:r>
            <a:r>
              <a:rPr lang="en-GB" sz="1600" dirty="0" smtClean="0">
                <a:latin typeface="HfW precursive" panose="00000500000000000000" pitchFamily="2" charset="0"/>
              </a:rPr>
              <a:t>  </a:t>
            </a:r>
          </a:p>
          <a:p>
            <a:pPr algn="ctr"/>
            <a:r>
              <a:rPr lang="en-GB" sz="1600" dirty="0" smtClean="0">
                <a:latin typeface="HfW precursive" panose="00000500000000000000" pitchFamily="2" charset="0"/>
              </a:rPr>
              <a:t>Grammar Lesson</a:t>
            </a:r>
          </a:p>
          <a:p>
            <a:pPr algn="ctr"/>
            <a:r>
              <a:rPr lang="en-GB" sz="1600" dirty="0" smtClean="0">
                <a:latin typeface="HfW precursive" panose="00000500000000000000" pitchFamily="2" charset="0"/>
              </a:rPr>
              <a:t>We used </a:t>
            </a:r>
            <a:r>
              <a:rPr lang="en-GB" sz="1600" i="1" dirty="0" smtClean="0">
                <a:latin typeface="HfW precursive" panose="00000500000000000000" pitchFamily="2" charset="0"/>
              </a:rPr>
              <a:t>when, if, that, because</a:t>
            </a:r>
            <a:r>
              <a:rPr lang="en-GB" dirty="0" smtClean="0">
                <a:latin typeface="HfW precursive" panose="00000500000000000000" pitchFamily="2" charset="0"/>
              </a:rPr>
              <a:t> </a:t>
            </a:r>
            <a:endParaRPr lang="en-GB" dirty="0">
              <a:latin typeface="HfW precursive" panose="00000500000000000000" pitchFamily="2" charset="0"/>
            </a:endParaRPr>
          </a:p>
        </p:txBody>
      </p:sp>
      <p:sp>
        <p:nvSpPr>
          <p:cNvPr id="12" name="TextBox 11"/>
          <p:cNvSpPr txBox="1"/>
          <p:nvPr/>
        </p:nvSpPr>
        <p:spPr>
          <a:xfrm>
            <a:off x="10001544" y="4350841"/>
            <a:ext cx="2014025" cy="1354217"/>
          </a:xfrm>
          <a:prstGeom prst="rect">
            <a:avLst/>
          </a:prstGeom>
          <a:noFill/>
        </p:spPr>
        <p:txBody>
          <a:bodyPr wrap="square" rtlCol="0">
            <a:spAutoFit/>
          </a:bodyPr>
          <a:lstStyle/>
          <a:p>
            <a:pPr algn="ctr"/>
            <a:r>
              <a:rPr lang="en-GB" b="1" dirty="0" smtClean="0">
                <a:latin typeface="HfW precursive" panose="00000500000000000000" pitchFamily="2" charset="0"/>
              </a:rPr>
              <a:t>Friday</a:t>
            </a:r>
            <a:r>
              <a:rPr lang="en-GB" sz="1600" b="1" dirty="0" smtClean="0">
                <a:latin typeface="HfW precursive" panose="00000500000000000000" pitchFamily="2" charset="0"/>
              </a:rPr>
              <a:t> </a:t>
            </a:r>
            <a:r>
              <a:rPr lang="en-GB" sz="1600" dirty="0" smtClean="0">
                <a:latin typeface="HfW precursive" panose="00000500000000000000" pitchFamily="2" charset="0"/>
              </a:rPr>
              <a:t>  </a:t>
            </a:r>
          </a:p>
          <a:p>
            <a:pPr algn="ctr"/>
            <a:r>
              <a:rPr lang="en-GB" sz="1600" dirty="0" smtClean="0">
                <a:latin typeface="HfW precursive" panose="00000500000000000000" pitchFamily="2" charset="0"/>
              </a:rPr>
              <a:t>Grammar Lesson</a:t>
            </a:r>
          </a:p>
          <a:p>
            <a:pPr algn="ctr"/>
            <a:r>
              <a:rPr lang="en-GB" sz="1600" dirty="0" smtClean="0">
                <a:latin typeface="HfW precursive" panose="00000500000000000000" pitchFamily="2" charset="0"/>
              </a:rPr>
              <a:t>We learned about expanded noun phrases </a:t>
            </a:r>
            <a:endParaRPr lang="en-GB" dirty="0">
              <a:latin typeface="HfW precursive" panose="00000500000000000000" pitchFamily="2" charset="0"/>
            </a:endParaRPr>
          </a:p>
        </p:txBody>
      </p:sp>
      <p:grpSp>
        <p:nvGrpSpPr>
          <p:cNvPr id="17" name="Group 16"/>
          <p:cNvGrpSpPr/>
          <p:nvPr/>
        </p:nvGrpSpPr>
        <p:grpSpPr>
          <a:xfrm>
            <a:off x="2449794" y="1472948"/>
            <a:ext cx="1941744" cy="2438677"/>
            <a:chOff x="2732834" y="1472948"/>
            <a:chExt cx="1941744" cy="2438677"/>
          </a:xfrm>
        </p:grpSpPr>
        <p:pic>
          <p:nvPicPr>
            <p:cNvPr id="14" name="Picture 13" descr="Τα 6 καπέλα της σκέψης - 6 thinking hats"/>
            <p:cNvPicPr>
              <a:picLocks noChangeAspect="1"/>
            </p:cNvPicPr>
            <p:nvPr/>
          </p:nvPicPr>
          <p:blipFill rotWithShape="1">
            <a:blip r:embed="rId5">
              <a:extLst>
                <a:ext uri="{28A0092B-C50C-407E-A947-70E740481C1C}">
                  <a14:useLocalDpi xmlns:a14="http://schemas.microsoft.com/office/drawing/2010/main" val="0"/>
                </a:ext>
              </a:extLst>
            </a:blip>
            <a:srcRect l="59640" r="1" b="49355"/>
            <a:stretch/>
          </p:blipFill>
          <p:spPr>
            <a:xfrm>
              <a:off x="3532853" y="3074939"/>
              <a:ext cx="1141725" cy="815243"/>
            </a:xfrm>
            <a:prstGeom prst="rect">
              <a:avLst/>
            </a:prstGeom>
          </p:spPr>
        </p:pic>
        <p:pic>
          <p:nvPicPr>
            <p:cNvPr id="8" name="Picture 7" descr="Τα 6 καπέλα της σκέψης - 6 thinking hats"/>
            <p:cNvPicPr>
              <a:picLocks noChangeAspect="1"/>
            </p:cNvPicPr>
            <p:nvPr/>
          </p:nvPicPr>
          <p:blipFill rotWithShape="1">
            <a:blip r:embed="rId5">
              <a:extLst>
                <a:ext uri="{28A0092B-C50C-407E-A947-70E740481C1C}">
                  <a14:useLocalDpi xmlns:a14="http://schemas.microsoft.com/office/drawing/2010/main" val="0"/>
                </a:ext>
              </a:extLst>
            </a:blip>
            <a:srcRect r="31361" b="-458"/>
            <a:stretch/>
          </p:blipFill>
          <p:spPr>
            <a:xfrm>
              <a:off x="2732834" y="1472948"/>
              <a:ext cx="1941744" cy="1617101"/>
            </a:xfrm>
            <a:prstGeom prst="rect">
              <a:avLst/>
            </a:prstGeom>
          </p:spPr>
        </p:pic>
        <p:pic>
          <p:nvPicPr>
            <p:cNvPr id="13" name="Picture 12" descr="Τα 6 καπέλα της σκέψης - 6 thinking hats"/>
            <p:cNvPicPr>
              <a:picLocks noChangeAspect="1"/>
            </p:cNvPicPr>
            <p:nvPr/>
          </p:nvPicPr>
          <p:blipFill rotWithShape="1">
            <a:blip r:embed="rId5">
              <a:extLst>
                <a:ext uri="{28A0092B-C50C-407E-A947-70E740481C1C}">
                  <a14:useLocalDpi xmlns:a14="http://schemas.microsoft.com/office/drawing/2010/main" val="0"/>
                </a:ext>
              </a:extLst>
            </a:blip>
            <a:srcRect l="68639" t="48023" r="-5763"/>
            <a:stretch/>
          </p:blipFill>
          <p:spPr>
            <a:xfrm>
              <a:off x="2734007" y="3074939"/>
              <a:ext cx="1050202" cy="836686"/>
            </a:xfrm>
            <a:prstGeom prst="rect">
              <a:avLst/>
            </a:prstGeom>
          </p:spPr>
        </p:pic>
      </p:grpSp>
      <p:pic>
        <p:nvPicPr>
          <p:cNvPr id="1026" name="Picture 2" descr="Pin on EYF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19277" y="1375977"/>
            <a:ext cx="1887552" cy="251673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p:cNvPicPr>
            <a:picLocks noChangeAspect="1"/>
          </p:cNvPicPr>
          <p:nvPr/>
        </p:nvPicPr>
        <p:blipFill>
          <a:blip r:embed="rId7"/>
          <a:stretch>
            <a:fillRect/>
          </a:stretch>
        </p:blipFill>
        <p:spPr>
          <a:xfrm>
            <a:off x="6934568" y="1612633"/>
            <a:ext cx="2631825" cy="1664750"/>
          </a:xfrm>
          <a:prstGeom prst="rect">
            <a:avLst/>
          </a:prstGeom>
        </p:spPr>
      </p:pic>
      <p:pic>
        <p:nvPicPr>
          <p:cNvPr id="16" name="Picture 15"/>
          <p:cNvPicPr>
            <a:picLocks noChangeAspect="1"/>
          </p:cNvPicPr>
          <p:nvPr/>
        </p:nvPicPr>
        <p:blipFill>
          <a:blip r:embed="rId8"/>
          <a:stretch>
            <a:fillRect/>
          </a:stretch>
        </p:blipFill>
        <p:spPr>
          <a:xfrm>
            <a:off x="9894131" y="2049720"/>
            <a:ext cx="2228850" cy="790575"/>
          </a:xfrm>
          <a:prstGeom prst="rect">
            <a:avLst/>
          </a:prstGeom>
        </p:spPr>
      </p:pic>
      <p:pic>
        <p:nvPicPr>
          <p:cNvPr id="18"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703756" y="166296"/>
            <a:ext cx="609600" cy="609600"/>
          </a:xfrm>
          <a:prstGeom prst="rect">
            <a:avLst/>
          </a:prstGeom>
        </p:spPr>
      </p:pic>
    </p:spTree>
    <p:extLst>
      <p:ext uri="{BB962C8B-B14F-4D97-AF65-F5344CB8AC3E}">
        <p14:creationId xmlns:p14="http://schemas.microsoft.com/office/powerpoint/2010/main" val="1093002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par>
                          <p:cTn id="26" fill="hold">
                            <p:stCondLst>
                              <p:cond delay="1000"/>
                            </p:stCondLst>
                            <p:childTnLst>
                              <p:par>
                                <p:cTn id="27" presetID="2" presetClass="entr" presetSubtype="4" fill="hold" nodeType="afterEffect">
                                  <p:stCondLst>
                                    <p:cond delay="0"/>
                                  </p:stCondLst>
                                  <p:childTnLst>
                                    <p:set>
                                      <p:cBhvr>
                                        <p:cTn id="28" dur="1" fill="hold">
                                          <p:stCondLst>
                                            <p:cond delay="0"/>
                                          </p:stCondLst>
                                        </p:cTn>
                                        <p:tgtEl>
                                          <p:spTgt spid="1026"/>
                                        </p:tgtEl>
                                        <p:attrNameLst>
                                          <p:attrName>style.visibility</p:attrName>
                                        </p:attrNameLst>
                                      </p:cBhvr>
                                      <p:to>
                                        <p:strVal val="visible"/>
                                      </p:to>
                                    </p:set>
                                    <p:anim calcmode="lin" valueType="num">
                                      <p:cBhvr additive="base">
                                        <p:cTn id="29" dur="500" fill="hold"/>
                                        <p:tgtEl>
                                          <p:spTgt spid="1026"/>
                                        </p:tgtEl>
                                        <p:attrNameLst>
                                          <p:attrName>ppt_x</p:attrName>
                                        </p:attrNameLst>
                                      </p:cBhvr>
                                      <p:tavLst>
                                        <p:tav tm="0">
                                          <p:val>
                                            <p:strVal val="#ppt_x"/>
                                          </p:val>
                                        </p:tav>
                                        <p:tav tm="100000">
                                          <p:val>
                                            <p:strVal val="#ppt_x"/>
                                          </p:val>
                                        </p:tav>
                                      </p:tavLst>
                                    </p:anim>
                                    <p:anim calcmode="lin" valueType="num">
                                      <p:cBhvr additive="base">
                                        <p:cTn id="30" dur="500" fill="hold"/>
                                        <p:tgtEl>
                                          <p:spTgt spid="102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par>
                          <p:cTn id="35" fill="hold">
                            <p:stCondLst>
                              <p:cond delay="1500"/>
                            </p:stCondLst>
                            <p:childTnLst>
                              <p:par>
                                <p:cTn id="36" presetID="2" presetClass="entr" presetSubtype="4"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nodeType="after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ppt_x"/>
                                          </p:val>
                                        </p:tav>
                                        <p:tav tm="100000">
                                          <p:val>
                                            <p:strVal val="#ppt_x"/>
                                          </p:val>
                                        </p:tav>
                                      </p:tavLst>
                                    </p:anim>
                                    <p:anim calcmode="lin" valueType="num">
                                      <p:cBhvr additive="base">
                                        <p:cTn id="5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53" fill="hold" display="0">
                  <p:stCondLst>
                    <p:cond delay="indefinite"/>
                  </p:stCondLst>
                  <p:endCondLst>
                    <p:cond evt="onStopAudio" delay="0">
                      <p:tgtEl>
                        <p:sldTgt/>
                      </p:tgtEl>
                    </p:cond>
                  </p:endCondLst>
                </p:cTn>
                <p:tgtEl>
                  <p:spTgt spid="18"/>
                </p:tgtEl>
              </p:cMediaNode>
            </p:audio>
          </p:childTnLst>
        </p:cTn>
      </p:par>
    </p:tnLst>
    <p:bldLst>
      <p:bldP spid="6" grpId="0"/>
      <p:bldP spid="7" grpId="0"/>
      <p:bldP spid="9" grpId="0"/>
      <p:bldP spid="10"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Title 1"/>
          <p:cNvSpPr txBox="1">
            <a:spLocks/>
          </p:cNvSpPr>
          <p:nvPr/>
        </p:nvSpPr>
        <p:spPr>
          <a:xfrm>
            <a:off x="838200" y="49747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smtClean="0">
                <a:latin typeface="HfW precursive" panose="00000500000000000000" pitchFamily="2" charset="0"/>
              </a:rPr>
              <a:t>How can we make this better?</a:t>
            </a:r>
            <a:endParaRPr lang="en-GB" dirty="0">
              <a:latin typeface="HfW precursive" panose="00000500000000000000" pitchFamily="2" charset="0"/>
            </a:endParaRPr>
          </a:p>
        </p:txBody>
      </p:sp>
      <p:sp>
        <p:nvSpPr>
          <p:cNvPr id="5" name="TextBox 4"/>
          <p:cNvSpPr txBox="1"/>
          <p:nvPr/>
        </p:nvSpPr>
        <p:spPr>
          <a:xfrm>
            <a:off x="196947" y="109414"/>
            <a:ext cx="3217547" cy="369332"/>
          </a:xfrm>
          <a:prstGeom prst="rect">
            <a:avLst/>
          </a:prstGeom>
          <a:noFill/>
        </p:spPr>
        <p:txBody>
          <a:bodyPr wrap="none" rtlCol="0">
            <a:spAutoFit/>
          </a:bodyPr>
          <a:lstStyle/>
          <a:p>
            <a:r>
              <a:rPr lang="en-GB" dirty="0" smtClean="0">
                <a:latin typeface="HfW precursive" panose="00000500000000000000" pitchFamily="2" charset="0"/>
              </a:rPr>
              <a:t>Little Red Hen - Lesson 1 </a:t>
            </a:r>
            <a:endParaRPr lang="en-GB" dirty="0">
              <a:latin typeface="HfW precursive" panose="00000500000000000000" pitchFamily="2" charset="0"/>
            </a:endParaRPr>
          </a:p>
        </p:txBody>
      </p:sp>
      <p:sp>
        <p:nvSpPr>
          <p:cNvPr id="7" name="Oval Callout 6"/>
          <p:cNvSpPr/>
          <p:nvPr/>
        </p:nvSpPr>
        <p:spPr>
          <a:xfrm>
            <a:off x="106510" y="1241169"/>
            <a:ext cx="2977296" cy="2087474"/>
          </a:xfrm>
          <a:prstGeom prst="wedgeEllipseCallout">
            <a:avLst>
              <a:gd name="adj1" fmla="val 46173"/>
              <a:gd name="adj2" fmla="val 75087"/>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solidFill>
                  <a:schemeClr val="tx1"/>
                </a:solidFill>
                <a:latin typeface="HfW precursive" panose="00000500000000000000" pitchFamily="2" charset="0"/>
              </a:rPr>
              <a:t>“Who will help me eat this bread?” said the Little Red Hen </a:t>
            </a:r>
            <a:endParaRPr lang="en-GB" dirty="0">
              <a:solidFill>
                <a:schemeClr val="tx1"/>
              </a:solidFill>
              <a:latin typeface="HfW precursive" panose="00000500000000000000" pitchFamily="2" charset="0"/>
            </a:endParaRPr>
          </a:p>
        </p:txBody>
      </p:sp>
      <p:sp>
        <p:nvSpPr>
          <p:cNvPr id="8" name="Oval Callout 7"/>
          <p:cNvSpPr/>
          <p:nvPr/>
        </p:nvSpPr>
        <p:spPr>
          <a:xfrm>
            <a:off x="7609596" y="1708778"/>
            <a:ext cx="2563069" cy="1024898"/>
          </a:xfrm>
          <a:prstGeom prst="wedgeEllipseCallout">
            <a:avLst>
              <a:gd name="adj1" fmla="val -58067"/>
              <a:gd name="adj2" fmla="val 98550"/>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solidFill>
                  <a:schemeClr val="tx1"/>
                </a:solidFill>
                <a:latin typeface="HfW precursive" panose="00000500000000000000" pitchFamily="2" charset="0"/>
              </a:rPr>
              <a:t>“I will” said the pig. </a:t>
            </a:r>
            <a:endParaRPr lang="en-GB" dirty="0">
              <a:solidFill>
                <a:schemeClr val="tx1"/>
              </a:solidFill>
              <a:latin typeface="HfW precursive" panose="00000500000000000000" pitchFamily="2" charset="0"/>
            </a:endParaRPr>
          </a:p>
        </p:txBody>
      </p:sp>
      <p:pic>
        <p:nvPicPr>
          <p:cNvPr id="9" name="Picture 8"/>
          <p:cNvPicPr/>
          <p:nvPr/>
        </p:nvPicPr>
        <p:blipFill>
          <a:blip r:embed="rId6">
            <a:extLst>
              <a:ext uri="{BEBA8EAE-BF5A-486C-A8C5-ECC9F3942E4B}">
                <a14:imgProps xmlns:a14="http://schemas.microsoft.com/office/drawing/2010/main">
                  <a14:imgLayer r:embed="rId7">
                    <a14:imgEffect>
                      <a14:backgroundRemoval t="0" b="96140" l="0" r="100000"/>
                    </a14:imgEffect>
                  </a14:imgLayer>
                </a14:imgProps>
              </a:ext>
              <a:ext uri="{28A0092B-C50C-407E-A947-70E740481C1C}">
                <a14:useLocalDpi xmlns:a14="http://schemas.microsoft.com/office/drawing/2010/main" val="0"/>
              </a:ext>
            </a:extLst>
          </a:blip>
          <a:stretch>
            <a:fillRect/>
          </a:stretch>
        </p:blipFill>
        <p:spPr>
          <a:xfrm>
            <a:off x="7375355" y="3972545"/>
            <a:ext cx="1374750" cy="1931733"/>
          </a:xfrm>
          <a:prstGeom prst="rect">
            <a:avLst/>
          </a:prstGeom>
        </p:spPr>
      </p:pic>
      <p:pic>
        <p:nvPicPr>
          <p:cNvPr id="10" name="Picture 9"/>
          <p:cNvPicPr/>
          <p:nvPr/>
        </p:nvPicPr>
        <p:blipFill>
          <a:blip r:embed="rId8">
            <a:extLst>
              <a:ext uri="{BEBA8EAE-BF5A-486C-A8C5-ECC9F3942E4B}">
                <a14:imgProps xmlns:a14="http://schemas.microsoft.com/office/drawing/2010/main">
                  <a14:imgLayer r:embed="rId9">
                    <a14:imgEffect>
                      <a14:backgroundRemoval t="0" b="100000" l="676" r="100000"/>
                    </a14:imgEffect>
                  </a14:imgLayer>
                </a14:imgProps>
              </a:ext>
              <a:ext uri="{28A0092B-C50C-407E-A947-70E740481C1C}">
                <a14:useLocalDpi xmlns:a14="http://schemas.microsoft.com/office/drawing/2010/main" val="0"/>
              </a:ext>
            </a:extLst>
          </a:blip>
          <a:stretch>
            <a:fillRect/>
          </a:stretch>
        </p:blipFill>
        <p:spPr>
          <a:xfrm>
            <a:off x="5172807" y="2602524"/>
            <a:ext cx="2367476" cy="3117318"/>
          </a:xfrm>
          <a:prstGeom prst="rect">
            <a:avLst/>
          </a:prstGeom>
        </p:spPr>
      </p:pic>
      <p:pic>
        <p:nvPicPr>
          <p:cNvPr id="11" name="Picture 10"/>
          <p:cNvPicPr/>
          <p:nvPr/>
        </p:nvPicPr>
        <p:blipFill>
          <a:blip r:embed="rId10" cstate="print">
            <a:extLst>
              <a:ext uri="{BEBA8EAE-BF5A-486C-A8C5-ECC9F3942E4B}">
                <a14:imgProps xmlns:a14="http://schemas.microsoft.com/office/drawing/2010/main">
                  <a14:imgLayer r:embed="rId11">
                    <a14:imgEffect>
                      <a14:backgroundRemoval t="0" b="99761" l="1323" r="98413">
                        <a14:foregroundMark x1="42857" y1="4545" x2="48677" y2="17943"/>
                        <a14:foregroundMark x1="51852" y1="17464" x2="34656" y2="25837"/>
                        <a14:foregroundMark x1="39683" y1="11244" x2="33069" y2="28469"/>
                        <a14:foregroundMark x1="53175" y1="6220" x2="56614" y2="20574"/>
                        <a14:foregroundMark x1="34656" y1="30144" x2="39947" y2="27033"/>
                      </a14:backgroundRemoval>
                    </a14:imgEffect>
                  </a14:imgLayer>
                </a14:imgProps>
              </a:ext>
              <a:ext uri="{28A0092B-C50C-407E-A947-70E740481C1C}">
                <a14:useLocalDpi xmlns:a14="http://schemas.microsoft.com/office/drawing/2010/main" val="0"/>
              </a:ext>
            </a:extLst>
          </a:blip>
          <a:stretch>
            <a:fillRect/>
          </a:stretch>
        </p:blipFill>
        <p:spPr>
          <a:xfrm>
            <a:off x="2067401" y="3433364"/>
            <a:ext cx="1336088" cy="1510280"/>
          </a:xfrm>
          <a:prstGeom prst="rect">
            <a:avLst/>
          </a:prstGeom>
        </p:spPr>
      </p:pic>
      <p:sp>
        <p:nvSpPr>
          <p:cNvPr id="12" name="Oval Callout 11"/>
          <p:cNvSpPr/>
          <p:nvPr/>
        </p:nvSpPr>
        <p:spPr>
          <a:xfrm>
            <a:off x="8014048" y="2983429"/>
            <a:ext cx="2563069" cy="1024898"/>
          </a:xfrm>
          <a:prstGeom prst="wedgeEllipseCallout">
            <a:avLst>
              <a:gd name="adj1" fmla="val -40503"/>
              <a:gd name="adj2" fmla="val 105413"/>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solidFill>
                  <a:schemeClr val="tx1"/>
                </a:solidFill>
                <a:latin typeface="HfW precursive" panose="00000500000000000000" pitchFamily="2" charset="0"/>
              </a:rPr>
              <a:t>“I will” said the cat. </a:t>
            </a:r>
            <a:endParaRPr lang="en-GB" dirty="0">
              <a:solidFill>
                <a:schemeClr val="tx1"/>
              </a:solidFill>
              <a:latin typeface="HfW precursive" panose="00000500000000000000" pitchFamily="2" charset="0"/>
            </a:endParaRPr>
          </a:p>
        </p:txBody>
      </p:sp>
      <p:sp>
        <p:nvSpPr>
          <p:cNvPr id="14" name="Oval Callout 13"/>
          <p:cNvSpPr/>
          <p:nvPr/>
        </p:nvSpPr>
        <p:spPr>
          <a:xfrm>
            <a:off x="10172665" y="4491538"/>
            <a:ext cx="1765181" cy="1024898"/>
          </a:xfrm>
          <a:prstGeom prst="wedgeEllipseCallout">
            <a:avLst>
              <a:gd name="adj1" fmla="val -68915"/>
              <a:gd name="adj2" fmla="val -277"/>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solidFill>
                  <a:schemeClr val="tx1"/>
                </a:solidFill>
                <a:latin typeface="HfW precursive" panose="00000500000000000000" pitchFamily="2" charset="0"/>
              </a:rPr>
              <a:t>“I will” said the duck. </a:t>
            </a:r>
            <a:endParaRPr lang="en-GB" dirty="0">
              <a:solidFill>
                <a:schemeClr val="tx1"/>
              </a:solidFill>
              <a:latin typeface="HfW precursive" panose="00000500000000000000" pitchFamily="2" charset="0"/>
            </a:endParaRPr>
          </a:p>
        </p:txBody>
      </p:sp>
      <p:sp>
        <p:nvSpPr>
          <p:cNvPr id="15" name="Oval Callout 14"/>
          <p:cNvSpPr/>
          <p:nvPr/>
        </p:nvSpPr>
        <p:spPr>
          <a:xfrm>
            <a:off x="106510" y="1241169"/>
            <a:ext cx="2977296" cy="2087474"/>
          </a:xfrm>
          <a:prstGeom prst="wedgeEllipseCallout">
            <a:avLst>
              <a:gd name="adj1" fmla="val 46173"/>
              <a:gd name="adj2" fmla="val 75087"/>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solidFill>
                  <a:schemeClr val="tx1"/>
                </a:solidFill>
                <a:latin typeface="HfW precursive" panose="00000500000000000000" pitchFamily="2" charset="0"/>
              </a:rPr>
              <a:t>“Who will help me eat this </a:t>
            </a:r>
            <a:r>
              <a:rPr lang="en-GB" dirty="0" smtClean="0">
                <a:solidFill>
                  <a:srgbClr val="FF0000"/>
                </a:solidFill>
                <a:latin typeface="HfW precursive" panose="00000500000000000000" pitchFamily="2" charset="0"/>
              </a:rPr>
              <a:t>delicious</a:t>
            </a:r>
            <a:r>
              <a:rPr lang="en-GB" dirty="0" smtClean="0">
                <a:solidFill>
                  <a:schemeClr val="tx1"/>
                </a:solidFill>
                <a:latin typeface="HfW precursive" panose="00000500000000000000" pitchFamily="2" charset="0"/>
              </a:rPr>
              <a:t> bread?” </a:t>
            </a:r>
            <a:r>
              <a:rPr lang="en-GB" dirty="0" smtClean="0">
                <a:solidFill>
                  <a:srgbClr val="FF0000"/>
                </a:solidFill>
                <a:latin typeface="HfW precursive" panose="00000500000000000000" pitchFamily="2" charset="0"/>
              </a:rPr>
              <a:t>asked</a:t>
            </a:r>
            <a:r>
              <a:rPr lang="en-GB" dirty="0" smtClean="0">
                <a:solidFill>
                  <a:schemeClr val="tx1"/>
                </a:solidFill>
                <a:latin typeface="HfW precursive" panose="00000500000000000000" pitchFamily="2" charset="0"/>
              </a:rPr>
              <a:t> the Little Red Hen </a:t>
            </a:r>
            <a:endParaRPr lang="en-GB" dirty="0">
              <a:solidFill>
                <a:schemeClr val="tx1"/>
              </a:solidFill>
              <a:latin typeface="HfW precursive" panose="00000500000000000000" pitchFamily="2" charset="0"/>
            </a:endParaRPr>
          </a:p>
        </p:txBody>
      </p:sp>
      <p:sp>
        <p:nvSpPr>
          <p:cNvPr id="16" name="Oval Callout 15"/>
          <p:cNvSpPr/>
          <p:nvPr/>
        </p:nvSpPr>
        <p:spPr>
          <a:xfrm>
            <a:off x="7512846" y="1700332"/>
            <a:ext cx="2813539" cy="1024898"/>
          </a:xfrm>
          <a:prstGeom prst="wedgeEllipseCallout">
            <a:avLst>
              <a:gd name="adj1" fmla="val -57399"/>
              <a:gd name="adj2" fmla="val 98550"/>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solidFill>
                  <a:schemeClr val="tx1"/>
                </a:solidFill>
                <a:latin typeface="HfW precursive" panose="00000500000000000000" pitchFamily="2" charset="0"/>
              </a:rPr>
              <a:t>“I will”</a:t>
            </a:r>
            <a:r>
              <a:rPr lang="en-GB" dirty="0" smtClean="0">
                <a:solidFill>
                  <a:srgbClr val="FF0000"/>
                </a:solidFill>
                <a:latin typeface="HfW precursive" panose="00000500000000000000" pitchFamily="2" charset="0"/>
              </a:rPr>
              <a:t> shouted</a:t>
            </a:r>
            <a:r>
              <a:rPr lang="en-GB" dirty="0" smtClean="0">
                <a:solidFill>
                  <a:schemeClr val="tx1"/>
                </a:solidFill>
                <a:latin typeface="HfW precursive" panose="00000500000000000000" pitchFamily="2" charset="0"/>
              </a:rPr>
              <a:t> the </a:t>
            </a:r>
            <a:r>
              <a:rPr lang="en-GB" dirty="0" smtClean="0">
                <a:solidFill>
                  <a:srgbClr val="FF0000"/>
                </a:solidFill>
                <a:latin typeface="HfW precursive" panose="00000500000000000000" pitchFamily="2" charset="0"/>
              </a:rPr>
              <a:t>pink pot bellied </a:t>
            </a:r>
            <a:r>
              <a:rPr lang="en-GB" dirty="0" smtClean="0">
                <a:solidFill>
                  <a:schemeClr val="tx1"/>
                </a:solidFill>
                <a:latin typeface="HfW precursive" panose="00000500000000000000" pitchFamily="2" charset="0"/>
              </a:rPr>
              <a:t>pig. </a:t>
            </a:r>
            <a:endParaRPr lang="en-GB" dirty="0">
              <a:solidFill>
                <a:schemeClr val="tx1"/>
              </a:solidFill>
              <a:latin typeface="HfW precursive" panose="00000500000000000000" pitchFamily="2" charset="0"/>
            </a:endParaRPr>
          </a:p>
        </p:txBody>
      </p:sp>
      <p:sp>
        <p:nvSpPr>
          <p:cNvPr id="17" name="Oval Callout 16"/>
          <p:cNvSpPr/>
          <p:nvPr/>
        </p:nvSpPr>
        <p:spPr>
          <a:xfrm>
            <a:off x="7843871" y="2945790"/>
            <a:ext cx="3369252" cy="1157907"/>
          </a:xfrm>
          <a:prstGeom prst="wedgeEllipseCallout">
            <a:avLst>
              <a:gd name="adj1" fmla="val -43491"/>
              <a:gd name="adj2" fmla="val 98123"/>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solidFill>
                  <a:schemeClr val="tx1"/>
                </a:solidFill>
                <a:latin typeface="HfW precursive" panose="00000500000000000000" pitchFamily="2" charset="0"/>
              </a:rPr>
              <a:t>“I </a:t>
            </a:r>
            <a:r>
              <a:rPr lang="en-GB" dirty="0" smtClean="0">
                <a:solidFill>
                  <a:srgbClr val="FF0000"/>
                </a:solidFill>
                <a:latin typeface="HfW precursive" panose="00000500000000000000" pitchFamily="2" charset="0"/>
              </a:rPr>
              <a:t>absolutely</a:t>
            </a:r>
            <a:r>
              <a:rPr lang="en-GB" dirty="0" smtClean="0">
                <a:solidFill>
                  <a:schemeClr val="tx1"/>
                </a:solidFill>
                <a:latin typeface="HfW precursive" panose="00000500000000000000" pitchFamily="2" charset="0"/>
              </a:rPr>
              <a:t> will” answered the</a:t>
            </a:r>
            <a:r>
              <a:rPr lang="en-GB" dirty="0" smtClean="0">
                <a:solidFill>
                  <a:srgbClr val="FF0000"/>
                </a:solidFill>
                <a:latin typeface="HfW precursive" panose="00000500000000000000" pitchFamily="2" charset="0"/>
              </a:rPr>
              <a:t> black lazy </a:t>
            </a:r>
            <a:r>
              <a:rPr lang="en-GB" dirty="0" smtClean="0">
                <a:solidFill>
                  <a:schemeClr val="tx1"/>
                </a:solidFill>
                <a:latin typeface="HfW precursive" panose="00000500000000000000" pitchFamily="2" charset="0"/>
              </a:rPr>
              <a:t>cat. </a:t>
            </a:r>
            <a:endParaRPr lang="en-GB" dirty="0">
              <a:solidFill>
                <a:schemeClr val="tx1"/>
              </a:solidFill>
              <a:latin typeface="HfW precursive" panose="00000500000000000000" pitchFamily="2" charset="0"/>
            </a:endParaRPr>
          </a:p>
        </p:txBody>
      </p:sp>
      <p:sp>
        <p:nvSpPr>
          <p:cNvPr id="18" name="Oval Callout 17"/>
          <p:cNvSpPr/>
          <p:nvPr/>
        </p:nvSpPr>
        <p:spPr>
          <a:xfrm>
            <a:off x="10144076" y="4008327"/>
            <a:ext cx="2138094" cy="1916563"/>
          </a:xfrm>
          <a:prstGeom prst="wedgeEllipseCallout">
            <a:avLst>
              <a:gd name="adj1" fmla="val -66719"/>
              <a:gd name="adj2" fmla="val 2901"/>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solidFill>
                  <a:schemeClr val="tx1"/>
                </a:solidFill>
                <a:latin typeface="HfW precursive" panose="00000500000000000000" pitchFamily="2" charset="0"/>
              </a:rPr>
              <a:t>“</a:t>
            </a:r>
            <a:r>
              <a:rPr lang="en-GB" dirty="0" smtClean="0">
                <a:solidFill>
                  <a:srgbClr val="FF0000"/>
                </a:solidFill>
                <a:latin typeface="HfW precursive" panose="00000500000000000000" pitchFamily="2" charset="0"/>
              </a:rPr>
              <a:t>Of course</a:t>
            </a:r>
            <a:r>
              <a:rPr lang="en-GB" dirty="0" smtClean="0">
                <a:solidFill>
                  <a:schemeClr val="tx1"/>
                </a:solidFill>
                <a:latin typeface="HfW precursive" panose="00000500000000000000" pitchFamily="2" charset="0"/>
              </a:rPr>
              <a:t>!” </a:t>
            </a:r>
            <a:r>
              <a:rPr lang="en-GB" dirty="0" smtClean="0">
                <a:solidFill>
                  <a:srgbClr val="FF0000"/>
                </a:solidFill>
                <a:latin typeface="HfW precursive" panose="00000500000000000000" pitchFamily="2" charset="0"/>
              </a:rPr>
              <a:t>exclaimed</a:t>
            </a:r>
            <a:r>
              <a:rPr lang="en-GB" dirty="0" smtClean="0">
                <a:solidFill>
                  <a:schemeClr val="tx1"/>
                </a:solidFill>
                <a:latin typeface="HfW precursive" panose="00000500000000000000" pitchFamily="2" charset="0"/>
              </a:rPr>
              <a:t> the </a:t>
            </a:r>
            <a:r>
              <a:rPr lang="en-GB" dirty="0" smtClean="0">
                <a:solidFill>
                  <a:srgbClr val="FF0000"/>
                </a:solidFill>
                <a:latin typeface="HfW precursive" panose="00000500000000000000" pitchFamily="2" charset="0"/>
              </a:rPr>
              <a:t>small feathered </a:t>
            </a:r>
            <a:r>
              <a:rPr lang="en-GB" dirty="0" smtClean="0">
                <a:solidFill>
                  <a:schemeClr val="tx1"/>
                </a:solidFill>
                <a:latin typeface="HfW precursive" panose="00000500000000000000" pitchFamily="2" charset="0"/>
              </a:rPr>
              <a:t>duck. </a:t>
            </a:r>
            <a:endParaRPr lang="en-GB" dirty="0">
              <a:solidFill>
                <a:schemeClr val="tx1"/>
              </a:solidFill>
              <a:latin typeface="HfW precursive" panose="00000500000000000000" pitchFamily="2" charset="0"/>
            </a:endParaRPr>
          </a:p>
        </p:txBody>
      </p:sp>
      <p:pic>
        <p:nvPicPr>
          <p:cNvPr id="19" name="Picture 18"/>
          <p:cNvPicPr>
            <a:picLocks noChangeAspect="1"/>
          </p:cNvPicPr>
          <p:nvPr/>
        </p:nvPicPr>
        <p:blipFill>
          <a:blip r:embed="rId12">
            <a:extLst>
              <a:ext uri="{BEBA8EAE-BF5A-486C-A8C5-ECC9F3942E4B}">
                <a14:imgProps xmlns:a14="http://schemas.microsoft.com/office/drawing/2010/main">
                  <a14:imgLayer r:embed="rId13">
                    <a14:imgEffect>
                      <a14:backgroundRemoval t="8929" b="100000" l="9910" r="100000"/>
                    </a14:imgEffect>
                  </a14:imgLayer>
                </a14:imgProps>
              </a:ext>
            </a:extLst>
          </a:blip>
          <a:stretch>
            <a:fillRect/>
          </a:stretch>
        </p:blipFill>
        <p:spPr>
          <a:xfrm>
            <a:off x="8724066" y="4700953"/>
            <a:ext cx="1057275" cy="1066800"/>
          </a:xfrm>
          <a:prstGeom prst="rect">
            <a:avLst/>
          </a:prstGeom>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3823506" y="1359734"/>
            <a:ext cx="609600" cy="609600"/>
          </a:xfrm>
          <a:prstGeom prst="rect">
            <a:avLst/>
          </a:prstGeom>
        </p:spPr>
      </p:pic>
      <p:pic>
        <p:nvPicPr>
          <p:cNvPr id="3"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4"/>
          <a:stretch>
            <a:fillRect/>
          </a:stretch>
        </p:blipFill>
        <p:spPr>
          <a:xfrm>
            <a:off x="5423845" y="1335184"/>
            <a:ext cx="609600" cy="609600"/>
          </a:xfrm>
          <a:prstGeom prst="rect">
            <a:avLst/>
          </a:prstGeom>
        </p:spPr>
      </p:pic>
      <p:sp>
        <p:nvSpPr>
          <p:cNvPr id="6" name="TextBox 5"/>
          <p:cNvSpPr txBox="1"/>
          <p:nvPr/>
        </p:nvSpPr>
        <p:spPr>
          <a:xfrm>
            <a:off x="3823506" y="1944784"/>
            <a:ext cx="720359" cy="369332"/>
          </a:xfrm>
          <a:prstGeom prst="rect">
            <a:avLst/>
          </a:prstGeom>
          <a:noFill/>
        </p:spPr>
        <p:txBody>
          <a:bodyPr wrap="square" rtlCol="0">
            <a:spAutoFit/>
          </a:bodyPr>
          <a:lstStyle/>
          <a:p>
            <a:r>
              <a:rPr lang="en-GB" dirty="0" smtClean="0"/>
              <a:t>1</a:t>
            </a:r>
            <a:endParaRPr lang="en-GB" dirty="0"/>
          </a:p>
        </p:txBody>
      </p:sp>
      <p:sp>
        <p:nvSpPr>
          <p:cNvPr id="20" name="TextBox 19"/>
          <p:cNvSpPr txBox="1"/>
          <p:nvPr/>
        </p:nvSpPr>
        <p:spPr>
          <a:xfrm>
            <a:off x="5346496" y="1944784"/>
            <a:ext cx="720359" cy="369332"/>
          </a:xfrm>
          <a:prstGeom prst="rect">
            <a:avLst/>
          </a:prstGeom>
          <a:noFill/>
        </p:spPr>
        <p:txBody>
          <a:bodyPr wrap="square" rtlCol="0">
            <a:spAutoFit/>
          </a:bodyPr>
          <a:lstStyle/>
          <a:p>
            <a:r>
              <a:rPr lang="en-GB" dirty="0"/>
              <a:t>2</a:t>
            </a:r>
            <a:endParaRPr lang="en-GB" dirty="0"/>
          </a:p>
        </p:txBody>
      </p:sp>
    </p:spTree>
    <p:extLst>
      <p:ext uri="{BB962C8B-B14F-4D97-AF65-F5344CB8AC3E}">
        <p14:creationId xmlns:p14="http://schemas.microsoft.com/office/powerpoint/2010/main" val="1371278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202"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5334" fill="hold"/>
                                        <p:tgtEl>
                                          <p:spTgt spid="3"/>
                                        </p:tgtEl>
                                      </p:cBhvr>
                                    </p:cmd>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2"/>
                </p:tgtEl>
              </p:cMediaNode>
            </p:audio>
            <p:audio>
              <p:cMediaNode vol="80000">
                <p:cTn id="28" fill="hold" display="0">
                  <p:stCondLst>
                    <p:cond delay="indefinite"/>
                  </p:stCondLst>
                  <p:endCondLst>
                    <p:cond evt="onStopAudio" delay="0">
                      <p:tgtEl>
                        <p:sldTgt/>
                      </p:tgtEl>
                    </p:cond>
                  </p:endCondLst>
                </p:cTn>
                <p:tgtEl>
                  <p:spTgt spid="3"/>
                </p:tgtEl>
              </p:cMediaNode>
            </p:audio>
          </p:childTnLst>
        </p:cTn>
      </p:par>
    </p:tnLst>
    <p:bldLst>
      <p:bldP spid="15" grpId="0" animBg="1"/>
      <p:bldP spid="16" grpId="0" animBg="1"/>
      <p:bldP spid="17"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 name="TextBox 4"/>
          <p:cNvSpPr txBox="1"/>
          <p:nvPr/>
        </p:nvSpPr>
        <p:spPr>
          <a:xfrm>
            <a:off x="196947" y="109414"/>
            <a:ext cx="3217547" cy="369332"/>
          </a:xfrm>
          <a:prstGeom prst="rect">
            <a:avLst/>
          </a:prstGeom>
          <a:noFill/>
        </p:spPr>
        <p:txBody>
          <a:bodyPr wrap="none" rtlCol="0">
            <a:spAutoFit/>
          </a:bodyPr>
          <a:lstStyle/>
          <a:p>
            <a:r>
              <a:rPr lang="en-GB" dirty="0" smtClean="0">
                <a:latin typeface="HfW precursive" panose="00000500000000000000" pitchFamily="2" charset="0"/>
              </a:rPr>
              <a:t>Little Red Hen - Lesson 1 </a:t>
            </a:r>
            <a:endParaRPr lang="en-GB" dirty="0">
              <a:latin typeface="HfW precursive" panose="00000500000000000000" pitchFamily="2" charset="0"/>
            </a:endParaRPr>
          </a:p>
        </p:txBody>
      </p:sp>
      <p:sp>
        <p:nvSpPr>
          <p:cNvPr id="18" name="TextBox 17"/>
          <p:cNvSpPr txBox="1"/>
          <p:nvPr/>
        </p:nvSpPr>
        <p:spPr>
          <a:xfrm>
            <a:off x="3629464" y="109414"/>
            <a:ext cx="8187397" cy="369332"/>
          </a:xfrm>
          <a:prstGeom prst="rect">
            <a:avLst/>
          </a:prstGeom>
          <a:noFill/>
        </p:spPr>
        <p:txBody>
          <a:bodyPr wrap="square" rtlCol="0">
            <a:spAutoFit/>
          </a:bodyPr>
          <a:lstStyle/>
          <a:p>
            <a:pPr algn="ctr"/>
            <a:r>
              <a:rPr lang="en-GB" dirty="0" smtClean="0">
                <a:latin typeface="HfW precursive" panose="00000500000000000000" pitchFamily="2" charset="0"/>
              </a:rPr>
              <a:t>Let’s listen to an alternative version of ‘The Little Red Hen’ </a:t>
            </a:r>
            <a:endParaRPr lang="en-GB" dirty="0">
              <a:latin typeface="HfW precursive" panose="00000500000000000000" pitchFamily="2" charset="0"/>
            </a:endParaRPr>
          </a:p>
        </p:txBody>
      </p:sp>
      <p:sp>
        <p:nvSpPr>
          <p:cNvPr id="20" name="TextBox 19"/>
          <p:cNvSpPr txBox="1"/>
          <p:nvPr/>
        </p:nvSpPr>
        <p:spPr>
          <a:xfrm>
            <a:off x="1805720" y="6383220"/>
            <a:ext cx="8187397" cy="369332"/>
          </a:xfrm>
          <a:prstGeom prst="rect">
            <a:avLst/>
          </a:prstGeom>
          <a:noFill/>
        </p:spPr>
        <p:txBody>
          <a:bodyPr wrap="square" rtlCol="0">
            <a:spAutoFit/>
          </a:bodyPr>
          <a:lstStyle/>
          <a:p>
            <a:pPr algn="ctr"/>
            <a:r>
              <a:rPr lang="en-GB" dirty="0" smtClean="0">
                <a:solidFill>
                  <a:srgbClr val="FF0000"/>
                </a:solidFill>
                <a:latin typeface="HfW precursive" panose="00000500000000000000" pitchFamily="2" charset="0"/>
              </a:rPr>
              <a:t>How is this story similar or different to the original? </a:t>
            </a:r>
            <a:endParaRPr lang="en-GB" dirty="0">
              <a:solidFill>
                <a:srgbClr val="FF0000"/>
              </a:solidFill>
              <a:latin typeface="HfW precursive" panose="00000500000000000000" pitchFamily="2" charset="0"/>
            </a:endParaRPr>
          </a:p>
        </p:txBody>
      </p:sp>
      <p:pic>
        <p:nvPicPr>
          <p:cNvPr id="19" name="oHUQhMeV5GQ"/>
          <p:cNvPicPr>
            <a:picLocks noRot="1" noChangeAspect="1"/>
          </p:cNvPicPr>
          <p:nvPr>
            <a:videoFile r:link="rId1"/>
          </p:nvPr>
        </p:nvPicPr>
        <p:blipFill>
          <a:blip r:embed="rId3"/>
          <a:stretch>
            <a:fillRect/>
          </a:stretch>
        </p:blipFill>
        <p:spPr>
          <a:xfrm>
            <a:off x="1520300" y="855169"/>
            <a:ext cx="9151400" cy="5147663"/>
          </a:xfrm>
          <a:prstGeom prst="rect">
            <a:avLst/>
          </a:prstGeom>
        </p:spPr>
      </p:pic>
    </p:spTree>
    <p:extLst>
      <p:ext uri="{BB962C8B-B14F-4D97-AF65-F5344CB8AC3E}">
        <p14:creationId xmlns:p14="http://schemas.microsoft.com/office/powerpoint/2010/main" val="5250997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4"/>
          <a:srcRect l="4390" t="11668" r="4918" b="5657"/>
          <a:stretch/>
        </p:blipFill>
        <p:spPr>
          <a:xfrm>
            <a:off x="1012872" y="392584"/>
            <a:ext cx="11050316" cy="6076799"/>
          </a:xfrm>
          <a:prstGeom prst="rect">
            <a:avLst/>
          </a:prstGeom>
        </p:spPr>
      </p:pic>
      <p:sp>
        <p:nvSpPr>
          <p:cNvPr id="5" name="TextBox 4"/>
          <p:cNvSpPr txBox="1"/>
          <p:nvPr/>
        </p:nvSpPr>
        <p:spPr>
          <a:xfrm>
            <a:off x="196947" y="109414"/>
            <a:ext cx="3217547" cy="369332"/>
          </a:xfrm>
          <a:prstGeom prst="rect">
            <a:avLst/>
          </a:prstGeom>
          <a:noFill/>
        </p:spPr>
        <p:txBody>
          <a:bodyPr wrap="none" rtlCol="0">
            <a:spAutoFit/>
          </a:bodyPr>
          <a:lstStyle/>
          <a:p>
            <a:r>
              <a:rPr lang="en-GB" dirty="0" smtClean="0">
                <a:latin typeface="HfW precursive" panose="00000500000000000000" pitchFamily="2" charset="0"/>
              </a:rPr>
              <a:t>Little Red Hen - Lesson 1 </a:t>
            </a:r>
            <a:endParaRPr lang="en-GB" dirty="0">
              <a:latin typeface="HfW precursive" panose="00000500000000000000" pitchFamily="2" charset="0"/>
            </a:endParaRPr>
          </a:p>
        </p:txBody>
      </p:sp>
      <p:sp>
        <p:nvSpPr>
          <p:cNvPr id="18" name="TextBox 17"/>
          <p:cNvSpPr txBox="1"/>
          <p:nvPr/>
        </p:nvSpPr>
        <p:spPr>
          <a:xfrm>
            <a:off x="3629464" y="109414"/>
            <a:ext cx="8187397" cy="369332"/>
          </a:xfrm>
          <a:prstGeom prst="rect">
            <a:avLst/>
          </a:prstGeom>
          <a:noFill/>
        </p:spPr>
        <p:txBody>
          <a:bodyPr wrap="square" rtlCol="0">
            <a:spAutoFit/>
          </a:bodyPr>
          <a:lstStyle/>
          <a:p>
            <a:pPr algn="ctr"/>
            <a:r>
              <a:rPr lang="en-GB" dirty="0" smtClean="0">
                <a:latin typeface="HfW precursive" panose="00000500000000000000" pitchFamily="2" charset="0"/>
              </a:rPr>
              <a:t>Let’s listen to an alternative version of ‘The Little Red Hen’ </a:t>
            </a:r>
            <a:endParaRPr lang="en-GB" dirty="0">
              <a:latin typeface="HfW precursive" panose="00000500000000000000" pitchFamily="2" charset="0"/>
            </a:endParaRPr>
          </a:p>
        </p:txBody>
      </p:sp>
      <p:sp>
        <p:nvSpPr>
          <p:cNvPr id="20" name="TextBox 19"/>
          <p:cNvSpPr txBox="1"/>
          <p:nvPr/>
        </p:nvSpPr>
        <p:spPr>
          <a:xfrm>
            <a:off x="1805720" y="6383220"/>
            <a:ext cx="8187397" cy="369332"/>
          </a:xfrm>
          <a:prstGeom prst="rect">
            <a:avLst/>
          </a:prstGeom>
          <a:noFill/>
        </p:spPr>
        <p:txBody>
          <a:bodyPr wrap="square" rtlCol="0">
            <a:spAutoFit/>
          </a:bodyPr>
          <a:lstStyle/>
          <a:p>
            <a:pPr algn="ctr"/>
            <a:r>
              <a:rPr lang="en-GB" dirty="0" smtClean="0">
                <a:solidFill>
                  <a:srgbClr val="FF0000"/>
                </a:solidFill>
                <a:latin typeface="HfW precursive" panose="00000500000000000000" pitchFamily="2" charset="0"/>
              </a:rPr>
              <a:t>How is this story similar or different to the original? </a:t>
            </a:r>
            <a:endParaRPr lang="en-GB" dirty="0">
              <a:solidFill>
                <a:srgbClr val="FF0000"/>
              </a:solidFill>
              <a:latin typeface="HfW precursive" panose="00000500000000000000" pitchFamily="2" charset="0"/>
            </a:endParaRPr>
          </a:p>
        </p:txBody>
      </p:sp>
      <p:pic>
        <p:nvPicPr>
          <p:cNvPr id="2" name="Picture 1"/>
          <p:cNvPicPr>
            <a:picLocks noChangeAspect="1"/>
          </p:cNvPicPr>
          <p:nvPr/>
        </p:nvPicPr>
        <p:blipFill rotWithShape="1">
          <a:blip r:embed="rId5"/>
          <a:srcRect t="23448" r="3965"/>
          <a:stretch/>
        </p:blipFill>
        <p:spPr>
          <a:xfrm>
            <a:off x="1870459" y="1267018"/>
            <a:ext cx="1759005" cy="1737879"/>
          </a:xfrm>
          <a:prstGeom prst="rect">
            <a:avLst/>
          </a:prstGeom>
        </p:spPr>
      </p:pic>
      <p:pic>
        <p:nvPicPr>
          <p:cNvPr id="3" name="Picture 2"/>
          <p:cNvPicPr>
            <a:picLocks noChangeAspect="1"/>
          </p:cNvPicPr>
          <p:nvPr/>
        </p:nvPicPr>
        <p:blipFill>
          <a:blip r:embed="rId6"/>
          <a:stretch>
            <a:fillRect/>
          </a:stretch>
        </p:blipFill>
        <p:spPr>
          <a:xfrm>
            <a:off x="1229448" y="3786729"/>
            <a:ext cx="1851250" cy="2311848"/>
          </a:xfrm>
          <a:prstGeom prst="rect">
            <a:avLst/>
          </a:prstGeom>
        </p:spPr>
      </p:pic>
      <p:sp>
        <p:nvSpPr>
          <p:cNvPr id="10" name="TextBox 9"/>
          <p:cNvSpPr txBox="1"/>
          <p:nvPr/>
        </p:nvSpPr>
        <p:spPr>
          <a:xfrm>
            <a:off x="1308023" y="507579"/>
            <a:ext cx="2883876" cy="584775"/>
          </a:xfrm>
          <a:prstGeom prst="rect">
            <a:avLst/>
          </a:prstGeom>
          <a:noFill/>
        </p:spPr>
        <p:txBody>
          <a:bodyPr wrap="square" rtlCol="0">
            <a:spAutoFit/>
          </a:bodyPr>
          <a:lstStyle/>
          <a:p>
            <a:r>
              <a:rPr lang="en-GB" sz="1400" dirty="0" smtClean="0">
                <a:latin typeface="HfW precursive" panose="00000500000000000000" pitchFamily="2" charset="0"/>
              </a:rPr>
              <a:t>Who’s the main character?</a:t>
            </a:r>
          </a:p>
          <a:p>
            <a:pPr algn="ctr"/>
            <a:r>
              <a:rPr lang="en-GB" sz="1400" b="1" dirty="0" smtClean="0">
                <a:latin typeface="HfW precursive" panose="00000500000000000000" pitchFamily="2" charset="0"/>
              </a:rPr>
              <a:t>Wise O</a:t>
            </a:r>
            <a:r>
              <a:rPr lang="en-GB" b="1" dirty="0" smtClean="0">
                <a:latin typeface="HfW cursive" panose="00000500000000000000" pitchFamily="2" charset="0"/>
              </a:rPr>
              <a:t>ld Pink Pig  </a:t>
            </a:r>
            <a:endParaRPr lang="en-GB" b="1" dirty="0">
              <a:latin typeface="HfW cursive" panose="00000500000000000000" pitchFamily="2" charset="0"/>
            </a:endParaRPr>
          </a:p>
        </p:txBody>
      </p:sp>
      <p:sp>
        <p:nvSpPr>
          <p:cNvPr id="11" name="TextBox 10"/>
          <p:cNvSpPr txBox="1"/>
          <p:nvPr/>
        </p:nvSpPr>
        <p:spPr>
          <a:xfrm>
            <a:off x="5096092" y="478746"/>
            <a:ext cx="2883876" cy="523220"/>
          </a:xfrm>
          <a:prstGeom prst="rect">
            <a:avLst/>
          </a:prstGeom>
          <a:noFill/>
        </p:spPr>
        <p:txBody>
          <a:bodyPr wrap="square" rtlCol="0">
            <a:spAutoFit/>
          </a:bodyPr>
          <a:lstStyle/>
          <a:p>
            <a:pPr algn="ctr"/>
            <a:r>
              <a:rPr lang="en-GB" sz="1400" dirty="0">
                <a:latin typeface="HfW precursive" panose="00000500000000000000" pitchFamily="2" charset="0"/>
              </a:rPr>
              <a:t>3 animals with expanded noun phrases</a:t>
            </a:r>
          </a:p>
        </p:txBody>
      </p:sp>
      <p:pic>
        <p:nvPicPr>
          <p:cNvPr id="6" name="Picture 5"/>
          <p:cNvPicPr>
            <a:picLocks noChangeAspect="1"/>
          </p:cNvPicPr>
          <p:nvPr/>
        </p:nvPicPr>
        <p:blipFill rotWithShape="1">
          <a:blip r:embed="rId7"/>
          <a:srcRect r="5716" b="49834"/>
          <a:stretch/>
        </p:blipFill>
        <p:spPr>
          <a:xfrm>
            <a:off x="5785097" y="1529002"/>
            <a:ext cx="1505866" cy="854894"/>
          </a:xfrm>
          <a:prstGeom prst="rect">
            <a:avLst/>
          </a:prstGeom>
        </p:spPr>
      </p:pic>
      <p:sp>
        <p:nvSpPr>
          <p:cNvPr id="8" name="TextBox 7"/>
          <p:cNvSpPr txBox="1"/>
          <p:nvPr/>
        </p:nvSpPr>
        <p:spPr>
          <a:xfrm>
            <a:off x="7253846" y="1020335"/>
            <a:ext cx="917675" cy="830997"/>
          </a:xfrm>
          <a:prstGeom prst="rect">
            <a:avLst/>
          </a:prstGeom>
          <a:noFill/>
        </p:spPr>
        <p:txBody>
          <a:bodyPr wrap="square" rtlCol="0">
            <a:spAutoFit/>
          </a:bodyPr>
          <a:lstStyle/>
          <a:p>
            <a:pPr algn="ctr"/>
            <a:r>
              <a:rPr lang="en-GB" sz="1600" dirty="0" smtClean="0">
                <a:latin typeface="HfW cursive" panose="00000500000000000000" pitchFamily="2" charset="0"/>
              </a:rPr>
              <a:t>Lazy furry dog</a:t>
            </a:r>
            <a:endParaRPr lang="en-GB" sz="1600" dirty="0">
              <a:latin typeface="HfW cursive" panose="00000500000000000000" pitchFamily="2" charset="0"/>
            </a:endParaRPr>
          </a:p>
        </p:txBody>
      </p:sp>
      <p:sp>
        <p:nvSpPr>
          <p:cNvPr id="15" name="TextBox 14"/>
          <p:cNvSpPr txBox="1"/>
          <p:nvPr/>
        </p:nvSpPr>
        <p:spPr>
          <a:xfrm>
            <a:off x="5440580" y="2491617"/>
            <a:ext cx="917675" cy="830997"/>
          </a:xfrm>
          <a:prstGeom prst="rect">
            <a:avLst/>
          </a:prstGeom>
          <a:noFill/>
        </p:spPr>
        <p:txBody>
          <a:bodyPr wrap="square" rtlCol="0">
            <a:spAutoFit/>
          </a:bodyPr>
          <a:lstStyle/>
          <a:p>
            <a:pPr algn="ctr"/>
            <a:r>
              <a:rPr lang="en-GB" sz="1600" dirty="0" smtClean="0">
                <a:latin typeface="HfW cursive" panose="00000500000000000000" pitchFamily="2" charset="0"/>
              </a:rPr>
              <a:t>Baby yellow chick</a:t>
            </a:r>
            <a:endParaRPr lang="en-GB" sz="1600" dirty="0">
              <a:latin typeface="HfW cursive" panose="00000500000000000000" pitchFamily="2" charset="0"/>
            </a:endParaRPr>
          </a:p>
        </p:txBody>
      </p:sp>
      <p:sp>
        <p:nvSpPr>
          <p:cNvPr id="16" name="TextBox 15"/>
          <p:cNvSpPr txBox="1"/>
          <p:nvPr/>
        </p:nvSpPr>
        <p:spPr>
          <a:xfrm>
            <a:off x="4861684" y="1008721"/>
            <a:ext cx="1257762" cy="830997"/>
          </a:xfrm>
          <a:prstGeom prst="rect">
            <a:avLst/>
          </a:prstGeom>
          <a:noFill/>
        </p:spPr>
        <p:txBody>
          <a:bodyPr wrap="square" rtlCol="0">
            <a:spAutoFit/>
          </a:bodyPr>
          <a:lstStyle/>
          <a:p>
            <a:pPr algn="ctr"/>
            <a:r>
              <a:rPr lang="en-GB" sz="1600" dirty="0" smtClean="0">
                <a:latin typeface="HfW cursive" panose="00000500000000000000" pitchFamily="2" charset="0"/>
              </a:rPr>
              <a:t>Feathered white duck</a:t>
            </a:r>
            <a:endParaRPr lang="en-GB" sz="1600" dirty="0">
              <a:latin typeface="HfW cursive" panose="00000500000000000000" pitchFamily="2" charset="0"/>
            </a:endParaRPr>
          </a:p>
        </p:txBody>
      </p:sp>
      <p:sp>
        <p:nvSpPr>
          <p:cNvPr id="17" name="TextBox 16"/>
          <p:cNvSpPr txBox="1"/>
          <p:nvPr/>
        </p:nvSpPr>
        <p:spPr>
          <a:xfrm>
            <a:off x="8987446" y="469528"/>
            <a:ext cx="2883876" cy="738664"/>
          </a:xfrm>
          <a:prstGeom prst="rect">
            <a:avLst/>
          </a:prstGeom>
          <a:noFill/>
        </p:spPr>
        <p:txBody>
          <a:bodyPr wrap="square" rtlCol="0">
            <a:spAutoFit/>
          </a:bodyPr>
          <a:lstStyle/>
          <a:p>
            <a:pPr algn="ctr"/>
            <a:r>
              <a:rPr lang="en-GB" sz="1400" dirty="0" smtClean="0">
                <a:latin typeface="HfW precursive" panose="00000500000000000000" pitchFamily="2" charset="0"/>
              </a:rPr>
              <a:t>Who’s the main character going to make?</a:t>
            </a:r>
          </a:p>
          <a:p>
            <a:pPr algn="ctr"/>
            <a:r>
              <a:rPr lang="en-GB" sz="1400" b="1" dirty="0" smtClean="0">
                <a:latin typeface="HfW precursive" panose="00000500000000000000" pitchFamily="2" charset="0"/>
              </a:rPr>
              <a:t>Turnip Pie</a:t>
            </a:r>
          </a:p>
        </p:txBody>
      </p:sp>
      <p:pic>
        <p:nvPicPr>
          <p:cNvPr id="12" name="Picture 11"/>
          <p:cNvPicPr>
            <a:picLocks noChangeAspect="1"/>
          </p:cNvPicPr>
          <p:nvPr/>
        </p:nvPicPr>
        <p:blipFill>
          <a:blip r:embed="rId8"/>
          <a:stretch>
            <a:fillRect/>
          </a:stretch>
        </p:blipFill>
        <p:spPr>
          <a:xfrm>
            <a:off x="9150181" y="1401414"/>
            <a:ext cx="2558405" cy="1334820"/>
          </a:xfrm>
          <a:prstGeom prst="rect">
            <a:avLst/>
          </a:prstGeom>
        </p:spPr>
      </p:pic>
      <p:sp>
        <p:nvSpPr>
          <p:cNvPr id="21" name="TextBox 20"/>
          <p:cNvSpPr txBox="1"/>
          <p:nvPr/>
        </p:nvSpPr>
        <p:spPr>
          <a:xfrm>
            <a:off x="3151162" y="3656796"/>
            <a:ext cx="1336431" cy="738664"/>
          </a:xfrm>
          <a:prstGeom prst="rect">
            <a:avLst/>
          </a:prstGeom>
          <a:noFill/>
        </p:spPr>
        <p:txBody>
          <a:bodyPr wrap="square" rtlCol="0">
            <a:spAutoFit/>
          </a:bodyPr>
          <a:lstStyle/>
          <a:p>
            <a:pPr algn="ctr"/>
            <a:r>
              <a:rPr lang="en-GB" sz="1400" dirty="0" smtClean="0">
                <a:latin typeface="HfW precursive" panose="00000500000000000000" pitchFamily="2" charset="0"/>
              </a:rPr>
              <a:t>1</a:t>
            </a:r>
            <a:r>
              <a:rPr lang="en-GB" sz="1400" baseline="30000" dirty="0" smtClean="0">
                <a:latin typeface="HfW precursive" panose="00000500000000000000" pitchFamily="2" charset="0"/>
              </a:rPr>
              <a:t>st</a:t>
            </a:r>
            <a:r>
              <a:rPr lang="en-GB" sz="1400" dirty="0" smtClean="0">
                <a:latin typeface="HfW precursive" panose="00000500000000000000" pitchFamily="2" charset="0"/>
              </a:rPr>
              <a:t> Step </a:t>
            </a:r>
          </a:p>
          <a:p>
            <a:pPr algn="ctr"/>
            <a:r>
              <a:rPr lang="en-GB" sz="1400" b="1" dirty="0" smtClean="0">
                <a:latin typeface="HfW precursive" panose="00000500000000000000" pitchFamily="2" charset="0"/>
              </a:rPr>
              <a:t>Cut the turnip</a:t>
            </a:r>
          </a:p>
        </p:txBody>
      </p:sp>
      <p:sp>
        <p:nvSpPr>
          <p:cNvPr id="22" name="TextBox 21"/>
          <p:cNvSpPr txBox="1"/>
          <p:nvPr/>
        </p:nvSpPr>
        <p:spPr>
          <a:xfrm>
            <a:off x="7054946" y="3586063"/>
            <a:ext cx="1336431" cy="738664"/>
          </a:xfrm>
          <a:prstGeom prst="rect">
            <a:avLst/>
          </a:prstGeom>
          <a:noFill/>
        </p:spPr>
        <p:txBody>
          <a:bodyPr wrap="square" rtlCol="0">
            <a:spAutoFit/>
          </a:bodyPr>
          <a:lstStyle/>
          <a:p>
            <a:pPr algn="ctr"/>
            <a:r>
              <a:rPr lang="en-GB" sz="1400" dirty="0" smtClean="0">
                <a:latin typeface="HfW precursive" panose="00000500000000000000" pitchFamily="2" charset="0"/>
              </a:rPr>
              <a:t>2nd Step </a:t>
            </a:r>
          </a:p>
          <a:p>
            <a:pPr algn="ctr"/>
            <a:r>
              <a:rPr lang="en-GB" sz="1400" b="1" dirty="0" smtClean="0">
                <a:latin typeface="HfW precursive" panose="00000500000000000000" pitchFamily="2" charset="0"/>
              </a:rPr>
              <a:t>Mash the turnip</a:t>
            </a:r>
          </a:p>
        </p:txBody>
      </p:sp>
      <p:sp>
        <p:nvSpPr>
          <p:cNvPr id="23" name="TextBox 22"/>
          <p:cNvSpPr txBox="1"/>
          <p:nvPr/>
        </p:nvSpPr>
        <p:spPr>
          <a:xfrm>
            <a:off x="10790125" y="3682892"/>
            <a:ext cx="1336431" cy="738664"/>
          </a:xfrm>
          <a:prstGeom prst="rect">
            <a:avLst/>
          </a:prstGeom>
          <a:noFill/>
        </p:spPr>
        <p:txBody>
          <a:bodyPr wrap="square" rtlCol="0">
            <a:spAutoFit/>
          </a:bodyPr>
          <a:lstStyle/>
          <a:p>
            <a:pPr algn="ctr"/>
            <a:r>
              <a:rPr lang="en-GB" sz="1400" dirty="0" smtClean="0">
                <a:latin typeface="HfW precursive" panose="00000500000000000000" pitchFamily="2" charset="0"/>
              </a:rPr>
              <a:t>3rd Step </a:t>
            </a:r>
          </a:p>
          <a:p>
            <a:pPr algn="ctr"/>
            <a:r>
              <a:rPr lang="en-GB" sz="1400" b="1" dirty="0" smtClean="0">
                <a:latin typeface="HfW precursive" panose="00000500000000000000" pitchFamily="2" charset="0"/>
              </a:rPr>
              <a:t>Make the pie</a:t>
            </a:r>
          </a:p>
        </p:txBody>
      </p:sp>
      <p:pic>
        <p:nvPicPr>
          <p:cNvPr id="13" name="Picture 12"/>
          <p:cNvPicPr>
            <a:picLocks noChangeAspect="1"/>
          </p:cNvPicPr>
          <p:nvPr/>
        </p:nvPicPr>
        <p:blipFill>
          <a:blip r:embed="rId9"/>
          <a:stretch>
            <a:fillRect/>
          </a:stretch>
        </p:blipFill>
        <p:spPr>
          <a:xfrm>
            <a:off x="5042605" y="3676586"/>
            <a:ext cx="1843736" cy="2607066"/>
          </a:xfrm>
          <a:prstGeom prst="rect">
            <a:avLst/>
          </a:prstGeom>
        </p:spPr>
      </p:pic>
      <p:pic>
        <p:nvPicPr>
          <p:cNvPr id="14" name="Picture 13"/>
          <p:cNvPicPr>
            <a:picLocks noChangeAspect="1"/>
          </p:cNvPicPr>
          <p:nvPr/>
        </p:nvPicPr>
        <p:blipFill>
          <a:blip r:embed="rId10"/>
          <a:stretch>
            <a:fillRect/>
          </a:stretch>
        </p:blipFill>
        <p:spPr>
          <a:xfrm>
            <a:off x="8904520" y="3682083"/>
            <a:ext cx="1818464" cy="2593985"/>
          </a:xfrm>
          <a:prstGeom prst="rect">
            <a:avLst/>
          </a:prstGeom>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373180" y="598592"/>
            <a:ext cx="609600" cy="609600"/>
          </a:xfrm>
          <a:prstGeom prst="rect">
            <a:avLst/>
          </a:prstGeom>
        </p:spPr>
      </p:pic>
    </p:spTree>
    <p:extLst>
      <p:ext uri="{BB962C8B-B14F-4D97-AF65-F5344CB8AC3E}">
        <p14:creationId xmlns:p14="http://schemas.microsoft.com/office/powerpoint/2010/main" val="345219742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891"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Title 1"/>
          <p:cNvSpPr txBox="1">
            <a:spLocks/>
          </p:cNvSpPr>
          <p:nvPr/>
        </p:nvSpPr>
        <p:spPr>
          <a:xfrm>
            <a:off x="4579694" y="109414"/>
            <a:ext cx="7612306" cy="566816"/>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1800" dirty="0" smtClean="0">
                <a:latin typeface="HfW precursive" panose="00000500000000000000" pitchFamily="2" charset="0"/>
              </a:rPr>
              <a:t>Edit your story maps to include adjectives and expanded noun phrases</a:t>
            </a:r>
            <a:endParaRPr lang="en-GB" sz="1800" dirty="0">
              <a:latin typeface="HfW precursive" panose="00000500000000000000" pitchFamily="2" charset="0"/>
            </a:endParaRPr>
          </a:p>
        </p:txBody>
      </p:sp>
      <p:sp>
        <p:nvSpPr>
          <p:cNvPr id="5" name="TextBox 4"/>
          <p:cNvSpPr txBox="1"/>
          <p:nvPr/>
        </p:nvSpPr>
        <p:spPr>
          <a:xfrm>
            <a:off x="196947" y="109414"/>
            <a:ext cx="3217547" cy="369332"/>
          </a:xfrm>
          <a:prstGeom prst="rect">
            <a:avLst/>
          </a:prstGeom>
          <a:noFill/>
        </p:spPr>
        <p:txBody>
          <a:bodyPr wrap="none" rtlCol="0">
            <a:spAutoFit/>
          </a:bodyPr>
          <a:lstStyle/>
          <a:p>
            <a:r>
              <a:rPr lang="en-GB" dirty="0" smtClean="0">
                <a:latin typeface="HfW precursive" panose="00000500000000000000" pitchFamily="2" charset="0"/>
              </a:rPr>
              <a:t>Little Red Hen - Lesson 1 </a:t>
            </a:r>
            <a:endParaRPr lang="en-GB" dirty="0">
              <a:latin typeface="HfW precursive" panose="00000500000000000000" pitchFamily="2" charset="0"/>
            </a:endParaRPr>
          </a:p>
        </p:txBody>
      </p:sp>
      <p:grpSp>
        <p:nvGrpSpPr>
          <p:cNvPr id="2" name="Group 1"/>
          <p:cNvGrpSpPr/>
          <p:nvPr/>
        </p:nvGrpSpPr>
        <p:grpSpPr>
          <a:xfrm>
            <a:off x="-259021" y="799746"/>
            <a:ext cx="12451021" cy="1958552"/>
            <a:chOff x="-99587" y="5411897"/>
            <a:chExt cx="12451021" cy="1958552"/>
          </a:xfrm>
        </p:grpSpPr>
        <p:pic>
          <p:nvPicPr>
            <p:cNvPr id="2050" name="Picture 2" descr="The Little Red Hen – Mrs Rawson"/>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80127"/>
            <a:stretch/>
          </p:blipFill>
          <p:spPr bwMode="auto">
            <a:xfrm>
              <a:off x="3665500" y="5767754"/>
              <a:ext cx="4603116" cy="1090246"/>
            </a:xfrm>
            <a:prstGeom prst="rect">
              <a:avLst/>
            </a:prstGeom>
            <a:noFill/>
            <a:extLst>
              <a:ext uri="{909E8E84-426E-40DD-AFC4-6F175D3DCCD1}">
                <a14:hiddenFill xmlns:a14="http://schemas.microsoft.com/office/drawing/2010/main">
                  <a:solidFill>
                    <a:srgbClr val="FFFFFF"/>
                  </a:solidFill>
                </a14:hiddenFill>
              </a:ext>
            </a:extLst>
          </p:spPr>
        </p:pic>
        <p:sp>
          <p:nvSpPr>
            <p:cNvPr id="7" name="Oval Callout 6"/>
            <p:cNvSpPr/>
            <p:nvPr/>
          </p:nvSpPr>
          <p:spPr>
            <a:xfrm>
              <a:off x="-99587" y="5440033"/>
              <a:ext cx="3765087" cy="1417967"/>
            </a:xfrm>
            <a:prstGeom prst="wedgeEllipseCallout">
              <a:avLst>
                <a:gd name="adj1" fmla="val 85475"/>
                <a:gd name="adj2" fmla="val -8741"/>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solidFill>
                    <a:schemeClr val="tx1"/>
                  </a:solidFill>
                  <a:latin typeface="HfW precursive" panose="00000500000000000000" pitchFamily="2" charset="0"/>
                </a:rPr>
                <a:t>“Who will help me eat this </a:t>
              </a:r>
              <a:r>
                <a:rPr lang="en-GB" dirty="0" smtClean="0">
                  <a:solidFill>
                    <a:srgbClr val="FF0000"/>
                  </a:solidFill>
                  <a:latin typeface="HfW precursive" panose="00000500000000000000" pitchFamily="2" charset="0"/>
                </a:rPr>
                <a:t>delicious</a:t>
              </a:r>
              <a:r>
                <a:rPr lang="en-GB" dirty="0" smtClean="0">
                  <a:solidFill>
                    <a:schemeClr val="tx1"/>
                  </a:solidFill>
                  <a:latin typeface="HfW precursive" panose="00000500000000000000" pitchFamily="2" charset="0"/>
                </a:rPr>
                <a:t> bread?” </a:t>
              </a:r>
              <a:r>
                <a:rPr lang="en-GB" dirty="0" smtClean="0">
                  <a:solidFill>
                    <a:srgbClr val="FF0000"/>
                  </a:solidFill>
                  <a:latin typeface="HfW precursive" panose="00000500000000000000" pitchFamily="2" charset="0"/>
                </a:rPr>
                <a:t>asked</a:t>
              </a:r>
              <a:r>
                <a:rPr lang="en-GB" dirty="0" smtClean="0">
                  <a:solidFill>
                    <a:schemeClr val="tx1"/>
                  </a:solidFill>
                  <a:latin typeface="HfW precursive" panose="00000500000000000000" pitchFamily="2" charset="0"/>
                </a:rPr>
                <a:t> the Little Red Hen </a:t>
              </a:r>
              <a:endParaRPr lang="en-GB" dirty="0">
                <a:solidFill>
                  <a:schemeClr val="tx1"/>
                </a:solidFill>
                <a:latin typeface="HfW precursive" panose="00000500000000000000" pitchFamily="2" charset="0"/>
              </a:endParaRPr>
            </a:p>
          </p:txBody>
        </p:sp>
        <p:sp>
          <p:nvSpPr>
            <p:cNvPr id="8" name="Oval Callout 7"/>
            <p:cNvSpPr/>
            <p:nvPr/>
          </p:nvSpPr>
          <p:spPr>
            <a:xfrm>
              <a:off x="6808029" y="5411897"/>
              <a:ext cx="3644482" cy="1024898"/>
            </a:xfrm>
            <a:prstGeom prst="wedgeEllipseCallout">
              <a:avLst>
                <a:gd name="adj1" fmla="val -10814"/>
                <a:gd name="adj2" fmla="val 9961"/>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solidFill>
                    <a:schemeClr val="tx1"/>
                  </a:solidFill>
                  <a:latin typeface="HfW precursive" panose="00000500000000000000" pitchFamily="2" charset="0"/>
                </a:rPr>
                <a:t>“I will”</a:t>
              </a:r>
              <a:r>
                <a:rPr lang="en-GB" dirty="0" smtClean="0">
                  <a:solidFill>
                    <a:srgbClr val="FF0000"/>
                  </a:solidFill>
                  <a:latin typeface="HfW precursive" panose="00000500000000000000" pitchFamily="2" charset="0"/>
                </a:rPr>
                <a:t> shouted</a:t>
              </a:r>
              <a:r>
                <a:rPr lang="en-GB" dirty="0" smtClean="0">
                  <a:solidFill>
                    <a:schemeClr val="tx1"/>
                  </a:solidFill>
                  <a:latin typeface="HfW precursive" panose="00000500000000000000" pitchFamily="2" charset="0"/>
                </a:rPr>
                <a:t> the </a:t>
              </a:r>
              <a:r>
                <a:rPr lang="en-GB" dirty="0" smtClean="0">
                  <a:solidFill>
                    <a:srgbClr val="FF0000"/>
                  </a:solidFill>
                  <a:latin typeface="HfW precursive" panose="00000500000000000000" pitchFamily="2" charset="0"/>
                </a:rPr>
                <a:t>happily barking </a:t>
              </a:r>
              <a:r>
                <a:rPr lang="en-GB" dirty="0" smtClean="0">
                  <a:solidFill>
                    <a:schemeClr val="tx1"/>
                  </a:solidFill>
                  <a:latin typeface="HfW precursive" panose="00000500000000000000" pitchFamily="2" charset="0"/>
                </a:rPr>
                <a:t>dog. </a:t>
              </a:r>
              <a:endParaRPr lang="en-GB" dirty="0">
                <a:solidFill>
                  <a:schemeClr val="tx1"/>
                </a:solidFill>
                <a:latin typeface="HfW precursive" panose="00000500000000000000" pitchFamily="2" charset="0"/>
              </a:endParaRPr>
            </a:p>
          </p:txBody>
        </p:sp>
        <p:sp>
          <p:nvSpPr>
            <p:cNvPr id="12" name="Oval Callout 11"/>
            <p:cNvSpPr/>
            <p:nvPr/>
          </p:nvSpPr>
          <p:spPr>
            <a:xfrm>
              <a:off x="7848636" y="6345551"/>
              <a:ext cx="2850529" cy="1024898"/>
            </a:xfrm>
            <a:prstGeom prst="wedgeEllipseCallout">
              <a:avLst>
                <a:gd name="adj1" fmla="val -91547"/>
                <a:gd name="adj2" fmla="val -59298"/>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600" dirty="0" smtClean="0">
                  <a:solidFill>
                    <a:schemeClr val="tx1"/>
                  </a:solidFill>
                  <a:latin typeface="HfW precursive" panose="00000500000000000000" pitchFamily="2" charset="0"/>
                </a:rPr>
                <a:t>“I </a:t>
              </a:r>
              <a:r>
                <a:rPr lang="en-GB" sz="1600" dirty="0" smtClean="0">
                  <a:solidFill>
                    <a:srgbClr val="FF0000"/>
                  </a:solidFill>
                  <a:latin typeface="HfW precursive" panose="00000500000000000000" pitchFamily="2" charset="0"/>
                </a:rPr>
                <a:t>absolutely</a:t>
              </a:r>
              <a:r>
                <a:rPr lang="en-GB" sz="1600" dirty="0" smtClean="0">
                  <a:solidFill>
                    <a:schemeClr val="tx1"/>
                  </a:solidFill>
                  <a:latin typeface="HfW precursive" panose="00000500000000000000" pitchFamily="2" charset="0"/>
                </a:rPr>
                <a:t> will” answered the</a:t>
              </a:r>
              <a:r>
                <a:rPr lang="en-GB" sz="1600" dirty="0" smtClean="0">
                  <a:solidFill>
                    <a:srgbClr val="FF0000"/>
                  </a:solidFill>
                  <a:latin typeface="HfW precursive" panose="00000500000000000000" pitchFamily="2" charset="0"/>
                </a:rPr>
                <a:t> black lazy </a:t>
              </a:r>
              <a:r>
                <a:rPr lang="en-GB" sz="1600" dirty="0" smtClean="0">
                  <a:solidFill>
                    <a:schemeClr val="tx1"/>
                  </a:solidFill>
                  <a:latin typeface="HfW precursive" panose="00000500000000000000" pitchFamily="2" charset="0"/>
                </a:rPr>
                <a:t>cat. </a:t>
              </a:r>
              <a:endParaRPr lang="en-GB" sz="1600" dirty="0">
                <a:solidFill>
                  <a:schemeClr val="tx1"/>
                </a:solidFill>
                <a:latin typeface="HfW precursive" panose="00000500000000000000" pitchFamily="2" charset="0"/>
              </a:endParaRPr>
            </a:p>
          </p:txBody>
        </p:sp>
        <p:sp>
          <p:nvSpPr>
            <p:cNvPr id="14" name="Oval Callout 13"/>
            <p:cNvSpPr/>
            <p:nvPr/>
          </p:nvSpPr>
          <p:spPr>
            <a:xfrm>
              <a:off x="9751756" y="5421701"/>
              <a:ext cx="2599678" cy="1454629"/>
            </a:xfrm>
            <a:prstGeom prst="wedgeEllipseCallout">
              <a:avLst>
                <a:gd name="adj1" fmla="val -135319"/>
                <a:gd name="adj2" fmla="val 20986"/>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solidFill>
                    <a:schemeClr val="tx1"/>
                  </a:solidFill>
                  <a:latin typeface="HfW precursive" panose="00000500000000000000" pitchFamily="2" charset="0"/>
                </a:rPr>
                <a:t>“</a:t>
              </a:r>
              <a:r>
                <a:rPr lang="en-GB" dirty="0" smtClean="0">
                  <a:solidFill>
                    <a:srgbClr val="FF0000"/>
                  </a:solidFill>
                  <a:latin typeface="HfW precursive" panose="00000500000000000000" pitchFamily="2" charset="0"/>
                </a:rPr>
                <a:t>Of course</a:t>
              </a:r>
              <a:r>
                <a:rPr lang="en-GB" dirty="0" smtClean="0">
                  <a:solidFill>
                    <a:schemeClr val="tx1"/>
                  </a:solidFill>
                  <a:latin typeface="HfW precursive" panose="00000500000000000000" pitchFamily="2" charset="0"/>
                </a:rPr>
                <a:t>!” </a:t>
              </a:r>
              <a:r>
                <a:rPr lang="en-GB" dirty="0" smtClean="0">
                  <a:solidFill>
                    <a:srgbClr val="FF0000"/>
                  </a:solidFill>
                  <a:latin typeface="HfW precursive" panose="00000500000000000000" pitchFamily="2" charset="0"/>
                </a:rPr>
                <a:t>exclaimed</a:t>
              </a:r>
              <a:r>
                <a:rPr lang="en-GB" dirty="0" smtClean="0">
                  <a:solidFill>
                    <a:schemeClr val="tx1"/>
                  </a:solidFill>
                  <a:latin typeface="HfW precursive" panose="00000500000000000000" pitchFamily="2" charset="0"/>
                </a:rPr>
                <a:t> the </a:t>
              </a:r>
              <a:r>
                <a:rPr lang="en-GB" dirty="0" smtClean="0">
                  <a:solidFill>
                    <a:srgbClr val="FF0000"/>
                  </a:solidFill>
                  <a:latin typeface="HfW precursive" panose="00000500000000000000" pitchFamily="2" charset="0"/>
                </a:rPr>
                <a:t>small feathered </a:t>
              </a:r>
              <a:r>
                <a:rPr lang="en-GB" dirty="0" smtClean="0">
                  <a:solidFill>
                    <a:schemeClr val="tx1"/>
                  </a:solidFill>
                  <a:latin typeface="HfW precursive" panose="00000500000000000000" pitchFamily="2" charset="0"/>
                </a:rPr>
                <a:t>duck. </a:t>
              </a:r>
              <a:endParaRPr lang="en-GB" dirty="0">
                <a:solidFill>
                  <a:schemeClr val="tx1"/>
                </a:solidFill>
                <a:latin typeface="HfW precursive" panose="00000500000000000000" pitchFamily="2" charset="0"/>
              </a:endParaRPr>
            </a:p>
          </p:txBody>
        </p:sp>
      </p:gr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20804" y="109414"/>
            <a:ext cx="752580" cy="1133633"/>
          </a:xfrm>
          <a:prstGeom prst="rect">
            <a:avLst/>
          </a:prstGeom>
          <a:ln>
            <a:solidFill>
              <a:schemeClr val="tx1"/>
            </a:solidFill>
          </a:ln>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5984" y="2482134"/>
            <a:ext cx="1790950" cy="1162212"/>
          </a:xfrm>
          <a:prstGeom prst="rect">
            <a:avLst/>
          </a:prstGeom>
          <a:ln>
            <a:solidFill>
              <a:schemeClr val="tx1"/>
            </a:solidFill>
          </a:ln>
        </p:spPr>
      </p:pic>
      <p:sp>
        <p:nvSpPr>
          <p:cNvPr id="16" name="Title 1"/>
          <p:cNvSpPr txBox="1">
            <a:spLocks/>
          </p:cNvSpPr>
          <p:nvPr/>
        </p:nvSpPr>
        <p:spPr>
          <a:xfrm>
            <a:off x="2680771" y="2914425"/>
            <a:ext cx="3466811" cy="1137070"/>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1800" dirty="0" smtClean="0">
                <a:latin typeface="HfW precursive" panose="00000500000000000000" pitchFamily="2" charset="0"/>
              </a:rPr>
              <a:t>Use a comic strip to plan your story using the template of ‘The Little Red Hen’ </a:t>
            </a:r>
            <a:endParaRPr lang="en-GB" sz="1800" dirty="0">
              <a:latin typeface="HfW precursive" panose="00000500000000000000" pitchFamily="2" charset="0"/>
            </a:endParaRPr>
          </a:p>
        </p:txBody>
      </p:sp>
      <p:pic>
        <p:nvPicPr>
          <p:cNvPr id="15" name="Picture 14"/>
          <p:cNvPicPr>
            <a:picLocks noChangeAspect="1"/>
          </p:cNvPicPr>
          <p:nvPr/>
        </p:nvPicPr>
        <p:blipFill>
          <a:blip r:embed="rId7"/>
          <a:stretch>
            <a:fillRect/>
          </a:stretch>
        </p:blipFill>
        <p:spPr>
          <a:xfrm>
            <a:off x="6486924" y="2979032"/>
            <a:ext cx="5038725" cy="3562350"/>
          </a:xfrm>
          <a:prstGeom prst="rect">
            <a:avLst/>
          </a:prstGeom>
        </p:spPr>
      </p:pic>
      <p:pic>
        <p:nvPicPr>
          <p:cNvPr id="9" name="Pictur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31059" y="3669895"/>
            <a:ext cx="1886213" cy="1286054"/>
          </a:xfrm>
          <a:prstGeom prst="rect">
            <a:avLst/>
          </a:prstGeom>
        </p:spPr>
      </p:pic>
      <p:pic>
        <p:nvPicPr>
          <p:cNvPr id="10"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346583" y="5065542"/>
            <a:ext cx="609600" cy="609600"/>
          </a:xfrm>
          <a:prstGeom prst="rect">
            <a:avLst/>
          </a:prstGeom>
        </p:spPr>
      </p:pic>
    </p:spTree>
    <p:extLst>
      <p:ext uri="{BB962C8B-B14F-4D97-AF65-F5344CB8AC3E}">
        <p14:creationId xmlns:p14="http://schemas.microsoft.com/office/powerpoint/2010/main" val="413551804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2122" fill="hold"/>
                                        <p:tgtEl>
                                          <p:spTgt spid="10"/>
                                        </p:tgtEl>
                                      </p:cBhvr>
                                    </p:cmd>
                                  </p:childTnLst>
                                </p:cTn>
                              </p:par>
                            </p:childTnLst>
                          </p:cTn>
                        </p:par>
                      </p:childTnLst>
                    </p:cTn>
                  </p:par>
                </p:childTnLst>
              </p:cTn>
              <p:nextCondLst>
                <p:cond evt="onClick" delay="0">
                  <p:tgtEl>
                    <p:spTgt spid="10"/>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3000" b="-13000"/>
          </a:stretch>
        </a:blipFill>
        <a:effectLst/>
      </p:bgPr>
    </p:bg>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5"/>
          <a:srcRect r="33615"/>
          <a:stretch/>
        </p:blipFill>
        <p:spPr>
          <a:xfrm>
            <a:off x="-68288" y="3044116"/>
            <a:ext cx="6066253" cy="2466902"/>
          </a:xfrm>
          <a:prstGeom prst="rect">
            <a:avLst/>
          </a:prstGeom>
        </p:spPr>
      </p:pic>
      <p:pic>
        <p:nvPicPr>
          <p:cNvPr id="10" name="Picture 9"/>
          <p:cNvPicPr>
            <a:picLocks noChangeAspect="1"/>
          </p:cNvPicPr>
          <p:nvPr/>
        </p:nvPicPr>
        <p:blipFill>
          <a:blip r:embed="rId6"/>
          <a:stretch>
            <a:fillRect/>
          </a:stretch>
        </p:blipFill>
        <p:spPr>
          <a:xfrm>
            <a:off x="3770141" y="478746"/>
            <a:ext cx="4933950" cy="2009775"/>
          </a:xfrm>
          <a:prstGeom prst="rect">
            <a:avLst/>
          </a:prstGeom>
        </p:spPr>
      </p:pic>
      <p:pic>
        <p:nvPicPr>
          <p:cNvPr id="11" name="Picture 10"/>
          <p:cNvPicPr>
            <a:picLocks noChangeAspect="1"/>
          </p:cNvPicPr>
          <p:nvPr/>
        </p:nvPicPr>
        <p:blipFill>
          <a:blip r:embed="rId7"/>
          <a:stretch>
            <a:fillRect/>
          </a:stretch>
        </p:blipFill>
        <p:spPr>
          <a:xfrm>
            <a:off x="9129932" y="4482318"/>
            <a:ext cx="2514600" cy="2057400"/>
          </a:xfrm>
          <a:prstGeom prst="rect">
            <a:avLst/>
          </a:prstGeom>
        </p:spPr>
      </p:pic>
      <p:pic>
        <p:nvPicPr>
          <p:cNvPr id="16" name="Picture 15"/>
          <p:cNvPicPr>
            <a:picLocks noChangeAspect="1"/>
          </p:cNvPicPr>
          <p:nvPr/>
        </p:nvPicPr>
        <p:blipFill rotWithShape="1">
          <a:blip r:embed="rId5"/>
          <a:srcRect l="66847"/>
          <a:stretch/>
        </p:blipFill>
        <p:spPr>
          <a:xfrm>
            <a:off x="501486" y="4833162"/>
            <a:ext cx="3029504" cy="2466902"/>
          </a:xfrm>
          <a:prstGeom prst="rect">
            <a:avLst/>
          </a:prstGeom>
        </p:spPr>
      </p:pic>
      <p:sp>
        <p:nvSpPr>
          <p:cNvPr id="13" name="TextBox 12"/>
          <p:cNvSpPr txBox="1"/>
          <p:nvPr/>
        </p:nvSpPr>
        <p:spPr>
          <a:xfrm>
            <a:off x="745588" y="0"/>
            <a:ext cx="2110154" cy="707886"/>
          </a:xfrm>
          <a:prstGeom prst="rect">
            <a:avLst/>
          </a:prstGeom>
          <a:solidFill>
            <a:schemeClr val="bg1"/>
          </a:solidFill>
        </p:spPr>
        <p:txBody>
          <a:bodyPr wrap="square" rtlCol="0">
            <a:spAutoFit/>
          </a:bodyPr>
          <a:lstStyle/>
          <a:p>
            <a:pPr algn="ctr"/>
            <a:r>
              <a:rPr lang="en-GB" sz="2000" dirty="0" smtClean="0">
                <a:latin typeface="HfW cursive" panose="00000500000000000000" pitchFamily="2" charset="0"/>
              </a:rPr>
              <a:t>The Old Pink Pig </a:t>
            </a:r>
            <a:endParaRPr lang="en-GB" sz="2000" dirty="0">
              <a:latin typeface="HfW cursive" panose="00000500000000000000" pitchFamily="2" charset="0"/>
            </a:endParaRPr>
          </a:p>
        </p:txBody>
      </p:sp>
      <p:sp>
        <p:nvSpPr>
          <p:cNvPr id="19" name="TextBox 18"/>
          <p:cNvSpPr txBox="1"/>
          <p:nvPr/>
        </p:nvSpPr>
        <p:spPr>
          <a:xfrm>
            <a:off x="961161" y="2644006"/>
            <a:ext cx="2110154" cy="400110"/>
          </a:xfrm>
          <a:prstGeom prst="rect">
            <a:avLst/>
          </a:prstGeom>
          <a:solidFill>
            <a:schemeClr val="bg1"/>
          </a:solidFill>
        </p:spPr>
        <p:txBody>
          <a:bodyPr wrap="square" rtlCol="0">
            <a:spAutoFit/>
          </a:bodyPr>
          <a:lstStyle/>
          <a:p>
            <a:pPr algn="ctr"/>
            <a:r>
              <a:rPr lang="en-GB" sz="2000" dirty="0" smtClean="0">
                <a:solidFill>
                  <a:srgbClr val="0070C0"/>
                </a:solidFill>
                <a:latin typeface="HfW cursive" panose="00000500000000000000" pitchFamily="2" charset="0"/>
              </a:rPr>
              <a:t>Beginning</a:t>
            </a:r>
            <a:endParaRPr lang="en-GB" sz="2000" dirty="0">
              <a:solidFill>
                <a:srgbClr val="0070C0"/>
              </a:solidFill>
              <a:latin typeface="HfW cursive" panose="00000500000000000000" pitchFamily="2" charset="0"/>
            </a:endParaRPr>
          </a:p>
        </p:txBody>
      </p:sp>
      <p:sp>
        <p:nvSpPr>
          <p:cNvPr id="20" name="TextBox 19"/>
          <p:cNvSpPr txBox="1"/>
          <p:nvPr/>
        </p:nvSpPr>
        <p:spPr>
          <a:xfrm>
            <a:off x="5182039" y="78636"/>
            <a:ext cx="2110154" cy="400110"/>
          </a:xfrm>
          <a:prstGeom prst="rect">
            <a:avLst/>
          </a:prstGeom>
          <a:solidFill>
            <a:schemeClr val="bg1"/>
          </a:solidFill>
        </p:spPr>
        <p:txBody>
          <a:bodyPr wrap="square" rtlCol="0">
            <a:spAutoFit/>
          </a:bodyPr>
          <a:lstStyle/>
          <a:p>
            <a:pPr algn="ctr"/>
            <a:r>
              <a:rPr lang="en-GB" sz="2000" dirty="0" smtClean="0">
                <a:solidFill>
                  <a:srgbClr val="0070C0"/>
                </a:solidFill>
                <a:latin typeface="HfW cursive" panose="00000500000000000000" pitchFamily="2" charset="0"/>
              </a:rPr>
              <a:t>Middle</a:t>
            </a:r>
            <a:endParaRPr lang="en-GB" sz="2000" dirty="0">
              <a:solidFill>
                <a:srgbClr val="0070C0"/>
              </a:solidFill>
              <a:latin typeface="HfW cursive" panose="00000500000000000000" pitchFamily="2" charset="0"/>
            </a:endParaRPr>
          </a:p>
        </p:txBody>
      </p:sp>
      <p:sp>
        <p:nvSpPr>
          <p:cNvPr id="21" name="TextBox 20"/>
          <p:cNvSpPr txBox="1"/>
          <p:nvPr/>
        </p:nvSpPr>
        <p:spPr>
          <a:xfrm>
            <a:off x="7292193" y="4282262"/>
            <a:ext cx="1556385" cy="400110"/>
          </a:xfrm>
          <a:prstGeom prst="rect">
            <a:avLst/>
          </a:prstGeom>
          <a:solidFill>
            <a:schemeClr val="bg1"/>
          </a:solidFill>
        </p:spPr>
        <p:txBody>
          <a:bodyPr wrap="square" rtlCol="0">
            <a:spAutoFit/>
          </a:bodyPr>
          <a:lstStyle/>
          <a:p>
            <a:pPr algn="ctr"/>
            <a:r>
              <a:rPr lang="en-GB" sz="2000" dirty="0" smtClean="0">
                <a:solidFill>
                  <a:srgbClr val="0070C0"/>
                </a:solidFill>
                <a:latin typeface="HfW cursive" panose="00000500000000000000" pitchFamily="2" charset="0"/>
              </a:rPr>
              <a:t>Ending</a:t>
            </a:r>
            <a:endParaRPr lang="en-GB" sz="2000" dirty="0">
              <a:solidFill>
                <a:srgbClr val="0070C0"/>
              </a:solidFill>
              <a:latin typeface="HfW cursive" panose="00000500000000000000" pitchFamily="2" charset="0"/>
            </a:endParaRP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420788" y="403086"/>
            <a:ext cx="609600" cy="609600"/>
          </a:xfrm>
          <a:prstGeom prst="rect">
            <a:avLst/>
          </a:prstGeom>
        </p:spPr>
      </p:pic>
    </p:spTree>
    <p:extLst>
      <p:ext uri="{BB962C8B-B14F-4D97-AF65-F5344CB8AC3E}">
        <p14:creationId xmlns:p14="http://schemas.microsoft.com/office/powerpoint/2010/main" val="387791572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1007"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 name="TextBox 4"/>
          <p:cNvSpPr txBox="1"/>
          <p:nvPr/>
        </p:nvSpPr>
        <p:spPr>
          <a:xfrm>
            <a:off x="196947" y="109414"/>
            <a:ext cx="3432517" cy="369332"/>
          </a:xfrm>
          <a:prstGeom prst="rect">
            <a:avLst/>
          </a:prstGeom>
          <a:noFill/>
        </p:spPr>
        <p:txBody>
          <a:bodyPr wrap="square" rtlCol="0">
            <a:spAutoFit/>
          </a:bodyPr>
          <a:lstStyle/>
          <a:p>
            <a:r>
              <a:rPr lang="en-GB" dirty="0" smtClean="0">
                <a:latin typeface="HfW precursive" panose="00000500000000000000" pitchFamily="2" charset="0"/>
              </a:rPr>
              <a:t>Little Red Hen – Lesson 2 </a:t>
            </a:r>
            <a:endParaRPr lang="en-GB" dirty="0">
              <a:latin typeface="HfW precursive" panose="00000500000000000000" pitchFamily="2" charset="0"/>
            </a:endParaRPr>
          </a:p>
        </p:txBody>
      </p:sp>
      <p:sp>
        <p:nvSpPr>
          <p:cNvPr id="18" name="TextBox 17"/>
          <p:cNvSpPr txBox="1"/>
          <p:nvPr/>
        </p:nvSpPr>
        <p:spPr>
          <a:xfrm>
            <a:off x="3629464" y="109414"/>
            <a:ext cx="8187397" cy="369332"/>
          </a:xfrm>
          <a:prstGeom prst="rect">
            <a:avLst/>
          </a:prstGeom>
          <a:noFill/>
        </p:spPr>
        <p:txBody>
          <a:bodyPr wrap="square" rtlCol="0">
            <a:spAutoFit/>
          </a:bodyPr>
          <a:lstStyle/>
          <a:p>
            <a:pPr algn="ctr"/>
            <a:r>
              <a:rPr lang="en-GB" dirty="0" smtClean="0">
                <a:latin typeface="HfW precursive" panose="00000500000000000000" pitchFamily="2" charset="0"/>
              </a:rPr>
              <a:t>Let’s write our beginning</a:t>
            </a:r>
            <a:endParaRPr lang="en-GB" dirty="0">
              <a:latin typeface="HfW precursive" panose="00000500000000000000" pitchFamily="2" charset="0"/>
            </a:endParaRPr>
          </a:p>
        </p:txBody>
      </p:sp>
      <p:sp>
        <p:nvSpPr>
          <p:cNvPr id="3" name="TextBox 2"/>
          <p:cNvSpPr txBox="1"/>
          <p:nvPr/>
        </p:nvSpPr>
        <p:spPr>
          <a:xfrm>
            <a:off x="562707" y="3207434"/>
            <a:ext cx="10803988" cy="3000821"/>
          </a:xfrm>
          <a:prstGeom prst="rect">
            <a:avLst/>
          </a:prstGeom>
          <a:noFill/>
        </p:spPr>
        <p:txBody>
          <a:bodyPr wrap="square" rtlCol="0">
            <a:spAutoFit/>
          </a:bodyPr>
          <a:lstStyle/>
          <a:p>
            <a:pPr>
              <a:lnSpc>
                <a:spcPct val="150000"/>
              </a:lnSpc>
            </a:pPr>
            <a:r>
              <a:rPr lang="en-GB" dirty="0" smtClean="0">
                <a:latin typeface="HfW cursive" panose="00000500000000000000" pitchFamily="2" charset="0"/>
              </a:rPr>
              <a:t>One day a Pig dug up a big turnip. “I can use this to make a good turnip pie” she said. The duck, the dog and the baby were napping in the corner of the barn. </a:t>
            </a:r>
          </a:p>
          <a:p>
            <a:pPr>
              <a:lnSpc>
                <a:spcPct val="150000"/>
              </a:lnSpc>
            </a:pPr>
            <a:endParaRPr lang="en-GB" dirty="0">
              <a:latin typeface="HfW cursive" panose="00000500000000000000" pitchFamily="2" charset="0"/>
            </a:endParaRPr>
          </a:p>
          <a:p>
            <a:pPr>
              <a:lnSpc>
                <a:spcPct val="150000"/>
              </a:lnSpc>
            </a:pPr>
            <a:r>
              <a:rPr lang="en-GB" dirty="0" smtClean="0">
                <a:latin typeface="HfW cursive" panose="00000500000000000000" pitchFamily="2" charset="0"/>
              </a:rPr>
              <a:t>“Let’s make a turnip pie” said the Old Pink Pig. “Who will help me cut the turnip?” </a:t>
            </a:r>
          </a:p>
          <a:p>
            <a:pPr>
              <a:lnSpc>
                <a:spcPct val="150000"/>
              </a:lnSpc>
            </a:pPr>
            <a:r>
              <a:rPr lang="en-GB" dirty="0" smtClean="0">
                <a:latin typeface="HfW cursive" panose="00000500000000000000" pitchFamily="2" charset="0"/>
              </a:rPr>
              <a:t>“ Not I” said the feathered white duck. “Not I” said the dog. “Not I” said the chick. </a:t>
            </a:r>
          </a:p>
          <a:p>
            <a:pPr>
              <a:lnSpc>
                <a:spcPct val="150000"/>
              </a:lnSpc>
            </a:pPr>
            <a:endParaRPr lang="en-GB" dirty="0" smtClean="0">
              <a:latin typeface="HfW cursive" panose="00000500000000000000" pitchFamily="2" charset="0"/>
            </a:endParaRPr>
          </a:p>
          <a:p>
            <a:pPr>
              <a:lnSpc>
                <a:spcPct val="150000"/>
              </a:lnSpc>
            </a:pPr>
            <a:r>
              <a:rPr lang="en-GB" dirty="0" smtClean="0">
                <a:latin typeface="HfW cursive" panose="00000500000000000000" pitchFamily="2" charset="0"/>
              </a:rPr>
              <a:t>“</a:t>
            </a:r>
            <a:r>
              <a:rPr lang="en-GB" dirty="0">
                <a:latin typeface="HfW cursive" panose="00000500000000000000" pitchFamily="2" charset="0"/>
              </a:rPr>
              <a:t>All right then, I’ll cut it myself” said Pig and she did.  </a:t>
            </a:r>
            <a:r>
              <a:rPr lang="en-GB" dirty="0" smtClean="0">
                <a:latin typeface="HfW cursive" panose="00000500000000000000" pitchFamily="2" charset="0"/>
              </a:rPr>
              <a:t> </a:t>
            </a:r>
            <a:endParaRPr lang="en-GB" dirty="0">
              <a:latin typeface="HfW cursive" panose="00000500000000000000" pitchFamily="2" charset="0"/>
            </a:endParaRPr>
          </a:p>
        </p:txBody>
      </p:sp>
      <p:sp>
        <p:nvSpPr>
          <p:cNvPr id="4" name="TextBox 3"/>
          <p:cNvSpPr txBox="1"/>
          <p:nvPr/>
        </p:nvSpPr>
        <p:spPr>
          <a:xfrm>
            <a:off x="253218" y="6334780"/>
            <a:ext cx="11422966" cy="523220"/>
          </a:xfrm>
          <a:prstGeom prst="rect">
            <a:avLst/>
          </a:prstGeom>
          <a:noFill/>
        </p:spPr>
        <p:txBody>
          <a:bodyPr wrap="square" rtlCol="0">
            <a:spAutoFit/>
          </a:bodyPr>
          <a:lstStyle/>
          <a:p>
            <a:pPr algn="ctr"/>
            <a:r>
              <a:rPr lang="en-GB" sz="2800" dirty="0" smtClean="0">
                <a:solidFill>
                  <a:srgbClr val="FF0000"/>
                </a:solidFill>
                <a:latin typeface="HfW cursive" panose="00000500000000000000" pitchFamily="2" charset="0"/>
              </a:rPr>
              <a:t>How can we make this better? </a:t>
            </a:r>
            <a:endParaRPr lang="en-GB" sz="2800" dirty="0">
              <a:solidFill>
                <a:srgbClr val="FF0000"/>
              </a:solidFill>
              <a:latin typeface="HfW cursive" panose="00000500000000000000" pitchFamily="2" charset="0"/>
            </a:endParaRPr>
          </a:p>
        </p:txBody>
      </p:sp>
      <p:pic>
        <p:nvPicPr>
          <p:cNvPr id="6" name="Picture 5"/>
          <p:cNvPicPr>
            <a:picLocks noChangeAspect="1"/>
          </p:cNvPicPr>
          <p:nvPr/>
        </p:nvPicPr>
        <p:blipFill rotWithShape="1">
          <a:blip r:embed="rId4"/>
          <a:srcRect r="33615"/>
          <a:stretch/>
        </p:blipFill>
        <p:spPr>
          <a:xfrm>
            <a:off x="1111348" y="470796"/>
            <a:ext cx="6066253" cy="2466902"/>
          </a:xfrm>
          <a:prstGeom prst="rect">
            <a:avLst/>
          </a:prstGeom>
        </p:spPr>
      </p:pic>
      <p:pic>
        <p:nvPicPr>
          <p:cNvPr id="7" name="Picture 6"/>
          <p:cNvPicPr>
            <a:picLocks noChangeAspect="1"/>
          </p:cNvPicPr>
          <p:nvPr/>
        </p:nvPicPr>
        <p:blipFill rotWithShape="1">
          <a:blip r:embed="rId4"/>
          <a:srcRect l="66847"/>
          <a:stretch/>
        </p:blipFill>
        <p:spPr>
          <a:xfrm>
            <a:off x="7177601" y="482706"/>
            <a:ext cx="3029504" cy="2466902"/>
          </a:xfrm>
          <a:prstGeom prst="rect">
            <a:avLst/>
          </a:prstGeom>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07261" y="605271"/>
            <a:ext cx="609600" cy="609600"/>
          </a:xfrm>
          <a:prstGeom prst="rect">
            <a:avLst/>
          </a:prstGeom>
        </p:spPr>
      </p:pic>
    </p:spTree>
    <p:extLst>
      <p:ext uri="{BB962C8B-B14F-4D97-AF65-F5344CB8AC3E}">
        <p14:creationId xmlns:p14="http://schemas.microsoft.com/office/powerpoint/2010/main" val="151408353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3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 name="TextBox 4"/>
          <p:cNvSpPr txBox="1"/>
          <p:nvPr/>
        </p:nvSpPr>
        <p:spPr>
          <a:xfrm>
            <a:off x="196947" y="109414"/>
            <a:ext cx="3432517" cy="369332"/>
          </a:xfrm>
          <a:prstGeom prst="rect">
            <a:avLst/>
          </a:prstGeom>
          <a:noFill/>
        </p:spPr>
        <p:txBody>
          <a:bodyPr wrap="square" rtlCol="0">
            <a:spAutoFit/>
          </a:bodyPr>
          <a:lstStyle/>
          <a:p>
            <a:r>
              <a:rPr lang="en-GB" dirty="0" smtClean="0">
                <a:latin typeface="HfW precursive" panose="00000500000000000000" pitchFamily="2" charset="0"/>
              </a:rPr>
              <a:t>Little Red Hen – Lesson 2 </a:t>
            </a:r>
            <a:endParaRPr lang="en-GB" dirty="0">
              <a:latin typeface="HfW precursive" panose="00000500000000000000" pitchFamily="2" charset="0"/>
            </a:endParaRPr>
          </a:p>
        </p:txBody>
      </p:sp>
      <p:sp>
        <p:nvSpPr>
          <p:cNvPr id="18" name="TextBox 17"/>
          <p:cNvSpPr txBox="1"/>
          <p:nvPr/>
        </p:nvSpPr>
        <p:spPr>
          <a:xfrm>
            <a:off x="3629464" y="109414"/>
            <a:ext cx="8187397" cy="369332"/>
          </a:xfrm>
          <a:prstGeom prst="rect">
            <a:avLst/>
          </a:prstGeom>
          <a:noFill/>
        </p:spPr>
        <p:txBody>
          <a:bodyPr wrap="square" rtlCol="0">
            <a:spAutoFit/>
          </a:bodyPr>
          <a:lstStyle/>
          <a:p>
            <a:pPr algn="ctr"/>
            <a:r>
              <a:rPr lang="en-GB" dirty="0" smtClean="0">
                <a:latin typeface="HfW precursive" panose="00000500000000000000" pitchFamily="2" charset="0"/>
              </a:rPr>
              <a:t>Let’s listen to an alternative version of ‘The Little Red Hen’ </a:t>
            </a:r>
            <a:endParaRPr lang="en-GB" dirty="0">
              <a:latin typeface="HfW precursive" panose="00000500000000000000" pitchFamily="2" charset="0"/>
            </a:endParaRPr>
          </a:p>
        </p:txBody>
      </p:sp>
      <p:sp>
        <p:nvSpPr>
          <p:cNvPr id="3" name="TextBox 2"/>
          <p:cNvSpPr txBox="1"/>
          <p:nvPr/>
        </p:nvSpPr>
        <p:spPr>
          <a:xfrm>
            <a:off x="196947" y="478746"/>
            <a:ext cx="11788726" cy="4247317"/>
          </a:xfrm>
          <a:prstGeom prst="rect">
            <a:avLst/>
          </a:prstGeom>
          <a:noFill/>
        </p:spPr>
        <p:txBody>
          <a:bodyPr wrap="square" rtlCol="0">
            <a:spAutoFit/>
          </a:bodyPr>
          <a:lstStyle/>
          <a:p>
            <a:pPr>
              <a:lnSpc>
                <a:spcPct val="150000"/>
              </a:lnSpc>
            </a:pPr>
            <a:r>
              <a:rPr lang="en-GB" dirty="0" smtClean="0">
                <a:latin typeface="HfW cursive" panose="00000500000000000000" pitchFamily="2" charset="0"/>
              </a:rPr>
              <a:t>One day </a:t>
            </a:r>
            <a:r>
              <a:rPr lang="en-GB" dirty="0" smtClean="0">
                <a:solidFill>
                  <a:srgbClr val="FF0000"/>
                </a:solidFill>
                <a:latin typeface="HfW cursive" panose="00000500000000000000" pitchFamily="2" charset="0"/>
              </a:rPr>
              <a:t>Old Pink </a:t>
            </a:r>
            <a:r>
              <a:rPr lang="en-GB" dirty="0" smtClean="0">
                <a:latin typeface="HfW cursive" panose="00000500000000000000" pitchFamily="2" charset="0"/>
              </a:rPr>
              <a:t>Pig dug up a huge turnip. “I can use this to make a good turnip pie” she </a:t>
            </a:r>
            <a:r>
              <a:rPr lang="en-GB" dirty="0" smtClean="0">
                <a:solidFill>
                  <a:srgbClr val="FF0000"/>
                </a:solidFill>
                <a:latin typeface="HfW cursive" panose="00000500000000000000" pitchFamily="2" charset="0"/>
              </a:rPr>
              <a:t>thought</a:t>
            </a:r>
            <a:r>
              <a:rPr lang="en-GB" dirty="0" smtClean="0">
                <a:latin typeface="HfW cursive" panose="00000500000000000000" pitchFamily="2" charset="0"/>
              </a:rPr>
              <a:t>. “I’m going to ask the others for help </a:t>
            </a:r>
            <a:r>
              <a:rPr lang="en-GB" dirty="0" smtClean="0">
                <a:solidFill>
                  <a:srgbClr val="FF0000"/>
                </a:solidFill>
                <a:latin typeface="HfW cursive" panose="00000500000000000000" pitchFamily="2" charset="0"/>
              </a:rPr>
              <a:t>because</a:t>
            </a:r>
            <a:r>
              <a:rPr lang="en-GB" dirty="0" smtClean="0">
                <a:latin typeface="HfW cursive" panose="00000500000000000000" pitchFamily="2" charset="0"/>
              </a:rPr>
              <a:t> this is going to take a lot of work!” The </a:t>
            </a:r>
            <a:r>
              <a:rPr lang="en-GB" dirty="0" smtClean="0">
                <a:solidFill>
                  <a:srgbClr val="FF0000"/>
                </a:solidFill>
                <a:latin typeface="HfW cursive" panose="00000500000000000000" pitchFamily="2" charset="0"/>
              </a:rPr>
              <a:t>feathered white </a:t>
            </a:r>
            <a:r>
              <a:rPr lang="en-GB" dirty="0" smtClean="0">
                <a:latin typeface="HfW cursive" panose="00000500000000000000" pitchFamily="2" charset="0"/>
              </a:rPr>
              <a:t>duck, the lazy </a:t>
            </a:r>
            <a:r>
              <a:rPr lang="en-GB" dirty="0" smtClean="0">
                <a:solidFill>
                  <a:srgbClr val="FF0000"/>
                </a:solidFill>
                <a:latin typeface="HfW cursive" panose="00000500000000000000" pitchFamily="2" charset="0"/>
              </a:rPr>
              <a:t>furry dog </a:t>
            </a:r>
            <a:r>
              <a:rPr lang="en-GB" dirty="0" smtClean="0">
                <a:latin typeface="HfW cursive" panose="00000500000000000000" pitchFamily="2" charset="0"/>
              </a:rPr>
              <a:t>and the </a:t>
            </a:r>
            <a:r>
              <a:rPr lang="en-GB" dirty="0" smtClean="0">
                <a:solidFill>
                  <a:srgbClr val="FF0000"/>
                </a:solidFill>
                <a:latin typeface="HfW cursive" panose="00000500000000000000" pitchFamily="2" charset="0"/>
              </a:rPr>
              <a:t>baby yellow </a:t>
            </a:r>
            <a:r>
              <a:rPr lang="en-GB" dirty="0" smtClean="0">
                <a:latin typeface="HfW cursive" panose="00000500000000000000" pitchFamily="2" charset="0"/>
              </a:rPr>
              <a:t>chick were napping in the corner of the barn. </a:t>
            </a:r>
          </a:p>
          <a:p>
            <a:pPr>
              <a:lnSpc>
                <a:spcPct val="150000"/>
              </a:lnSpc>
            </a:pPr>
            <a:endParaRPr lang="en-GB" dirty="0">
              <a:latin typeface="HfW cursive" panose="00000500000000000000" pitchFamily="2" charset="0"/>
            </a:endParaRPr>
          </a:p>
          <a:p>
            <a:pPr>
              <a:lnSpc>
                <a:spcPct val="150000"/>
              </a:lnSpc>
            </a:pPr>
            <a:r>
              <a:rPr lang="en-GB" dirty="0" smtClean="0">
                <a:latin typeface="HfW cursive" panose="00000500000000000000" pitchFamily="2" charset="0"/>
              </a:rPr>
              <a:t>“Let’s make a turnip pie” said the Old Pink Pig. “Who will help me cut the turnip?” </a:t>
            </a:r>
          </a:p>
          <a:p>
            <a:pPr>
              <a:lnSpc>
                <a:spcPct val="150000"/>
              </a:lnSpc>
            </a:pPr>
            <a:r>
              <a:rPr lang="en-GB" dirty="0" smtClean="0">
                <a:latin typeface="HfW cursive" panose="00000500000000000000" pitchFamily="2" charset="0"/>
              </a:rPr>
              <a:t>“Not I” said the </a:t>
            </a:r>
            <a:r>
              <a:rPr lang="en-GB" dirty="0" smtClean="0">
                <a:solidFill>
                  <a:srgbClr val="FF0000"/>
                </a:solidFill>
                <a:latin typeface="HfW cursive" panose="00000500000000000000" pitchFamily="2" charset="0"/>
              </a:rPr>
              <a:t>feathered white </a:t>
            </a:r>
            <a:r>
              <a:rPr lang="en-GB" dirty="0" smtClean="0">
                <a:latin typeface="HfW cursive" panose="00000500000000000000" pitchFamily="2" charset="0"/>
              </a:rPr>
              <a:t>duck </a:t>
            </a:r>
            <a:r>
              <a:rPr lang="en-GB" dirty="0" smtClean="0">
                <a:solidFill>
                  <a:srgbClr val="FF0000"/>
                </a:solidFill>
                <a:latin typeface="HfW cursive" panose="00000500000000000000" pitchFamily="2" charset="0"/>
              </a:rPr>
              <a:t>when</a:t>
            </a:r>
            <a:r>
              <a:rPr lang="en-GB" dirty="0" smtClean="0">
                <a:latin typeface="HfW cursive" panose="00000500000000000000" pitchFamily="2" charset="0"/>
              </a:rPr>
              <a:t> she opened her eyes. “Not I” </a:t>
            </a:r>
            <a:r>
              <a:rPr lang="en-GB" dirty="0" smtClean="0">
                <a:solidFill>
                  <a:srgbClr val="FF0000"/>
                </a:solidFill>
                <a:latin typeface="HfW cursive" panose="00000500000000000000" pitchFamily="2" charset="0"/>
              </a:rPr>
              <a:t>yawned</a:t>
            </a:r>
            <a:r>
              <a:rPr lang="en-GB" dirty="0" smtClean="0">
                <a:latin typeface="HfW cursive" panose="00000500000000000000" pitchFamily="2" charset="0"/>
              </a:rPr>
              <a:t> the </a:t>
            </a:r>
            <a:r>
              <a:rPr lang="en-GB" dirty="0" smtClean="0">
                <a:solidFill>
                  <a:srgbClr val="FF0000"/>
                </a:solidFill>
                <a:latin typeface="HfW cursive" panose="00000500000000000000" pitchFamily="2" charset="0"/>
              </a:rPr>
              <a:t>lazy furry </a:t>
            </a:r>
            <a:r>
              <a:rPr lang="en-GB" dirty="0" smtClean="0">
                <a:latin typeface="HfW cursive" panose="00000500000000000000" pitchFamily="2" charset="0"/>
              </a:rPr>
              <a:t>dog </a:t>
            </a:r>
            <a:r>
              <a:rPr lang="en-GB" dirty="0" smtClean="0">
                <a:solidFill>
                  <a:srgbClr val="FF0000"/>
                </a:solidFill>
                <a:latin typeface="HfW cursive" panose="00000500000000000000" pitchFamily="2" charset="0"/>
              </a:rPr>
              <a:t>as</a:t>
            </a:r>
            <a:r>
              <a:rPr lang="en-GB" dirty="0" smtClean="0">
                <a:latin typeface="HfW cursive" panose="00000500000000000000" pitchFamily="2" charset="0"/>
              </a:rPr>
              <a:t> he peered out from under the pile of hay. “Not I” </a:t>
            </a:r>
            <a:r>
              <a:rPr lang="en-GB" dirty="0" smtClean="0">
                <a:solidFill>
                  <a:srgbClr val="FF0000"/>
                </a:solidFill>
                <a:latin typeface="HfW cursive" panose="00000500000000000000" pitchFamily="2" charset="0"/>
              </a:rPr>
              <a:t>clucked</a:t>
            </a:r>
            <a:r>
              <a:rPr lang="en-GB" dirty="0" smtClean="0">
                <a:latin typeface="HfW cursive" panose="00000500000000000000" pitchFamily="2" charset="0"/>
              </a:rPr>
              <a:t> the baby yellow chick as she </a:t>
            </a:r>
            <a:r>
              <a:rPr lang="en-GB" dirty="0" smtClean="0">
                <a:solidFill>
                  <a:srgbClr val="FF0000"/>
                </a:solidFill>
                <a:latin typeface="HfW cursive" panose="00000500000000000000" pitchFamily="2" charset="0"/>
              </a:rPr>
              <a:t>flapped</a:t>
            </a:r>
            <a:r>
              <a:rPr lang="en-GB" dirty="0" smtClean="0">
                <a:latin typeface="HfW cursive" panose="00000500000000000000" pitchFamily="2" charset="0"/>
              </a:rPr>
              <a:t> her wings </a:t>
            </a:r>
            <a:r>
              <a:rPr lang="en-GB" dirty="0" smtClean="0">
                <a:solidFill>
                  <a:srgbClr val="FF0000"/>
                </a:solidFill>
                <a:latin typeface="HfW cursive" panose="00000500000000000000" pitchFamily="2" charset="0"/>
              </a:rPr>
              <a:t>and</a:t>
            </a:r>
            <a:r>
              <a:rPr lang="en-GB" dirty="0" smtClean="0">
                <a:latin typeface="HfW cursive" panose="00000500000000000000" pitchFamily="2" charset="0"/>
              </a:rPr>
              <a:t> stamped her feet.  </a:t>
            </a:r>
          </a:p>
          <a:p>
            <a:pPr>
              <a:lnSpc>
                <a:spcPct val="150000"/>
              </a:lnSpc>
            </a:pPr>
            <a:endParaRPr lang="en-GB" dirty="0">
              <a:latin typeface="HfW cursive" panose="00000500000000000000" pitchFamily="2" charset="0"/>
            </a:endParaRPr>
          </a:p>
          <a:p>
            <a:pPr>
              <a:lnSpc>
                <a:spcPct val="150000"/>
              </a:lnSpc>
            </a:pPr>
            <a:r>
              <a:rPr lang="en-GB" dirty="0">
                <a:latin typeface="HfW cursive" panose="00000500000000000000" pitchFamily="2" charset="0"/>
              </a:rPr>
              <a:t>“All right then, I’ll cut it </a:t>
            </a:r>
            <a:r>
              <a:rPr lang="en-GB" dirty="0" smtClean="0">
                <a:latin typeface="HfW cursive" panose="00000500000000000000" pitchFamily="2" charset="0"/>
              </a:rPr>
              <a:t>myself</a:t>
            </a:r>
            <a:r>
              <a:rPr lang="en-GB" dirty="0" smtClean="0">
                <a:solidFill>
                  <a:srgbClr val="FF0000"/>
                </a:solidFill>
                <a:latin typeface="HfW cursive" panose="00000500000000000000" pitchFamily="2" charset="0"/>
              </a:rPr>
              <a:t>!</a:t>
            </a:r>
            <a:r>
              <a:rPr lang="en-GB" dirty="0" smtClean="0">
                <a:latin typeface="HfW cursive" panose="00000500000000000000" pitchFamily="2" charset="0"/>
              </a:rPr>
              <a:t>” </a:t>
            </a:r>
            <a:r>
              <a:rPr lang="en-GB" dirty="0" smtClean="0">
                <a:solidFill>
                  <a:srgbClr val="FF0000"/>
                </a:solidFill>
                <a:latin typeface="HfW cursive" panose="00000500000000000000" pitchFamily="2" charset="0"/>
              </a:rPr>
              <a:t>exclaimed Old Pink </a:t>
            </a:r>
            <a:r>
              <a:rPr lang="en-GB" dirty="0">
                <a:latin typeface="HfW cursive" panose="00000500000000000000" pitchFamily="2" charset="0"/>
              </a:rPr>
              <a:t>Pig and she did.  </a:t>
            </a:r>
          </a:p>
        </p:txBody>
      </p:sp>
      <p:sp>
        <p:nvSpPr>
          <p:cNvPr id="4" name="TextBox 3"/>
          <p:cNvSpPr txBox="1"/>
          <p:nvPr/>
        </p:nvSpPr>
        <p:spPr>
          <a:xfrm>
            <a:off x="562707" y="5412632"/>
            <a:ext cx="11422966" cy="954107"/>
          </a:xfrm>
          <a:prstGeom prst="rect">
            <a:avLst/>
          </a:prstGeom>
          <a:noFill/>
        </p:spPr>
        <p:txBody>
          <a:bodyPr wrap="square" rtlCol="0">
            <a:spAutoFit/>
          </a:bodyPr>
          <a:lstStyle/>
          <a:p>
            <a:pPr algn="ctr"/>
            <a:r>
              <a:rPr lang="en-GB" sz="2800" dirty="0" smtClean="0">
                <a:solidFill>
                  <a:srgbClr val="FF0000"/>
                </a:solidFill>
                <a:latin typeface="HfW cursive" panose="00000500000000000000" pitchFamily="2" charset="0"/>
              </a:rPr>
              <a:t>Talk to the person next to you. How has Miss Tissot improved the story? </a:t>
            </a:r>
            <a:endParaRPr lang="en-GB" sz="2800" dirty="0">
              <a:solidFill>
                <a:srgbClr val="FF0000"/>
              </a:solidFill>
              <a:latin typeface="HfW cursive" panose="00000500000000000000" pitchFamily="2" charset="0"/>
            </a:endParaRP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869637" y="4154947"/>
            <a:ext cx="609600" cy="609600"/>
          </a:xfrm>
          <a:prstGeom prst="rect">
            <a:avLst/>
          </a:prstGeom>
        </p:spPr>
      </p:pic>
    </p:spTree>
    <p:extLst>
      <p:ext uri="{BB962C8B-B14F-4D97-AF65-F5344CB8AC3E}">
        <p14:creationId xmlns:p14="http://schemas.microsoft.com/office/powerpoint/2010/main" val="24000960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951"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 name="TextBox 4"/>
          <p:cNvSpPr txBox="1"/>
          <p:nvPr/>
        </p:nvSpPr>
        <p:spPr>
          <a:xfrm>
            <a:off x="196947" y="109414"/>
            <a:ext cx="3432517" cy="369332"/>
          </a:xfrm>
          <a:prstGeom prst="rect">
            <a:avLst/>
          </a:prstGeom>
          <a:noFill/>
        </p:spPr>
        <p:txBody>
          <a:bodyPr wrap="square" rtlCol="0">
            <a:spAutoFit/>
          </a:bodyPr>
          <a:lstStyle/>
          <a:p>
            <a:r>
              <a:rPr lang="en-GB" dirty="0" smtClean="0">
                <a:latin typeface="HfW precursive" panose="00000500000000000000" pitchFamily="2" charset="0"/>
              </a:rPr>
              <a:t>Little Red Hen – Lesson 2 </a:t>
            </a:r>
            <a:endParaRPr lang="en-GB" dirty="0">
              <a:latin typeface="HfW precursive" panose="00000500000000000000" pitchFamily="2" charset="0"/>
            </a:endParaRPr>
          </a:p>
        </p:txBody>
      </p:sp>
      <p:sp>
        <p:nvSpPr>
          <p:cNvPr id="18" name="TextBox 17"/>
          <p:cNvSpPr txBox="1"/>
          <p:nvPr/>
        </p:nvSpPr>
        <p:spPr>
          <a:xfrm>
            <a:off x="3629464" y="109414"/>
            <a:ext cx="8187397" cy="369332"/>
          </a:xfrm>
          <a:prstGeom prst="rect">
            <a:avLst/>
          </a:prstGeom>
          <a:noFill/>
        </p:spPr>
        <p:txBody>
          <a:bodyPr wrap="square" rtlCol="0">
            <a:spAutoFit/>
          </a:bodyPr>
          <a:lstStyle/>
          <a:p>
            <a:pPr algn="ctr"/>
            <a:r>
              <a:rPr lang="en-GB" dirty="0" smtClean="0">
                <a:latin typeface="HfW precursive" panose="00000500000000000000" pitchFamily="2" charset="0"/>
              </a:rPr>
              <a:t>Let’s listen to an alternative version of ‘The Little Red Hen’ </a:t>
            </a:r>
            <a:endParaRPr lang="en-GB" dirty="0">
              <a:latin typeface="HfW precursive" panose="00000500000000000000" pitchFamily="2" charset="0"/>
            </a:endParaRPr>
          </a:p>
        </p:txBody>
      </p:sp>
      <p:sp>
        <p:nvSpPr>
          <p:cNvPr id="3" name="TextBox 2"/>
          <p:cNvSpPr txBox="1"/>
          <p:nvPr/>
        </p:nvSpPr>
        <p:spPr>
          <a:xfrm>
            <a:off x="5321125" y="1175041"/>
            <a:ext cx="6678617" cy="560153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nSpc>
                <a:spcPct val="150000"/>
              </a:lnSpc>
            </a:pPr>
            <a:r>
              <a:rPr lang="en-GB" sz="1600" dirty="0">
                <a:latin typeface="HfW cursive" panose="00000500000000000000" pitchFamily="2" charset="0"/>
              </a:rPr>
              <a:t>One day </a:t>
            </a:r>
            <a:r>
              <a:rPr lang="en-GB" sz="1600" dirty="0">
                <a:solidFill>
                  <a:srgbClr val="FF0000"/>
                </a:solidFill>
                <a:latin typeface="HfW cursive" panose="00000500000000000000" pitchFamily="2" charset="0"/>
              </a:rPr>
              <a:t>Old Pink </a:t>
            </a:r>
            <a:r>
              <a:rPr lang="en-GB" sz="1600" dirty="0">
                <a:latin typeface="HfW cursive" panose="00000500000000000000" pitchFamily="2" charset="0"/>
              </a:rPr>
              <a:t>Pig dug up a huge turnip. “I can use this to make a good turnip pie” she </a:t>
            </a:r>
            <a:r>
              <a:rPr lang="en-GB" sz="1600" dirty="0">
                <a:solidFill>
                  <a:srgbClr val="FF0000"/>
                </a:solidFill>
                <a:latin typeface="HfW cursive" panose="00000500000000000000" pitchFamily="2" charset="0"/>
              </a:rPr>
              <a:t>thought</a:t>
            </a:r>
            <a:r>
              <a:rPr lang="en-GB" sz="1600" dirty="0">
                <a:latin typeface="HfW cursive" panose="00000500000000000000" pitchFamily="2" charset="0"/>
              </a:rPr>
              <a:t>. “I’m going to ask the others for help </a:t>
            </a:r>
            <a:r>
              <a:rPr lang="en-GB" sz="1600" dirty="0">
                <a:solidFill>
                  <a:srgbClr val="FF0000"/>
                </a:solidFill>
                <a:latin typeface="HfW cursive" panose="00000500000000000000" pitchFamily="2" charset="0"/>
              </a:rPr>
              <a:t>because</a:t>
            </a:r>
            <a:r>
              <a:rPr lang="en-GB" sz="1600" dirty="0">
                <a:latin typeface="HfW cursive" panose="00000500000000000000" pitchFamily="2" charset="0"/>
              </a:rPr>
              <a:t> this is going to take a lot of work!” The </a:t>
            </a:r>
            <a:r>
              <a:rPr lang="en-GB" sz="1600" dirty="0">
                <a:solidFill>
                  <a:srgbClr val="FF0000"/>
                </a:solidFill>
                <a:latin typeface="HfW cursive" panose="00000500000000000000" pitchFamily="2" charset="0"/>
              </a:rPr>
              <a:t>feathered white </a:t>
            </a:r>
            <a:r>
              <a:rPr lang="en-GB" sz="1600" dirty="0">
                <a:latin typeface="HfW cursive" panose="00000500000000000000" pitchFamily="2" charset="0"/>
              </a:rPr>
              <a:t>duck, the lazy </a:t>
            </a:r>
            <a:r>
              <a:rPr lang="en-GB" sz="1600" dirty="0">
                <a:solidFill>
                  <a:srgbClr val="FF0000"/>
                </a:solidFill>
                <a:latin typeface="HfW cursive" panose="00000500000000000000" pitchFamily="2" charset="0"/>
              </a:rPr>
              <a:t>furry dog </a:t>
            </a:r>
            <a:r>
              <a:rPr lang="en-GB" sz="1600" dirty="0">
                <a:latin typeface="HfW cursive" panose="00000500000000000000" pitchFamily="2" charset="0"/>
              </a:rPr>
              <a:t>and the </a:t>
            </a:r>
            <a:r>
              <a:rPr lang="en-GB" sz="1600" dirty="0">
                <a:solidFill>
                  <a:srgbClr val="FF0000"/>
                </a:solidFill>
                <a:latin typeface="HfW cursive" panose="00000500000000000000" pitchFamily="2" charset="0"/>
              </a:rPr>
              <a:t>baby yellow </a:t>
            </a:r>
            <a:r>
              <a:rPr lang="en-GB" sz="1600" dirty="0">
                <a:latin typeface="HfW cursive" panose="00000500000000000000" pitchFamily="2" charset="0"/>
              </a:rPr>
              <a:t>chick were napping in the corner of the barn. </a:t>
            </a:r>
            <a:endParaRPr lang="en-GB" sz="1600" dirty="0" smtClean="0">
              <a:latin typeface="HfW cursive" panose="00000500000000000000" pitchFamily="2" charset="0"/>
            </a:endParaRPr>
          </a:p>
          <a:p>
            <a:pPr>
              <a:lnSpc>
                <a:spcPct val="150000"/>
              </a:lnSpc>
            </a:pPr>
            <a:endParaRPr lang="en-GB" sz="1600" dirty="0">
              <a:latin typeface="HfW cursive" panose="00000500000000000000" pitchFamily="2" charset="0"/>
            </a:endParaRPr>
          </a:p>
          <a:p>
            <a:pPr>
              <a:lnSpc>
                <a:spcPct val="150000"/>
              </a:lnSpc>
            </a:pPr>
            <a:r>
              <a:rPr lang="en-GB" sz="1600" dirty="0">
                <a:latin typeface="HfW cursive" panose="00000500000000000000" pitchFamily="2" charset="0"/>
              </a:rPr>
              <a:t>“Let’s make a turnip pie” said the Old Pink Pig. “Who will help me cut the turnip?” </a:t>
            </a:r>
          </a:p>
          <a:p>
            <a:pPr>
              <a:lnSpc>
                <a:spcPct val="150000"/>
              </a:lnSpc>
            </a:pPr>
            <a:r>
              <a:rPr lang="en-GB" sz="1600" dirty="0">
                <a:latin typeface="HfW cursive" panose="00000500000000000000" pitchFamily="2" charset="0"/>
              </a:rPr>
              <a:t>“Not I” </a:t>
            </a:r>
            <a:r>
              <a:rPr lang="en-GB" sz="1600" dirty="0" smtClean="0">
                <a:solidFill>
                  <a:srgbClr val="FF0000"/>
                </a:solidFill>
                <a:latin typeface="HfW cursive" panose="00000500000000000000" pitchFamily="2" charset="0"/>
              </a:rPr>
              <a:t>quaked</a:t>
            </a:r>
            <a:r>
              <a:rPr lang="en-GB" sz="1600" dirty="0" smtClean="0">
                <a:latin typeface="HfW cursive" panose="00000500000000000000" pitchFamily="2" charset="0"/>
              </a:rPr>
              <a:t> </a:t>
            </a:r>
            <a:r>
              <a:rPr lang="en-GB" sz="1600" dirty="0">
                <a:latin typeface="HfW cursive" panose="00000500000000000000" pitchFamily="2" charset="0"/>
              </a:rPr>
              <a:t>the </a:t>
            </a:r>
            <a:r>
              <a:rPr lang="en-GB" sz="1600" dirty="0">
                <a:solidFill>
                  <a:srgbClr val="FF0000"/>
                </a:solidFill>
                <a:latin typeface="HfW cursive" panose="00000500000000000000" pitchFamily="2" charset="0"/>
              </a:rPr>
              <a:t>feathered white </a:t>
            </a:r>
            <a:r>
              <a:rPr lang="en-GB" sz="1600" dirty="0">
                <a:latin typeface="HfW cursive" panose="00000500000000000000" pitchFamily="2" charset="0"/>
              </a:rPr>
              <a:t>duck when she opened her eyes. “Not I” </a:t>
            </a:r>
            <a:r>
              <a:rPr lang="en-GB" sz="1600" dirty="0">
                <a:solidFill>
                  <a:srgbClr val="FF0000"/>
                </a:solidFill>
                <a:latin typeface="HfW cursive" panose="00000500000000000000" pitchFamily="2" charset="0"/>
              </a:rPr>
              <a:t>yawned</a:t>
            </a:r>
            <a:r>
              <a:rPr lang="en-GB" sz="1600" dirty="0">
                <a:latin typeface="HfW cursive" panose="00000500000000000000" pitchFamily="2" charset="0"/>
              </a:rPr>
              <a:t> the </a:t>
            </a:r>
            <a:r>
              <a:rPr lang="en-GB" sz="1600" dirty="0">
                <a:solidFill>
                  <a:srgbClr val="FF0000"/>
                </a:solidFill>
                <a:latin typeface="HfW cursive" panose="00000500000000000000" pitchFamily="2" charset="0"/>
              </a:rPr>
              <a:t>lazy furry </a:t>
            </a:r>
            <a:r>
              <a:rPr lang="en-GB" sz="1600" dirty="0">
                <a:latin typeface="HfW cursive" panose="00000500000000000000" pitchFamily="2" charset="0"/>
              </a:rPr>
              <a:t>dog </a:t>
            </a:r>
            <a:r>
              <a:rPr lang="en-GB" sz="1600" dirty="0">
                <a:solidFill>
                  <a:srgbClr val="FF0000"/>
                </a:solidFill>
                <a:latin typeface="HfW cursive" panose="00000500000000000000" pitchFamily="2" charset="0"/>
              </a:rPr>
              <a:t>as</a:t>
            </a:r>
            <a:r>
              <a:rPr lang="en-GB" sz="1600" dirty="0">
                <a:latin typeface="HfW cursive" panose="00000500000000000000" pitchFamily="2" charset="0"/>
              </a:rPr>
              <a:t> he peered out from under the pile of hay. “Not I” </a:t>
            </a:r>
            <a:r>
              <a:rPr lang="en-GB" sz="1600" dirty="0">
                <a:solidFill>
                  <a:srgbClr val="FF0000"/>
                </a:solidFill>
                <a:latin typeface="HfW cursive" panose="00000500000000000000" pitchFamily="2" charset="0"/>
              </a:rPr>
              <a:t>clucked</a:t>
            </a:r>
            <a:r>
              <a:rPr lang="en-GB" sz="1600" dirty="0">
                <a:latin typeface="HfW cursive" panose="00000500000000000000" pitchFamily="2" charset="0"/>
              </a:rPr>
              <a:t> the </a:t>
            </a:r>
            <a:r>
              <a:rPr lang="en-GB" sz="1600" dirty="0">
                <a:solidFill>
                  <a:srgbClr val="FF0000"/>
                </a:solidFill>
                <a:latin typeface="HfW cursive" panose="00000500000000000000" pitchFamily="2" charset="0"/>
              </a:rPr>
              <a:t>baby yellow </a:t>
            </a:r>
            <a:r>
              <a:rPr lang="en-GB" sz="1600" dirty="0">
                <a:latin typeface="HfW cursive" panose="00000500000000000000" pitchFamily="2" charset="0"/>
              </a:rPr>
              <a:t>chick as she flapped her wings </a:t>
            </a:r>
            <a:r>
              <a:rPr lang="en-GB" sz="1600" dirty="0">
                <a:solidFill>
                  <a:srgbClr val="FF0000"/>
                </a:solidFill>
                <a:latin typeface="HfW cursive" panose="00000500000000000000" pitchFamily="2" charset="0"/>
              </a:rPr>
              <a:t>and</a:t>
            </a:r>
            <a:r>
              <a:rPr lang="en-GB" sz="1600" dirty="0">
                <a:latin typeface="HfW cursive" panose="00000500000000000000" pitchFamily="2" charset="0"/>
              </a:rPr>
              <a:t> stamped her feet.  </a:t>
            </a:r>
          </a:p>
          <a:p>
            <a:pPr>
              <a:lnSpc>
                <a:spcPct val="150000"/>
              </a:lnSpc>
            </a:pPr>
            <a:endParaRPr lang="en-GB" sz="1600" dirty="0">
              <a:latin typeface="HfW cursive" panose="00000500000000000000" pitchFamily="2" charset="0"/>
            </a:endParaRPr>
          </a:p>
          <a:p>
            <a:pPr>
              <a:lnSpc>
                <a:spcPct val="150000"/>
              </a:lnSpc>
            </a:pPr>
            <a:r>
              <a:rPr lang="en-GB" sz="1600" dirty="0">
                <a:latin typeface="HfW cursive" panose="00000500000000000000" pitchFamily="2" charset="0"/>
              </a:rPr>
              <a:t>“All right then, I’ll cut it myself!” </a:t>
            </a:r>
            <a:r>
              <a:rPr lang="en-GB" sz="1600" dirty="0">
                <a:solidFill>
                  <a:srgbClr val="FF0000"/>
                </a:solidFill>
                <a:latin typeface="HfW cursive" panose="00000500000000000000" pitchFamily="2" charset="0"/>
              </a:rPr>
              <a:t>exclaimed</a:t>
            </a:r>
            <a:r>
              <a:rPr lang="en-GB" sz="1600" dirty="0">
                <a:latin typeface="HfW cursive" panose="00000500000000000000" pitchFamily="2" charset="0"/>
              </a:rPr>
              <a:t> </a:t>
            </a:r>
            <a:r>
              <a:rPr lang="en-GB" sz="1600" dirty="0">
                <a:solidFill>
                  <a:srgbClr val="FF0000"/>
                </a:solidFill>
                <a:latin typeface="HfW cursive" panose="00000500000000000000" pitchFamily="2" charset="0"/>
              </a:rPr>
              <a:t>Old Pink </a:t>
            </a:r>
            <a:r>
              <a:rPr lang="en-GB" sz="1600" dirty="0">
                <a:latin typeface="HfW cursive" panose="00000500000000000000" pitchFamily="2" charset="0"/>
              </a:rPr>
              <a:t>Pig and she did. </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58923" y="394082"/>
            <a:ext cx="1257938" cy="857685"/>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24017" y="394082"/>
            <a:ext cx="1194406" cy="775093"/>
          </a:xfrm>
          <a:prstGeom prst="rect">
            <a:avLst/>
          </a:prstGeom>
        </p:spPr>
      </p:pic>
      <p:sp>
        <p:nvSpPr>
          <p:cNvPr id="7" name="TextBox 6"/>
          <p:cNvSpPr txBox="1"/>
          <p:nvPr/>
        </p:nvSpPr>
        <p:spPr>
          <a:xfrm>
            <a:off x="5570806" y="394082"/>
            <a:ext cx="3221502" cy="923330"/>
          </a:xfrm>
          <a:prstGeom prst="rect">
            <a:avLst/>
          </a:prstGeom>
          <a:noFill/>
        </p:spPr>
        <p:txBody>
          <a:bodyPr wrap="square" rtlCol="0">
            <a:spAutoFit/>
          </a:bodyPr>
          <a:lstStyle/>
          <a:p>
            <a:pPr algn="ctr"/>
            <a:r>
              <a:rPr lang="en-GB" b="1" dirty="0" smtClean="0">
                <a:latin typeface="HfW cursive" panose="00000500000000000000" pitchFamily="2" charset="0"/>
              </a:rPr>
              <a:t>Today you will write the beginning of the alternative story</a:t>
            </a:r>
            <a:endParaRPr lang="en-GB" b="1" dirty="0">
              <a:latin typeface="HfW cursive" panose="00000500000000000000" pitchFamily="2" charset="0"/>
            </a:endParaRPr>
          </a:p>
        </p:txBody>
      </p:sp>
      <p:sp>
        <p:nvSpPr>
          <p:cNvPr id="9" name="TextBox 8"/>
          <p:cNvSpPr txBox="1"/>
          <p:nvPr/>
        </p:nvSpPr>
        <p:spPr>
          <a:xfrm>
            <a:off x="98471" y="454294"/>
            <a:ext cx="3221502" cy="923330"/>
          </a:xfrm>
          <a:prstGeom prst="rect">
            <a:avLst/>
          </a:prstGeom>
          <a:noFill/>
        </p:spPr>
        <p:txBody>
          <a:bodyPr wrap="square" rtlCol="0">
            <a:spAutoFit/>
          </a:bodyPr>
          <a:lstStyle/>
          <a:p>
            <a:pPr algn="ctr"/>
            <a:r>
              <a:rPr lang="en-GB" b="1" dirty="0" smtClean="0">
                <a:latin typeface="HfW cursive" panose="00000500000000000000" pitchFamily="2" charset="0"/>
              </a:rPr>
              <a:t>Today you will write the beginning of the Little Red Hen story</a:t>
            </a:r>
            <a:endParaRPr lang="en-GB" b="1" dirty="0">
              <a:latin typeface="HfW cursive" panose="00000500000000000000" pitchFamily="2" charset="0"/>
            </a:endParaRPr>
          </a:p>
        </p:txBody>
      </p:sp>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36054" y="227975"/>
            <a:ext cx="752580" cy="1133633"/>
          </a:xfrm>
          <a:prstGeom prst="rect">
            <a:avLst/>
          </a:prstGeom>
        </p:spPr>
      </p:pic>
      <p:sp>
        <p:nvSpPr>
          <p:cNvPr id="10" name="Rectangle 9"/>
          <p:cNvSpPr/>
          <p:nvPr/>
        </p:nvSpPr>
        <p:spPr>
          <a:xfrm>
            <a:off x="98471" y="1508998"/>
            <a:ext cx="5064369" cy="440120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2000" dirty="0">
                <a:latin typeface="HfW cursive" panose="00000500000000000000" pitchFamily="2" charset="0"/>
              </a:rPr>
              <a:t>One day the </a:t>
            </a:r>
            <a:r>
              <a:rPr lang="en-GB" sz="2000" dirty="0">
                <a:solidFill>
                  <a:srgbClr val="FF0000"/>
                </a:solidFill>
                <a:latin typeface="HfW cursive" panose="00000500000000000000" pitchFamily="2" charset="0"/>
              </a:rPr>
              <a:t>little red </a:t>
            </a:r>
            <a:r>
              <a:rPr lang="en-GB" sz="2000" dirty="0">
                <a:latin typeface="HfW cursive" panose="00000500000000000000" pitchFamily="2" charset="0"/>
              </a:rPr>
              <a:t>hen  found some seeds  on the ground. The little red hen  had an idea. She would plant the seeds .</a:t>
            </a:r>
          </a:p>
          <a:p>
            <a:r>
              <a:rPr lang="en-GB" sz="2000" dirty="0">
                <a:latin typeface="HfW cursive" panose="00000500000000000000" pitchFamily="2" charset="0"/>
              </a:rPr>
              <a:t>The little red hen  asked her friends, "Who will help me plant the seeds ?"</a:t>
            </a:r>
          </a:p>
          <a:p>
            <a:endParaRPr lang="en-GB" sz="2000" dirty="0">
              <a:latin typeface="HfW cursive" panose="00000500000000000000" pitchFamily="2" charset="0"/>
            </a:endParaRPr>
          </a:p>
          <a:p>
            <a:r>
              <a:rPr lang="en-GB" sz="2000" dirty="0">
                <a:latin typeface="HfW cursive" panose="00000500000000000000" pitchFamily="2" charset="0"/>
              </a:rPr>
              <a:t>"Not I," </a:t>
            </a:r>
            <a:r>
              <a:rPr lang="en-GB" sz="2000" dirty="0">
                <a:solidFill>
                  <a:srgbClr val="FF0000"/>
                </a:solidFill>
                <a:latin typeface="HfW cursive" panose="00000500000000000000" pitchFamily="2" charset="0"/>
              </a:rPr>
              <a:t>barked</a:t>
            </a:r>
            <a:r>
              <a:rPr lang="en-GB" sz="2000" dirty="0">
                <a:latin typeface="HfW cursive" panose="00000500000000000000" pitchFamily="2" charset="0"/>
              </a:rPr>
              <a:t> the </a:t>
            </a:r>
            <a:r>
              <a:rPr lang="en-GB" sz="2000" dirty="0">
                <a:solidFill>
                  <a:srgbClr val="FF0000"/>
                </a:solidFill>
                <a:latin typeface="HfW cursive" panose="00000500000000000000" pitchFamily="2" charset="0"/>
              </a:rPr>
              <a:t>lazy</a:t>
            </a:r>
            <a:r>
              <a:rPr lang="en-GB" sz="2000" dirty="0">
                <a:latin typeface="HfW cursive" panose="00000500000000000000" pitchFamily="2" charset="0"/>
              </a:rPr>
              <a:t> dog .</a:t>
            </a:r>
          </a:p>
          <a:p>
            <a:r>
              <a:rPr lang="en-GB" sz="2000" dirty="0">
                <a:latin typeface="HfW cursive" panose="00000500000000000000" pitchFamily="2" charset="0"/>
              </a:rPr>
              <a:t>"Not I," </a:t>
            </a:r>
            <a:r>
              <a:rPr lang="en-GB" sz="2000" dirty="0">
                <a:solidFill>
                  <a:srgbClr val="FF0000"/>
                </a:solidFill>
                <a:latin typeface="HfW cursive" panose="00000500000000000000" pitchFamily="2" charset="0"/>
              </a:rPr>
              <a:t>purred</a:t>
            </a:r>
            <a:r>
              <a:rPr lang="en-GB" sz="2000" dirty="0">
                <a:latin typeface="HfW cursive" panose="00000500000000000000" pitchFamily="2" charset="0"/>
              </a:rPr>
              <a:t> the </a:t>
            </a:r>
            <a:r>
              <a:rPr lang="en-GB" sz="2000" dirty="0">
                <a:solidFill>
                  <a:srgbClr val="FF0000"/>
                </a:solidFill>
                <a:latin typeface="HfW cursive" panose="00000500000000000000" pitchFamily="2" charset="0"/>
              </a:rPr>
              <a:t>sleepy</a:t>
            </a:r>
            <a:r>
              <a:rPr lang="en-GB" sz="2000" dirty="0">
                <a:latin typeface="HfW cursive" panose="00000500000000000000" pitchFamily="2" charset="0"/>
              </a:rPr>
              <a:t> cat .</a:t>
            </a:r>
          </a:p>
          <a:p>
            <a:r>
              <a:rPr lang="en-GB" sz="2000" dirty="0">
                <a:latin typeface="HfW cursive" panose="00000500000000000000" pitchFamily="2" charset="0"/>
              </a:rPr>
              <a:t>"Not I," </a:t>
            </a:r>
            <a:r>
              <a:rPr lang="en-GB" sz="2000" dirty="0">
                <a:solidFill>
                  <a:srgbClr val="FF0000"/>
                </a:solidFill>
                <a:latin typeface="HfW cursive" panose="00000500000000000000" pitchFamily="2" charset="0"/>
              </a:rPr>
              <a:t>quacked</a:t>
            </a:r>
            <a:r>
              <a:rPr lang="en-GB" sz="2000" dirty="0">
                <a:latin typeface="HfW cursive" panose="00000500000000000000" pitchFamily="2" charset="0"/>
              </a:rPr>
              <a:t> the </a:t>
            </a:r>
            <a:r>
              <a:rPr lang="en-GB" sz="2000" dirty="0">
                <a:solidFill>
                  <a:srgbClr val="FF0000"/>
                </a:solidFill>
                <a:latin typeface="HfW cursive" panose="00000500000000000000" pitchFamily="2" charset="0"/>
              </a:rPr>
              <a:t>noisy yellow </a:t>
            </a:r>
            <a:r>
              <a:rPr lang="en-GB" sz="2000" dirty="0">
                <a:latin typeface="HfW cursive" panose="00000500000000000000" pitchFamily="2" charset="0"/>
              </a:rPr>
              <a:t>duck </a:t>
            </a:r>
          </a:p>
          <a:p>
            <a:endParaRPr lang="en-GB" sz="2000" dirty="0">
              <a:latin typeface="HfW cursive" panose="00000500000000000000" pitchFamily="2" charset="0"/>
            </a:endParaRPr>
          </a:p>
          <a:p>
            <a:r>
              <a:rPr lang="en-GB" sz="2000" dirty="0">
                <a:latin typeface="HfW cursive" panose="00000500000000000000" pitchFamily="2" charset="0"/>
              </a:rPr>
              <a:t>"Then I will," said the little red hen . So the little red hen  planted the seeds  all by herself.</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506348" y="6057593"/>
            <a:ext cx="609600" cy="609600"/>
          </a:xfrm>
          <a:prstGeom prst="rect">
            <a:avLst/>
          </a:prstGeom>
        </p:spPr>
      </p:pic>
    </p:spTree>
    <p:extLst>
      <p:ext uri="{BB962C8B-B14F-4D97-AF65-F5344CB8AC3E}">
        <p14:creationId xmlns:p14="http://schemas.microsoft.com/office/powerpoint/2010/main" val="352454363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604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 name="TextBox 4"/>
          <p:cNvSpPr txBox="1"/>
          <p:nvPr/>
        </p:nvSpPr>
        <p:spPr>
          <a:xfrm>
            <a:off x="196947" y="109414"/>
            <a:ext cx="3432517" cy="369332"/>
          </a:xfrm>
          <a:prstGeom prst="rect">
            <a:avLst/>
          </a:prstGeom>
          <a:noFill/>
        </p:spPr>
        <p:txBody>
          <a:bodyPr wrap="square" rtlCol="0">
            <a:spAutoFit/>
          </a:bodyPr>
          <a:lstStyle/>
          <a:p>
            <a:r>
              <a:rPr lang="en-GB" dirty="0" smtClean="0">
                <a:latin typeface="HfW precursive" panose="00000500000000000000" pitchFamily="2" charset="0"/>
              </a:rPr>
              <a:t>Little Red Hen – Lesson 3 </a:t>
            </a:r>
            <a:endParaRPr lang="en-GB" dirty="0">
              <a:latin typeface="HfW precursive" panose="00000500000000000000" pitchFamily="2" charset="0"/>
            </a:endParaRPr>
          </a:p>
        </p:txBody>
      </p:sp>
      <p:pic>
        <p:nvPicPr>
          <p:cNvPr id="11" name="Picture 10"/>
          <p:cNvPicPr>
            <a:picLocks noChangeAspect="1"/>
          </p:cNvPicPr>
          <p:nvPr/>
        </p:nvPicPr>
        <p:blipFill>
          <a:blip r:embed="rId4"/>
          <a:stretch>
            <a:fillRect/>
          </a:stretch>
        </p:blipFill>
        <p:spPr>
          <a:xfrm>
            <a:off x="3629464" y="109414"/>
            <a:ext cx="4933950" cy="2009775"/>
          </a:xfrm>
          <a:prstGeom prst="rect">
            <a:avLst/>
          </a:prstGeom>
        </p:spPr>
      </p:pic>
      <p:sp>
        <p:nvSpPr>
          <p:cNvPr id="12" name="TextBox 11"/>
          <p:cNvSpPr txBox="1"/>
          <p:nvPr/>
        </p:nvSpPr>
        <p:spPr>
          <a:xfrm>
            <a:off x="8679766" y="109414"/>
            <a:ext cx="3137095" cy="369332"/>
          </a:xfrm>
          <a:prstGeom prst="rect">
            <a:avLst/>
          </a:prstGeom>
          <a:noFill/>
        </p:spPr>
        <p:txBody>
          <a:bodyPr wrap="square" rtlCol="0">
            <a:spAutoFit/>
          </a:bodyPr>
          <a:lstStyle/>
          <a:p>
            <a:pPr algn="ctr"/>
            <a:r>
              <a:rPr lang="en-GB" dirty="0" smtClean="0">
                <a:latin typeface="HfW precursive" panose="00000500000000000000" pitchFamily="2" charset="0"/>
              </a:rPr>
              <a:t>Let’s write the middle</a:t>
            </a:r>
            <a:endParaRPr lang="en-GB" dirty="0">
              <a:latin typeface="HfW precursive" panose="00000500000000000000" pitchFamily="2" charset="0"/>
            </a:endParaRPr>
          </a:p>
        </p:txBody>
      </p:sp>
      <p:sp>
        <p:nvSpPr>
          <p:cNvPr id="4" name="Rectangle 3"/>
          <p:cNvSpPr/>
          <p:nvPr/>
        </p:nvSpPr>
        <p:spPr>
          <a:xfrm>
            <a:off x="0" y="2817118"/>
            <a:ext cx="11995053" cy="3000821"/>
          </a:xfrm>
          <a:prstGeom prst="rect">
            <a:avLst/>
          </a:prstGeom>
        </p:spPr>
        <p:txBody>
          <a:bodyPr wrap="square">
            <a:spAutoFit/>
          </a:bodyPr>
          <a:lstStyle/>
          <a:p>
            <a:pPr>
              <a:lnSpc>
                <a:spcPct val="150000"/>
              </a:lnSpc>
            </a:pPr>
            <a:r>
              <a:rPr lang="en-GB" dirty="0" smtClean="0">
                <a:latin typeface="HfW cursive" panose="00000500000000000000" pitchFamily="2" charset="0"/>
              </a:rPr>
              <a:t>When the turnip was cut the old pink pig asked her friends. “Who will help me mash the turnip for the filling for the pie”. </a:t>
            </a:r>
          </a:p>
          <a:p>
            <a:pPr>
              <a:lnSpc>
                <a:spcPct val="150000"/>
              </a:lnSpc>
            </a:pPr>
            <a:r>
              <a:rPr lang="en-GB" dirty="0" smtClean="0">
                <a:latin typeface="HfW cursive" panose="00000500000000000000" pitchFamily="2" charset="0"/>
              </a:rPr>
              <a:t>“</a:t>
            </a:r>
            <a:r>
              <a:rPr lang="en-GB" dirty="0">
                <a:latin typeface="HfW cursive" panose="00000500000000000000" pitchFamily="2" charset="0"/>
              </a:rPr>
              <a:t>Not I” said the feathered white duck when she opened her eyes. “Not I” yawned the lazy furry dog as he peered out from under the pile of hay. “Not I” clucked the baby yellow chick as she flapped her wings and stamped her feet.  </a:t>
            </a:r>
          </a:p>
          <a:p>
            <a:pPr>
              <a:lnSpc>
                <a:spcPct val="150000"/>
              </a:lnSpc>
            </a:pPr>
            <a:endParaRPr lang="en-GB" dirty="0">
              <a:latin typeface="HfW cursive" panose="00000500000000000000" pitchFamily="2" charset="0"/>
            </a:endParaRPr>
          </a:p>
          <a:p>
            <a:pPr>
              <a:lnSpc>
                <a:spcPct val="150000"/>
              </a:lnSpc>
            </a:pPr>
            <a:r>
              <a:rPr lang="en-GB" dirty="0">
                <a:latin typeface="HfW cursive" panose="00000500000000000000" pitchFamily="2" charset="0"/>
              </a:rPr>
              <a:t>“All right then, I’ll </a:t>
            </a:r>
            <a:r>
              <a:rPr lang="en-GB" dirty="0" smtClean="0">
                <a:latin typeface="HfW cursive" panose="00000500000000000000" pitchFamily="2" charset="0"/>
              </a:rPr>
              <a:t>mash </a:t>
            </a:r>
            <a:r>
              <a:rPr lang="en-GB" dirty="0">
                <a:latin typeface="HfW cursive" panose="00000500000000000000" pitchFamily="2" charset="0"/>
              </a:rPr>
              <a:t>it myself!” exclaimed Old Pink Pig and she did. </a:t>
            </a:r>
          </a:p>
        </p:txBody>
      </p:sp>
      <p:sp>
        <p:nvSpPr>
          <p:cNvPr id="13" name="TextBox 12"/>
          <p:cNvSpPr txBox="1"/>
          <p:nvPr/>
        </p:nvSpPr>
        <p:spPr>
          <a:xfrm>
            <a:off x="2910840" y="6035040"/>
            <a:ext cx="6370320" cy="369332"/>
          </a:xfrm>
          <a:prstGeom prst="rect">
            <a:avLst/>
          </a:prstGeom>
          <a:noFill/>
        </p:spPr>
        <p:txBody>
          <a:bodyPr wrap="square" rtlCol="0">
            <a:spAutoFit/>
          </a:bodyPr>
          <a:lstStyle/>
          <a:p>
            <a:pPr algn="ctr"/>
            <a:r>
              <a:rPr lang="en-GB" dirty="0" smtClean="0">
                <a:solidFill>
                  <a:srgbClr val="FF0000"/>
                </a:solidFill>
                <a:latin typeface="HfW cursive" panose="00000500000000000000" pitchFamily="2" charset="0"/>
              </a:rPr>
              <a:t>What words have been repeated? </a:t>
            </a:r>
            <a:endParaRPr lang="en-GB" dirty="0">
              <a:solidFill>
                <a:srgbClr val="FF0000"/>
              </a:solidFill>
              <a:latin typeface="HfW cursive" panose="00000500000000000000" pitchFamily="2" charset="0"/>
            </a:endParaRP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98806" y="871875"/>
            <a:ext cx="609600" cy="609600"/>
          </a:xfrm>
          <a:prstGeom prst="rect">
            <a:avLst/>
          </a:prstGeom>
        </p:spPr>
      </p:pic>
    </p:spTree>
    <p:extLst>
      <p:ext uri="{BB962C8B-B14F-4D97-AF65-F5344CB8AC3E}">
        <p14:creationId xmlns:p14="http://schemas.microsoft.com/office/powerpoint/2010/main" val="162313782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7431"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 name="TextBox 4"/>
          <p:cNvSpPr txBox="1"/>
          <p:nvPr/>
        </p:nvSpPr>
        <p:spPr>
          <a:xfrm>
            <a:off x="196947" y="109414"/>
            <a:ext cx="3432517" cy="369332"/>
          </a:xfrm>
          <a:prstGeom prst="rect">
            <a:avLst/>
          </a:prstGeom>
          <a:noFill/>
        </p:spPr>
        <p:txBody>
          <a:bodyPr wrap="square" rtlCol="0">
            <a:spAutoFit/>
          </a:bodyPr>
          <a:lstStyle/>
          <a:p>
            <a:r>
              <a:rPr lang="en-GB" dirty="0" smtClean="0">
                <a:latin typeface="HfW precursive" panose="00000500000000000000" pitchFamily="2" charset="0"/>
              </a:rPr>
              <a:t>Little Red Hen – Lesson 3 </a:t>
            </a:r>
            <a:endParaRPr lang="en-GB" dirty="0">
              <a:latin typeface="HfW precursive" panose="00000500000000000000" pitchFamily="2" charset="0"/>
            </a:endParaRPr>
          </a:p>
        </p:txBody>
      </p:sp>
      <p:pic>
        <p:nvPicPr>
          <p:cNvPr id="11" name="Picture 10"/>
          <p:cNvPicPr>
            <a:picLocks noChangeAspect="1"/>
          </p:cNvPicPr>
          <p:nvPr/>
        </p:nvPicPr>
        <p:blipFill>
          <a:blip r:embed="rId4"/>
          <a:stretch>
            <a:fillRect/>
          </a:stretch>
        </p:blipFill>
        <p:spPr>
          <a:xfrm>
            <a:off x="3629464" y="643044"/>
            <a:ext cx="4933950" cy="2009775"/>
          </a:xfrm>
          <a:prstGeom prst="rect">
            <a:avLst/>
          </a:prstGeom>
        </p:spPr>
      </p:pic>
      <p:sp>
        <p:nvSpPr>
          <p:cNvPr id="12" name="TextBox 11"/>
          <p:cNvSpPr txBox="1"/>
          <p:nvPr/>
        </p:nvSpPr>
        <p:spPr>
          <a:xfrm>
            <a:off x="8679766" y="109414"/>
            <a:ext cx="3137095" cy="369332"/>
          </a:xfrm>
          <a:prstGeom prst="rect">
            <a:avLst/>
          </a:prstGeom>
          <a:noFill/>
        </p:spPr>
        <p:txBody>
          <a:bodyPr wrap="square" rtlCol="0">
            <a:spAutoFit/>
          </a:bodyPr>
          <a:lstStyle/>
          <a:p>
            <a:pPr algn="ctr"/>
            <a:r>
              <a:rPr lang="en-GB" dirty="0" smtClean="0">
                <a:latin typeface="HfW precursive" panose="00000500000000000000" pitchFamily="2" charset="0"/>
              </a:rPr>
              <a:t>Let’s write the middle</a:t>
            </a:r>
            <a:endParaRPr lang="en-GB" dirty="0">
              <a:latin typeface="HfW precursive" panose="00000500000000000000" pitchFamily="2" charset="0"/>
            </a:endParaRPr>
          </a:p>
        </p:txBody>
      </p:sp>
      <p:sp>
        <p:nvSpPr>
          <p:cNvPr id="4" name="Rectangle 3"/>
          <p:cNvSpPr/>
          <p:nvPr/>
        </p:nvSpPr>
        <p:spPr>
          <a:xfrm>
            <a:off x="0" y="2817118"/>
            <a:ext cx="11995053" cy="3416320"/>
          </a:xfrm>
          <a:prstGeom prst="rect">
            <a:avLst/>
          </a:prstGeom>
        </p:spPr>
        <p:txBody>
          <a:bodyPr wrap="square">
            <a:spAutoFit/>
          </a:bodyPr>
          <a:lstStyle/>
          <a:p>
            <a:pPr>
              <a:lnSpc>
                <a:spcPct val="150000"/>
              </a:lnSpc>
            </a:pPr>
            <a:r>
              <a:rPr lang="en-GB" dirty="0" smtClean="0">
                <a:latin typeface="HfW cursive" panose="00000500000000000000" pitchFamily="2" charset="0"/>
              </a:rPr>
              <a:t>When the turnip was cut the old pink pig asked her friends. “</a:t>
            </a:r>
            <a:r>
              <a:rPr lang="en-GB" dirty="0" smtClean="0">
                <a:solidFill>
                  <a:srgbClr val="FF0000"/>
                </a:solidFill>
                <a:latin typeface="HfW cursive" panose="00000500000000000000" pitchFamily="2" charset="0"/>
              </a:rPr>
              <a:t>Who will help me </a:t>
            </a:r>
            <a:r>
              <a:rPr lang="en-GB" dirty="0" smtClean="0">
                <a:latin typeface="HfW cursive" panose="00000500000000000000" pitchFamily="2" charset="0"/>
              </a:rPr>
              <a:t>mash</a:t>
            </a:r>
            <a:r>
              <a:rPr lang="en-GB" dirty="0" smtClean="0">
                <a:solidFill>
                  <a:srgbClr val="FF0000"/>
                </a:solidFill>
                <a:latin typeface="HfW cursive" panose="00000500000000000000" pitchFamily="2" charset="0"/>
              </a:rPr>
              <a:t> the turnip for the filling for the pie</a:t>
            </a:r>
            <a:r>
              <a:rPr lang="en-GB" dirty="0" smtClean="0">
                <a:latin typeface="HfW cursive" panose="00000500000000000000" pitchFamily="2" charset="0"/>
              </a:rPr>
              <a:t>”. </a:t>
            </a:r>
          </a:p>
          <a:p>
            <a:pPr>
              <a:lnSpc>
                <a:spcPct val="150000"/>
              </a:lnSpc>
            </a:pPr>
            <a:endParaRPr lang="en-GB" dirty="0" smtClean="0">
              <a:latin typeface="HfW cursive" panose="00000500000000000000" pitchFamily="2" charset="0"/>
            </a:endParaRPr>
          </a:p>
          <a:p>
            <a:pPr>
              <a:lnSpc>
                <a:spcPct val="150000"/>
              </a:lnSpc>
            </a:pPr>
            <a:r>
              <a:rPr lang="en-GB" dirty="0" smtClean="0">
                <a:solidFill>
                  <a:srgbClr val="FF0000"/>
                </a:solidFill>
                <a:latin typeface="HfW cursive" panose="00000500000000000000" pitchFamily="2" charset="0"/>
              </a:rPr>
              <a:t>“</a:t>
            </a:r>
            <a:r>
              <a:rPr lang="en-GB" dirty="0">
                <a:solidFill>
                  <a:srgbClr val="FF0000"/>
                </a:solidFill>
                <a:latin typeface="HfW cursive" panose="00000500000000000000" pitchFamily="2" charset="0"/>
              </a:rPr>
              <a:t>Not I” said the feathered white duck when she opened her eyes. “Not I” yawned the lazy furry dog as he peered out from under the pile of hay. “Not I” clucked the baby yellow chick as she flapped her wings and stamped her feet.  </a:t>
            </a:r>
          </a:p>
          <a:p>
            <a:pPr>
              <a:lnSpc>
                <a:spcPct val="150000"/>
              </a:lnSpc>
            </a:pPr>
            <a:endParaRPr lang="en-GB" dirty="0">
              <a:latin typeface="HfW cursive" panose="00000500000000000000" pitchFamily="2" charset="0"/>
            </a:endParaRPr>
          </a:p>
          <a:p>
            <a:pPr>
              <a:lnSpc>
                <a:spcPct val="150000"/>
              </a:lnSpc>
            </a:pPr>
            <a:r>
              <a:rPr lang="en-GB" dirty="0">
                <a:solidFill>
                  <a:srgbClr val="FF0000"/>
                </a:solidFill>
                <a:latin typeface="HfW cursive" panose="00000500000000000000" pitchFamily="2" charset="0"/>
              </a:rPr>
              <a:t>“All right then, I’ll </a:t>
            </a:r>
            <a:r>
              <a:rPr lang="en-GB" dirty="0" smtClean="0">
                <a:latin typeface="HfW cursive" panose="00000500000000000000" pitchFamily="2" charset="0"/>
              </a:rPr>
              <a:t>mash</a:t>
            </a:r>
            <a:r>
              <a:rPr lang="en-GB" dirty="0" smtClean="0">
                <a:solidFill>
                  <a:srgbClr val="FF0000"/>
                </a:solidFill>
                <a:latin typeface="HfW cursive" panose="00000500000000000000" pitchFamily="2" charset="0"/>
              </a:rPr>
              <a:t> </a:t>
            </a:r>
            <a:r>
              <a:rPr lang="en-GB" dirty="0">
                <a:solidFill>
                  <a:srgbClr val="FF0000"/>
                </a:solidFill>
                <a:latin typeface="HfW cursive" panose="00000500000000000000" pitchFamily="2" charset="0"/>
              </a:rPr>
              <a:t>it myself!” exclaimed Old Pink Pig and she did. </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87680" y="1038331"/>
            <a:ext cx="609600" cy="609600"/>
          </a:xfrm>
          <a:prstGeom prst="rect">
            <a:avLst/>
          </a:prstGeom>
        </p:spPr>
      </p:pic>
    </p:spTree>
    <p:extLst>
      <p:ext uri="{BB962C8B-B14F-4D97-AF65-F5344CB8AC3E}">
        <p14:creationId xmlns:p14="http://schemas.microsoft.com/office/powerpoint/2010/main" val="127891503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916"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 name="TextBox 4"/>
          <p:cNvSpPr txBox="1"/>
          <p:nvPr/>
        </p:nvSpPr>
        <p:spPr>
          <a:xfrm>
            <a:off x="196947" y="109414"/>
            <a:ext cx="3432517" cy="369332"/>
          </a:xfrm>
          <a:prstGeom prst="rect">
            <a:avLst/>
          </a:prstGeom>
          <a:noFill/>
        </p:spPr>
        <p:txBody>
          <a:bodyPr wrap="square" rtlCol="0">
            <a:spAutoFit/>
          </a:bodyPr>
          <a:lstStyle/>
          <a:p>
            <a:r>
              <a:rPr lang="en-GB" dirty="0" smtClean="0">
                <a:latin typeface="HfW precursive" panose="00000500000000000000" pitchFamily="2" charset="0"/>
              </a:rPr>
              <a:t>Little Red Hen – Lesson </a:t>
            </a:r>
            <a:r>
              <a:rPr lang="en-GB" dirty="0">
                <a:latin typeface="HfW precursive" panose="00000500000000000000" pitchFamily="2" charset="0"/>
              </a:rPr>
              <a:t>3</a:t>
            </a:r>
            <a:r>
              <a:rPr lang="en-GB" dirty="0" smtClean="0">
                <a:latin typeface="HfW precursive" panose="00000500000000000000" pitchFamily="2" charset="0"/>
              </a:rPr>
              <a:t> </a:t>
            </a:r>
            <a:endParaRPr lang="en-GB" dirty="0">
              <a:latin typeface="HfW precursive" panose="00000500000000000000" pitchFamily="2" charset="0"/>
            </a:endParaRPr>
          </a:p>
        </p:txBody>
      </p:sp>
      <p:sp>
        <p:nvSpPr>
          <p:cNvPr id="3" name="TextBox 2"/>
          <p:cNvSpPr txBox="1"/>
          <p:nvPr/>
        </p:nvSpPr>
        <p:spPr>
          <a:xfrm>
            <a:off x="5570806" y="1508998"/>
            <a:ext cx="6678617" cy="329320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1600" dirty="0" smtClean="0">
                <a:latin typeface="HfW cursive" panose="00000500000000000000" pitchFamily="2" charset="0"/>
              </a:rPr>
              <a:t>“</a:t>
            </a:r>
            <a:r>
              <a:rPr lang="en-GB" sz="1600" dirty="0">
                <a:latin typeface="HfW cursive" panose="00000500000000000000" pitchFamily="2" charset="0"/>
              </a:rPr>
              <a:t>Who will help me </a:t>
            </a:r>
            <a:r>
              <a:rPr lang="en-GB" sz="1600" dirty="0" smtClean="0">
                <a:latin typeface="HfW cursive" panose="00000500000000000000" pitchFamily="2" charset="0"/>
              </a:rPr>
              <a:t>mash </a:t>
            </a:r>
            <a:r>
              <a:rPr lang="en-GB" sz="1600" dirty="0">
                <a:latin typeface="HfW cursive" panose="00000500000000000000" pitchFamily="2" charset="0"/>
              </a:rPr>
              <a:t>the turnip?” </a:t>
            </a:r>
            <a:r>
              <a:rPr lang="en-GB" sz="1600" dirty="0" smtClean="0">
                <a:latin typeface="HfW cursive" panose="00000500000000000000" pitchFamily="2" charset="0"/>
              </a:rPr>
              <a:t>questioned the </a:t>
            </a:r>
            <a:r>
              <a:rPr lang="en-GB" sz="1600" dirty="0" smtClean="0">
                <a:solidFill>
                  <a:srgbClr val="FF0000"/>
                </a:solidFill>
                <a:latin typeface="HfW cursive" panose="00000500000000000000" pitchFamily="2" charset="0"/>
              </a:rPr>
              <a:t>tired</a:t>
            </a:r>
            <a:r>
              <a:rPr lang="en-GB" sz="1600" dirty="0" smtClean="0">
                <a:latin typeface="HfW cursive" panose="00000500000000000000" pitchFamily="2" charset="0"/>
              </a:rPr>
              <a:t> Old Pink Pig. </a:t>
            </a:r>
          </a:p>
          <a:p>
            <a:endParaRPr lang="en-GB" sz="1600" dirty="0">
              <a:latin typeface="HfW cursive" panose="00000500000000000000" pitchFamily="2" charset="0"/>
            </a:endParaRPr>
          </a:p>
          <a:p>
            <a:r>
              <a:rPr lang="en-GB" sz="1600" dirty="0">
                <a:latin typeface="HfW cursive" panose="00000500000000000000" pitchFamily="2" charset="0"/>
              </a:rPr>
              <a:t>“Not I” </a:t>
            </a:r>
            <a:r>
              <a:rPr lang="en-GB" sz="1600" dirty="0" smtClean="0">
                <a:solidFill>
                  <a:srgbClr val="FF0000"/>
                </a:solidFill>
                <a:latin typeface="HfW cursive" panose="00000500000000000000" pitchFamily="2" charset="0"/>
              </a:rPr>
              <a:t>quacked</a:t>
            </a:r>
            <a:r>
              <a:rPr lang="en-GB" sz="1600" dirty="0" smtClean="0">
                <a:latin typeface="HfW cursive" panose="00000500000000000000" pitchFamily="2" charset="0"/>
              </a:rPr>
              <a:t> </a:t>
            </a:r>
            <a:r>
              <a:rPr lang="en-GB" sz="1600" dirty="0">
                <a:latin typeface="HfW cursive" panose="00000500000000000000" pitchFamily="2" charset="0"/>
              </a:rPr>
              <a:t>the </a:t>
            </a:r>
            <a:r>
              <a:rPr lang="en-GB" sz="1600" dirty="0">
                <a:solidFill>
                  <a:srgbClr val="FF0000"/>
                </a:solidFill>
                <a:latin typeface="HfW cursive" panose="00000500000000000000" pitchFamily="2" charset="0"/>
              </a:rPr>
              <a:t>feathered white </a:t>
            </a:r>
            <a:r>
              <a:rPr lang="en-GB" sz="1600" dirty="0">
                <a:latin typeface="HfW cursive" panose="00000500000000000000" pitchFamily="2" charset="0"/>
              </a:rPr>
              <a:t>duck when she opened her eyes. “Not I” </a:t>
            </a:r>
            <a:r>
              <a:rPr lang="en-GB" sz="1600" dirty="0">
                <a:solidFill>
                  <a:srgbClr val="FF0000"/>
                </a:solidFill>
                <a:latin typeface="HfW cursive" panose="00000500000000000000" pitchFamily="2" charset="0"/>
              </a:rPr>
              <a:t>yawned</a:t>
            </a:r>
            <a:r>
              <a:rPr lang="en-GB" sz="1600" dirty="0">
                <a:latin typeface="HfW cursive" panose="00000500000000000000" pitchFamily="2" charset="0"/>
              </a:rPr>
              <a:t> the </a:t>
            </a:r>
            <a:r>
              <a:rPr lang="en-GB" sz="1600" dirty="0">
                <a:solidFill>
                  <a:srgbClr val="FF0000"/>
                </a:solidFill>
                <a:latin typeface="HfW cursive" panose="00000500000000000000" pitchFamily="2" charset="0"/>
              </a:rPr>
              <a:t>lazy furry </a:t>
            </a:r>
            <a:r>
              <a:rPr lang="en-GB" sz="1600" dirty="0">
                <a:latin typeface="HfW cursive" panose="00000500000000000000" pitchFamily="2" charset="0"/>
              </a:rPr>
              <a:t>dog </a:t>
            </a:r>
            <a:r>
              <a:rPr lang="en-GB" sz="1600" dirty="0">
                <a:solidFill>
                  <a:srgbClr val="FF0000"/>
                </a:solidFill>
                <a:latin typeface="HfW cursive" panose="00000500000000000000" pitchFamily="2" charset="0"/>
              </a:rPr>
              <a:t>as</a:t>
            </a:r>
            <a:r>
              <a:rPr lang="en-GB" sz="1600" dirty="0">
                <a:latin typeface="HfW cursive" panose="00000500000000000000" pitchFamily="2" charset="0"/>
              </a:rPr>
              <a:t> he peered out from under the pile of hay. “Not I” </a:t>
            </a:r>
            <a:r>
              <a:rPr lang="en-GB" sz="1600" dirty="0">
                <a:solidFill>
                  <a:srgbClr val="FF0000"/>
                </a:solidFill>
                <a:latin typeface="HfW cursive" panose="00000500000000000000" pitchFamily="2" charset="0"/>
              </a:rPr>
              <a:t>clucked</a:t>
            </a:r>
            <a:r>
              <a:rPr lang="en-GB" sz="1600" dirty="0">
                <a:latin typeface="HfW cursive" panose="00000500000000000000" pitchFamily="2" charset="0"/>
              </a:rPr>
              <a:t> the </a:t>
            </a:r>
            <a:r>
              <a:rPr lang="en-GB" sz="1600" dirty="0">
                <a:solidFill>
                  <a:srgbClr val="FF0000"/>
                </a:solidFill>
                <a:latin typeface="HfW cursive" panose="00000500000000000000" pitchFamily="2" charset="0"/>
              </a:rPr>
              <a:t>baby yellow </a:t>
            </a:r>
            <a:r>
              <a:rPr lang="en-GB" sz="1600" dirty="0">
                <a:latin typeface="HfW cursive" panose="00000500000000000000" pitchFamily="2" charset="0"/>
              </a:rPr>
              <a:t>chick as she flapped her wings </a:t>
            </a:r>
            <a:r>
              <a:rPr lang="en-GB" sz="1600" dirty="0">
                <a:solidFill>
                  <a:srgbClr val="FF0000"/>
                </a:solidFill>
                <a:latin typeface="HfW cursive" panose="00000500000000000000" pitchFamily="2" charset="0"/>
              </a:rPr>
              <a:t>and</a:t>
            </a:r>
            <a:r>
              <a:rPr lang="en-GB" sz="1600" dirty="0">
                <a:latin typeface="HfW cursive" panose="00000500000000000000" pitchFamily="2" charset="0"/>
              </a:rPr>
              <a:t> stamped her feet.  </a:t>
            </a:r>
          </a:p>
          <a:p>
            <a:endParaRPr lang="en-GB" sz="1600" dirty="0">
              <a:latin typeface="HfW cursive" panose="00000500000000000000" pitchFamily="2" charset="0"/>
            </a:endParaRPr>
          </a:p>
          <a:p>
            <a:r>
              <a:rPr lang="en-GB" sz="1600" dirty="0">
                <a:latin typeface="HfW cursive" panose="00000500000000000000" pitchFamily="2" charset="0"/>
              </a:rPr>
              <a:t>“All right then, I’ll </a:t>
            </a:r>
            <a:r>
              <a:rPr lang="en-GB" sz="1600" dirty="0" smtClean="0">
                <a:latin typeface="HfW cursive" panose="00000500000000000000" pitchFamily="2" charset="0"/>
              </a:rPr>
              <a:t>mash </a:t>
            </a:r>
            <a:r>
              <a:rPr lang="en-GB" sz="1600" dirty="0">
                <a:latin typeface="HfW cursive" panose="00000500000000000000" pitchFamily="2" charset="0"/>
              </a:rPr>
              <a:t>it myself!” </a:t>
            </a:r>
            <a:r>
              <a:rPr lang="en-GB" sz="1600" dirty="0">
                <a:solidFill>
                  <a:srgbClr val="FF0000"/>
                </a:solidFill>
                <a:latin typeface="HfW cursive" panose="00000500000000000000" pitchFamily="2" charset="0"/>
              </a:rPr>
              <a:t>exclaimed</a:t>
            </a:r>
            <a:r>
              <a:rPr lang="en-GB" sz="1600" dirty="0">
                <a:latin typeface="HfW cursive" panose="00000500000000000000" pitchFamily="2" charset="0"/>
              </a:rPr>
              <a:t> </a:t>
            </a:r>
            <a:r>
              <a:rPr lang="en-GB" sz="1600" dirty="0" smtClean="0">
                <a:solidFill>
                  <a:srgbClr val="FF0000"/>
                </a:solidFill>
                <a:latin typeface="HfW cursive" panose="00000500000000000000" pitchFamily="2" charset="0"/>
              </a:rPr>
              <a:t>Old </a:t>
            </a:r>
            <a:r>
              <a:rPr lang="en-GB" sz="1600" dirty="0">
                <a:solidFill>
                  <a:srgbClr val="FF0000"/>
                </a:solidFill>
                <a:latin typeface="HfW cursive" panose="00000500000000000000" pitchFamily="2" charset="0"/>
              </a:rPr>
              <a:t>Pink </a:t>
            </a:r>
            <a:r>
              <a:rPr lang="en-GB" sz="1600" dirty="0">
                <a:latin typeface="HfW cursive" panose="00000500000000000000" pitchFamily="2" charset="0"/>
              </a:rPr>
              <a:t>Pig with </a:t>
            </a:r>
            <a:r>
              <a:rPr lang="en-GB" sz="1600" dirty="0" smtClean="0">
                <a:solidFill>
                  <a:srgbClr val="FF0000"/>
                </a:solidFill>
                <a:latin typeface="HfW cursive" panose="00000500000000000000" pitchFamily="2" charset="0"/>
              </a:rPr>
              <a:t>exhaustion.</a:t>
            </a:r>
            <a:endParaRPr lang="en-GB" sz="1600" dirty="0" smtClean="0">
              <a:solidFill>
                <a:schemeClr val="tx1"/>
              </a:solidFill>
              <a:latin typeface="HfW cursive" panose="00000500000000000000" pitchFamily="2" charset="0"/>
            </a:endParaRPr>
          </a:p>
          <a:p>
            <a:endParaRPr lang="en-GB" sz="1600" dirty="0">
              <a:solidFill>
                <a:schemeClr val="tx1"/>
              </a:solidFill>
              <a:latin typeface="HfW cursive" panose="00000500000000000000" pitchFamily="2" charset="0"/>
            </a:endParaRPr>
          </a:p>
          <a:p>
            <a:r>
              <a:rPr lang="en-GB" sz="1600" dirty="0" smtClean="0">
                <a:solidFill>
                  <a:schemeClr val="tx1"/>
                </a:solidFill>
                <a:latin typeface="HfW cursive" panose="00000500000000000000" pitchFamily="2" charset="0"/>
              </a:rPr>
              <a:t>When all the turnip was mashed, the Old Pink Pig asked her friends once again for help </a:t>
            </a:r>
            <a:r>
              <a:rPr lang="en-GB" sz="1600" dirty="0" smtClean="0">
                <a:solidFill>
                  <a:srgbClr val="FF0000"/>
                </a:solidFill>
                <a:latin typeface="HfW cursive" panose="00000500000000000000" pitchFamily="2" charset="0"/>
              </a:rPr>
              <a:t>with</a:t>
            </a:r>
            <a:r>
              <a:rPr lang="en-GB" sz="1600" dirty="0" smtClean="0">
                <a:solidFill>
                  <a:schemeClr val="tx1"/>
                </a:solidFill>
                <a:latin typeface="HfW cursive" panose="00000500000000000000" pitchFamily="2" charset="0"/>
              </a:rPr>
              <a:t> some trepidation. </a:t>
            </a:r>
            <a:endParaRPr lang="en-GB" sz="1600" dirty="0">
              <a:latin typeface="HfW cursive" panose="00000500000000000000" pitchFamily="2"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58923" y="394082"/>
            <a:ext cx="1257938" cy="857685"/>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24017" y="394082"/>
            <a:ext cx="1194406" cy="775093"/>
          </a:xfrm>
          <a:prstGeom prst="rect">
            <a:avLst/>
          </a:prstGeom>
        </p:spPr>
      </p:pic>
      <p:sp>
        <p:nvSpPr>
          <p:cNvPr id="7" name="TextBox 6"/>
          <p:cNvSpPr txBox="1"/>
          <p:nvPr/>
        </p:nvSpPr>
        <p:spPr>
          <a:xfrm>
            <a:off x="5570806" y="394082"/>
            <a:ext cx="3221502" cy="923330"/>
          </a:xfrm>
          <a:prstGeom prst="rect">
            <a:avLst/>
          </a:prstGeom>
          <a:noFill/>
        </p:spPr>
        <p:txBody>
          <a:bodyPr wrap="square" rtlCol="0">
            <a:spAutoFit/>
          </a:bodyPr>
          <a:lstStyle/>
          <a:p>
            <a:pPr algn="ctr"/>
            <a:r>
              <a:rPr lang="en-GB" b="1" dirty="0" smtClean="0">
                <a:latin typeface="HfW cursive" panose="00000500000000000000" pitchFamily="2" charset="0"/>
              </a:rPr>
              <a:t>Today you will write the middle of the alternative story</a:t>
            </a:r>
            <a:endParaRPr lang="en-GB" b="1" dirty="0">
              <a:latin typeface="HfW cursive" panose="00000500000000000000" pitchFamily="2" charset="0"/>
            </a:endParaRPr>
          </a:p>
        </p:txBody>
      </p:sp>
      <p:sp>
        <p:nvSpPr>
          <p:cNvPr id="9" name="TextBox 8"/>
          <p:cNvSpPr txBox="1"/>
          <p:nvPr/>
        </p:nvSpPr>
        <p:spPr>
          <a:xfrm>
            <a:off x="98471" y="454294"/>
            <a:ext cx="3221502" cy="923330"/>
          </a:xfrm>
          <a:prstGeom prst="rect">
            <a:avLst/>
          </a:prstGeom>
          <a:noFill/>
        </p:spPr>
        <p:txBody>
          <a:bodyPr wrap="square" rtlCol="0">
            <a:spAutoFit/>
          </a:bodyPr>
          <a:lstStyle/>
          <a:p>
            <a:pPr algn="ctr"/>
            <a:r>
              <a:rPr lang="en-GB" b="1" dirty="0" smtClean="0">
                <a:latin typeface="HfW cursive" panose="00000500000000000000" pitchFamily="2" charset="0"/>
              </a:rPr>
              <a:t>Today you will write the middle of the Little Red Hen story</a:t>
            </a:r>
            <a:endParaRPr lang="en-GB" b="1" dirty="0">
              <a:latin typeface="HfW cursive" panose="00000500000000000000" pitchFamily="2" charset="0"/>
            </a:endParaRPr>
          </a:p>
        </p:txBody>
      </p:sp>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36054" y="227975"/>
            <a:ext cx="752580" cy="1133633"/>
          </a:xfrm>
          <a:prstGeom prst="rect">
            <a:avLst/>
          </a:prstGeom>
        </p:spPr>
      </p:pic>
      <p:sp>
        <p:nvSpPr>
          <p:cNvPr id="10" name="Rectangle 9"/>
          <p:cNvSpPr/>
          <p:nvPr/>
        </p:nvSpPr>
        <p:spPr>
          <a:xfrm>
            <a:off x="98471" y="1508998"/>
            <a:ext cx="5064369" cy="440120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1400" dirty="0">
                <a:latin typeface="HfW cursive" panose="00000500000000000000" pitchFamily="2" charset="0"/>
              </a:rPr>
              <a:t>When the seeds  had grown, the little red hen asked her friends, "Who will help me cut the wheat ?"</a:t>
            </a:r>
          </a:p>
          <a:p>
            <a:r>
              <a:rPr lang="en-GB" sz="1400" dirty="0">
                <a:latin typeface="HfW cursive" panose="00000500000000000000" pitchFamily="2" charset="0"/>
              </a:rPr>
              <a:t>"Not I," barked the lazy dog .</a:t>
            </a:r>
          </a:p>
          <a:p>
            <a:r>
              <a:rPr lang="en-GB" sz="1400" dirty="0">
                <a:latin typeface="HfW cursive" panose="00000500000000000000" pitchFamily="2" charset="0"/>
              </a:rPr>
              <a:t>"Not I," purred the sleepy cat .</a:t>
            </a:r>
          </a:p>
          <a:p>
            <a:r>
              <a:rPr lang="en-GB" sz="1400" dirty="0">
                <a:latin typeface="HfW cursive" panose="00000500000000000000" pitchFamily="2" charset="0"/>
              </a:rPr>
              <a:t>"Not I," quacked the noisy yellow </a:t>
            </a:r>
            <a:r>
              <a:rPr lang="en-GB" sz="1400" dirty="0" smtClean="0">
                <a:latin typeface="HfW cursive" panose="00000500000000000000" pitchFamily="2" charset="0"/>
              </a:rPr>
              <a:t>duck</a:t>
            </a:r>
          </a:p>
          <a:p>
            <a:endParaRPr lang="en-GB" sz="1400" dirty="0">
              <a:latin typeface="HfW cursive" panose="00000500000000000000" pitchFamily="2" charset="0"/>
            </a:endParaRPr>
          </a:p>
          <a:p>
            <a:r>
              <a:rPr lang="en-GB" sz="1400" dirty="0">
                <a:latin typeface="HfW cursive" panose="00000500000000000000" pitchFamily="2" charset="0"/>
              </a:rPr>
              <a:t>"Then I will," said the little red hen . So the little red hen  cut the wheat  all by herself.</a:t>
            </a:r>
          </a:p>
          <a:p>
            <a:endParaRPr lang="en-GB" sz="1400" dirty="0">
              <a:latin typeface="HfW cursive" panose="00000500000000000000" pitchFamily="2" charset="0"/>
            </a:endParaRPr>
          </a:p>
          <a:p>
            <a:r>
              <a:rPr lang="en-GB" sz="1400" dirty="0" smtClean="0">
                <a:latin typeface="HfW cursive" panose="00000500000000000000" pitchFamily="2" charset="0"/>
              </a:rPr>
              <a:t>When </a:t>
            </a:r>
            <a:r>
              <a:rPr lang="en-GB" sz="1400" dirty="0">
                <a:latin typeface="HfW cursive" panose="00000500000000000000" pitchFamily="2" charset="0"/>
              </a:rPr>
              <a:t>all the wheat  was cut, the little red hen asked her friends, "Who will help me take the wheat  to the mill  to be ground into flour ?"</a:t>
            </a:r>
          </a:p>
          <a:p>
            <a:r>
              <a:rPr lang="en-GB" sz="1400" dirty="0">
                <a:latin typeface="HfW cursive" panose="00000500000000000000" pitchFamily="2" charset="0"/>
              </a:rPr>
              <a:t>"Not I," barked the lazy dog .</a:t>
            </a:r>
          </a:p>
          <a:p>
            <a:r>
              <a:rPr lang="en-GB" sz="1400" dirty="0">
                <a:latin typeface="HfW cursive" panose="00000500000000000000" pitchFamily="2" charset="0"/>
              </a:rPr>
              <a:t>"Not I," purred the sleepy cat .</a:t>
            </a:r>
          </a:p>
          <a:p>
            <a:r>
              <a:rPr lang="en-GB" sz="1400" dirty="0">
                <a:latin typeface="HfW cursive" panose="00000500000000000000" pitchFamily="2" charset="0"/>
              </a:rPr>
              <a:t>"Not I," quacked the noisy yellow duck </a:t>
            </a:r>
          </a:p>
          <a:p>
            <a:endParaRPr lang="en-GB" sz="1400" dirty="0">
              <a:latin typeface="HfW cursive" panose="00000500000000000000" pitchFamily="2" charset="0"/>
            </a:endParaRPr>
          </a:p>
          <a:p>
            <a:r>
              <a:rPr lang="en-GB" sz="1400" dirty="0">
                <a:latin typeface="HfW cursive" panose="00000500000000000000" pitchFamily="2" charset="0"/>
              </a:rPr>
              <a:t>"Then I will," said the little red hen . So the little red hen  brought the wheat  to the mill  all by herself, ground the wheat  into flour , and carried the heavy sack  of flour  back to the </a:t>
            </a:r>
            <a:r>
              <a:rPr lang="en-GB" sz="1400" dirty="0" smtClean="0">
                <a:latin typeface="HfW cursive" panose="00000500000000000000" pitchFamily="2" charset="0"/>
              </a:rPr>
              <a:t>farm. </a:t>
            </a:r>
            <a:endParaRPr lang="en-GB" sz="1400" dirty="0">
              <a:latin typeface="HfW cursive" panose="00000500000000000000" pitchFamily="2" charset="0"/>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48996" y="5605403"/>
            <a:ext cx="609600" cy="609600"/>
          </a:xfrm>
          <a:prstGeom prst="rect">
            <a:avLst/>
          </a:prstGeom>
        </p:spPr>
      </p:pic>
    </p:spTree>
    <p:extLst>
      <p:ext uri="{BB962C8B-B14F-4D97-AF65-F5344CB8AC3E}">
        <p14:creationId xmlns:p14="http://schemas.microsoft.com/office/powerpoint/2010/main" val="40571746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8174"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 name="TextBox 4"/>
          <p:cNvSpPr txBox="1"/>
          <p:nvPr/>
        </p:nvSpPr>
        <p:spPr>
          <a:xfrm>
            <a:off x="196947" y="109414"/>
            <a:ext cx="3432517" cy="369332"/>
          </a:xfrm>
          <a:prstGeom prst="rect">
            <a:avLst/>
          </a:prstGeom>
          <a:noFill/>
        </p:spPr>
        <p:txBody>
          <a:bodyPr wrap="square" rtlCol="0">
            <a:spAutoFit/>
          </a:bodyPr>
          <a:lstStyle/>
          <a:p>
            <a:r>
              <a:rPr lang="en-GB" dirty="0" smtClean="0">
                <a:latin typeface="HfW precursive" panose="00000500000000000000" pitchFamily="2" charset="0"/>
              </a:rPr>
              <a:t>Little Red Hen – Lesson 4 </a:t>
            </a:r>
            <a:endParaRPr lang="en-GB" dirty="0">
              <a:latin typeface="HfW precursive" panose="00000500000000000000" pitchFamily="2" charset="0"/>
            </a:endParaRPr>
          </a:p>
        </p:txBody>
      </p:sp>
      <p:sp>
        <p:nvSpPr>
          <p:cNvPr id="12" name="TextBox 11"/>
          <p:cNvSpPr txBox="1"/>
          <p:nvPr/>
        </p:nvSpPr>
        <p:spPr>
          <a:xfrm>
            <a:off x="8679766" y="109414"/>
            <a:ext cx="3137095" cy="369332"/>
          </a:xfrm>
          <a:prstGeom prst="rect">
            <a:avLst/>
          </a:prstGeom>
          <a:noFill/>
        </p:spPr>
        <p:txBody>
          <a:bodyPr wrap="square" rtlCol="0">
            <a:spAutoFit/>
          </a:bodyPr>
          <a:lstStyle/>
          <a:p>
            <a:pPr algn="ctr"/>
            <a:r>
              <a:rPr lang="en-GB" dirty="0" smtClean="0">
                <a:latin typeface="HfW precursive" panose="00000500000000000000" pitchFamily="2" charset="0"/>
              </a:rPr>
              <a:t>Let’s write the ending</a:t>
            </a:r>
            <a:endParaRPr lang="en-GB" dirty="0">
              <a:latin typeface="HfW precursive" panose="00000500000000000000" pitchFamily="2" charset="0"/>
            </a:endParaRPr>
          </a:p>
        </p:txBody>
      </p:sp>
      <p:sp>
        <p:nvSpPr>
          <p:cNvPr id="4" name="Rectangle 3"/>
          <p:cNvSpPr/>
          <p:nvPr/>
        </p:nvSpPr>
        <p:spPr>
          <a:xfrm>
            <a:off x="-1" y="1804244"/>
            <a:ext cx="11995053" cy="3416320"/>
          </a:xfrm>
          <a:prstGeom prst="rect">
            <a:avLst/>
          </a:prstGeom>
        </p:spPr>
        <p:txBody>
          <a:bodyPr wrap="square">
            <a:spAutoFit/>
          </a:bodyPr>
          <a:lstStyle/>
          <a:p>
            <a:pPr>
              <a:lnSpc>
                <a:spcPct val="150000"/>
              </a:lnSpc>
            </a:pPr>
            <a:r>
              <a:rPr lang="en-GB" dirty="0" smtClean="0">
                <a:latin typeface="HfW cursive" panose="00000500000000000000" pitchFamily="2" charset="0"/>
              </a:rPr>
              <a:t>When the turnip was chopped, mashed and cooked the old pink pig asked her friends. “Who will help me </a:t>
            </a:r>
            <a:r>
              <a:rPr lang="en-GB" b="1" dirty="0" smtClean="0">
                <a:latin typeface="HfW cursive" panose="00000500000000000000" pitchFamily="2" charset="0"/>
              </a:rPr>
              <a:t>eat</a:t>
            </a:r>
            <a:r>
              <a:rPr lang="en-GB" dirty="0" smtClean="0">
                <a:latin typeface="HfW cursive" panose="00000500000000000000" pitchFamily="2" charset="0"/>
              </a:rPr>
              <a:t> the turnip for the filling for the pie”. </a:t>
            </a:r>
          </a:p>
          <a:p>
            <a:pPr>
              <a:lnSpc>
                <a:spcPct val="150000"/>
              </a:lnSpc>
            </a:pPr>
            <a:endParaRPr lang="en-GB" dirty="0" smtClean="0">
              <a:latin typeface="HfW cursive" panose="00000500000000000000" pitchFamily="2" charset="0"/>
            </a:endParaRPr>
          </a:p>
          <a:p>
            <a:pPr>
              <a:lnSpc>
                <a:spcPct val="150000"/>
              </a:lnSpc>
            </a:pPr>
            <a:r>
              <a:rPr lang="en-GB" dirty="0" smtClean="0">
                <a:latin typeface="HfW cursive" panose="00000500000000000000" pitchFamily="2" charset="0"/>
              </a:rPr>
              <a:t>“I will” quacked </a:t>
            </a:r>
            <a:r>
              <a:rPr lang="en-GB" dirty="0">
                <a:latin typeface="HfW cursive" panose="00000500000000000000" pitchFamily="2" charset="0"/>
              </a:rPr>
              <a:t>the feathered white duck </a:t>
            </a:r>
            <a:r>
              <a:rPr lang="en-GB" dirty="0" smtClean="0">
                <a:latin typeface="HfW cursive" panose="00000500000000000000" pitchFamily="2" charset="0"/>
              </a:rPr>
              <a:t>as she flapped her wings with excitement. “I will” barked </a:t>
            </a:r>
            <a:r>
              <a:rPr lang="en-GB" dirty="0">
                <a:latin typeface="HfW cursive" panose="00000500000000000000" pitchFamily="2" charset="0"/>
              </a:rPr>
              <a:t>the lazy furry dog as he </a:t>
            </a:r>
            <a:r>
              <a:rPr lang="en-GB" dirty="0" smtClean="0">
                <a:latin typeface="HfW cursive" panose="00000500000000000000" pitchFamily="2" charset="0"/>
              </a:rPr>
              <a:t>padded </a:t>
            </a:r>
            <a:r>
              <a:rPr lang="en-GB" dirty="0">
                <a:latin typeface="HfW cursive" panose="00000500000000000000" pitchFamily="2" charset="0"/>
              </a:rPr>
              <a:t>out from under the pile of hay. </a:t>
            </a:r>
            <a:r>
              <a:rPr lang="en-GB" dirty="0" smtClean="0">
                <a:latin typeface="HfW cursive" panose="00000500000000000000" pitchFamily="2" charset="0"/>
              </a:rPr>
              <a:t>“I will” </a:t>
            </a:r>
            <a:r>
              <a:rPr lang="en-GB" dirty="0">
                <a:latin typeface="HfW cursive" panose="00000500000000000000" pitchFamily="2" charset="0"/>
              </a:rPr>
              <a:t>clucked the baby yellow chick as she </a:t>
            </a:r>
            <a:r>
              <a:rPr lang="en-GB" dirty="0" smtClean="0">
                <a:latin typeface="HfW cursive" panose="00000500000000000000" pitchFamily="2" charset="0"/>
              </a:rPr>
              <a:t>bobbed her head and jumped up and down with glee.  </a:t>
            </a:r>
            <a:endParaRPr lang="en-GB" dirty="0">
              <a:latin typeface="HfW cursive" panose="00000500000000000000" pitchFamily="2" charset="0"/>
            </a:endParaRPr>
          </a:p>
          <a:p>
            <a:pPr>
              <a:lnSpc>
                <a:spcPct val="150000"/>
              </a:lnSpc>
            </a:pPr>
            <a:endParaRPr lang="en-GB" dirty="0">
              <a:latin typeface="HfW cursive" panose="00000500000000000000" pitchFamily="2" charset="0"/>
            </a:endParaRPr>
          </a:p>
          <a:p>
            <a:pPr>
              <a:lnSpc>
                <a:spcPct val="150000"/>
              </a:lnSpc>
            </a:pPr>
            <a:r>
              <a:rPr lang="en-GB" dirty="0" smtClean="0">
                <a:latin typeface="HfW cursive" panose="00000500000000000000" pitchFamily="2" charset="0"/>
              </a:rPr>
              <a:t>“No I will!” chuckled the </a:t>
            </a:r>
            <a:r>
              <a:rPr lang="en-GB" dirty="0">
                <a:latin typeface="HfW cursive" panose="00000500000000000000" pitchFamily="2" charset="0"/>
              </a:rPr>
              <a:t>Old Pink </a:t>
            </a:r>
            <a:r>
              <a:rPr lang="en-GB" dirty="0" smtClean="0">
                <a:latin typeface="HfW cursive" panose="00000500000000000000" pitchFamily="2" charset="0"/>
              </a:rPr>
              <a:t>Pig with delight </a:t>
            </a:r>
            <a:r>
              <a:rPr lang="en-GB" dirty="0">
                <a:latin typeface="HfW cursive" panose="00000500000000000000" pitchFamily="2" charset="0"/>
              </a:rPr>
              <a:t>and she did. </a:t>
            </a:r>
          </a:p>
        </p:txBody>
      </p:sp>
      <p:sp>
        <p:nvSpPr>
          <p:cNvPr id="13" name="TextBox 12"/>
          <p:cNvSpPr txBox="1"/>
          <p:nvPr/>
        </p:nvSpPr>
        <p:spPr>
          <a:xfrm>
            <a:off x="2812366" y="6277427"/>
            <a:ext cx="6370320" cy="369332"/>
          </a:xfrm>
          <a:prstGeom prst="rect">
            <a:avLst/>
          </a:prstGeom>
          <a:noFill/>
        </p:spPr>
        <p:txBody>
          <a:bodyPr wrap="square" rtlCol="0">
            <a:spAutoFit/>
          </a:bodyPr>
          <a:lstStyle/>
          <a:p>
            <a:pPr algn="ctr"/>
            <a:r>
              <a:rPr lang="en-GB" dirty="0" smtClean="0">
                <a:solidFill>
                  <a:srgbClr val="FF0000"/>
                </a:solidFill>
                <a:latin typeface="HfW cursive" panose="00000500000000000000" pitchFamily="2" charset="0"/>
              </a:rPr>
              <a:t>What words have been changed? </a:t>
            </a:r>
            <a:endParaRPr lang="en-GB" dirty="0">
              <a:solidFill>
                <a:srgbClr val="FF0000"/>
              </a:solidFill>
              <a:latin typeface="HfW cursive" panose="00000500000000000000" pitchFamily="2" charset="0"/>
            </a:endParaRPr>
          </a:p>
        </p:txBody>
      </p:sp>
      <p:pic>
        <p:nvPicPr>
          <p:cNvPr id="7" name="Picture 6"/>
          <p:cNvPicPr>
            <a:picLocks noChangeAspect="1"/>
          </p:cNvPicPr>
          <p:nvPr/>
        </p:nvPicPr>
        <p:blipFill>
          <a:blip r:embed="rId4"/>
          <a:stretch>
            <a:fillRect/>
          </a:stretch>
        </p:blipFill>
        <p:spPr>
          <a:xfrm>
            <a:off x="8679766" y="4069080"/>
            <a:ext cx="2514600" cy="2057400"/>
          </a:xfrm>
          <a:prstGeom prst="rect">
            <a:avLst/>
          </a:prstGeom>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18868" y="702377"/>
            <a:ext cx="609600" cy="609600"/>
          </a:xfrm>
          <a:prstGeom prst="rect">
            <a:avLst/>
          </a:prstGeom>
        </p:spPr>
      </p:pic>
    </p:spTree>
    <p:extLst>
      <p:ext uri="{BB962C8B-B14F-4D97-AF65-F5344CB8AC3E}">
        <p14:creationId xmlns:p14="http://schemas.microsoft.com/office/powerpoint/2010/main" val="213378605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1727"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 name="TextBox 4"/>
          <p:cNvSpPr txBox="1"/>
          <p:nvPr/>
        </p:nvSpPr>
        <p:spPr>
          <a:xfrm>
            <a:off x="196947" y="109414"/>
            <a:ext cx="3432517" cy="369332"/>
          </a:xfrm>
          <a:prstGeom prst="rect">
            <a:avLst/>
          </a:prstGeom>
          <a:noFill/>
        </p:spPr>
        <p:txBody>
          <a:bodyPr wrap="square" rtlCol="0">
            <a:spAutoFit/>
          </a:bodyPr>
          <a:lstStyle/>
          <a:p>
            <a:r>
              <a:rPr lang="en-GB" dirty="0" smtClean="0">
                <a:latin typeface="HfW precursive" panose="00000500000000000000" pitchFamily="2" charset="0"/>
              </a:rPr>
              <a:t>Little Red Hen – Lesson </a:t>
            </a:r>
            <a:r>
              <a:rPr lang="en-GB" dirty="0">
                <a:latin typeface="HfW precursive" panose="00000500000000000000" pitchFamily="2" charset="0"/>
              </a:rPr>
              <a:t>4</a:t>
            </a:r>
            <a:r>
              <a:rPr lang="en-GB" dirty="0" smtClean="0">
                <a:latin typeface="HfW precursive" panose="00000500000000000000" pitchFamily="2" charset="0"/>
              </a:rPr>
              <a:t> </a:t>
            </a:r>
            <a:endParaRPr lang="en-GB" dirty="0">
              <a:latin typeface="HfW precursive" panose="00000500000000000000" pitchFamily="2" charset="0"/>
            </a:endParaRPr>
          </a:p>
        </p:txBody>
      </p:sp>
      <p:sp>
        <p:nvSpPr>
          <p:cNvPr id="3" name="TextBox 2"/>
          <p:cNvSpPr txBox="1"/>
          <p:nvPr/>
        </p:nvSpPr>
        <p:spPr>
          <a:xfrm>
            <a:off x="5570806" y="1508998"/>
            <a:ext cx="6678617" cy="412420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nSpc>
                <a:spcPct val="150000"/>
              </a:lnSpc>
            </a:pPr>
            <a:r>
              <a:rPr lang="en-GB" sz="1600" dirty="0">
                <a:latin typeface="HfW cursive" panose="00000500000000000000" pitchFamily="2" charset="0"/>
              </a:rPr>
              <a:t>When the turnip was chopped, mashed and cooked the old pink pig asked her friends. “Who will help me </a:t>
            </a:r>
            <a:r>
              <a:rPr lang="en-GB" sz="1600" b="1" dirty="0">
                <a:latin typeface="HfW cursive" panose="00000500000000000000" pitchFamily="2" charset="0"/>
              </a:rPr>
              <a:t>eat</a:t>
            </a:r>
            <a:r>
              <a:rPr lang="en-GB" sz="1600" dirty="0">
                <a:latin typeface="HfW cursive" panose="00000500000000000000" pitchFamily="2" charset="0"/>
              </a:rPr>
              <a:t> the turnip for the filling for the pie”. </a:t>
            </a:r>
          </a:p>
          <a:p>
            <a:pPr>
              <a:lnSpc>
                <a:spcPct val="150000"/>
              </a:lnSpc>
            </a:pPr>
            <a:endParaRPr lang="en-GB" sz="1600" dirty="0">
              <a:latin typeface="HfW cursive" panose="00000500000000000000" pitchFamily="2" charset="0"/>
            </a:endParaRPr>
          </a:p>
          <a:p>
            <a:pPr>
              <a:lnSpc>
                <a:spcPct val="150000"/>
              </a:lnSpc>
            </a:pPr>
            <a:r>
              <a:rPr lang="en-GB" sz="1600" dirty="0">
                <a:latin typeface="HfW cursive" panose="00000500000000000000" pitchFamily="2" charset="0"/>
              </a:rPr>
              <a:t>“I will” quacked the feathered white duck as she flapped her wings with excitement. “I will” barked the lazy furry dog as he padded out from under the pile of hay. “I will” clucked the baby yellow chick as she bobbed her head and jumped up and down with glee.  </a:t>
            </a:r>
          </a:p>
          <a:p>
            <a:pPr>
              <a:lnSpc>
                <a:spcPct val="150000"/>
              </a:lnSpc>
            </a:pPr>
            <a:endParaRPr lang="en-GB" sz="1600" dirty="0">
              <a:latin typeface="HfW cursive" panose="00000500000000000000" pitchFamily="2" charset="0"/>
            </a:endParaRPr>
          </a:p>
          <a:p>
            <a:pPr>
              <a:lnSpc>
                <a:spcPct val="150000"/>
              </a:lnSpc>
            </a:pPr>
            <a:r>
              <a:rPr lang="en-GB" sz="1600" dirty="0">
                <a:latin typeface="HfW cursive" panose="00000500000000000000" pitchFamily="2" charset="0"/>
              </a:rPr>
              <a:t>“No I will!” chuckled the Old Pink Pig with delight and she did. </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58923" y="394082"/>
            <a:ext cx="1257938" cy="857685"/>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24017" y="394082"/>
            <a:ext cx="1194406" cy="775093"/>
          </a:xfrm>
          <a:prstGeom prst="rect">
            <a:avLst/>
          </a:prstGeom>
        </p:spPr>
      </p:pic>
      <p:sp>
        <p:nvSpPr>
          <p:cNvPr id="7" name="TextBox 6"/>
          <p:cNvSpPr txBox="1"/>
          <p:nvPr/>
        </p:nvSpPr>
        <p:spPr>
          <a:xfrm>
            <a:off x="5570806" y="394082"/>
            <a:ext cx="3221502" cy="923330"/>
          </a:xfrm>
          <a:prstGeom prst="rect">
            <a:avLst/>
          </a:prstGeom>
          <a:noFill/>
        </p:spPr>
        <p:txBody>
          <a:bodyPr wrap="square" rtlCol="0">
            <a:spAutoFit/>
          </a:bodyPr>
          <a:lstStyle/>
          <a:p>
            <a:pPr algn="ctr"/>
            <a:r>
              <a:rPr lang="en-GB" b="1" dirty="0" smtClean="0">
                <a:latin typeface="HfW cursive" panose="00000500000000000000" pitchFamily="2" charset="0"/>
              </a:rPr>
              <a:t>Today you will write the ending of the alternative story</a:t>
            </a:r>
            <a:endParaRPr lang="en-GB" b="1" dirty="0">
              <a:latin typeface="HfW cursive" panose="00000500000000000000" pitchFamily="2" charset="0"/>
            </a:endParaRPr>
          </a:p>
        </p:txBody>
      </p:sp>
      <p:sp>
        <p:nvSpPr>
          <p:cNvPr id="9" name="TextBox 8"/>
          <p:cNvSpPr txBox="1"/>
          <p:nvPr/>
        </p:nvSpPr>
        <p:spPr>
          <a:xfrm>
            <a:off x="98471" y="454294"/>
            <a:ext cx="3221502" cy="923330"/>
          </a:xfrm>
          <a:prstGeom prst="rect">
            <a:avLst/>
          </a:prstGeom>
          <a:noFill/>
        </p:spPr>
        <p:txBody>
          <a:bodyPr wrap="square" rtlCol="0">
            <a:spAutoFit/>
          </a:bodyPr>
          <a:lstStyle/>
          <a:p>
            <a:pPr algn="ctr"/>
            <a:r>
              <a:rPr lang="en-GB" b="1" dirty="0" smtClean="0">
                <a:latin typeface="HfW cursive" panose="00000500000000000000" pitchFamily="2" charset="0"/>
              </a:rPr>
              <a:t>Today you will write the ending of the Little Red Hen story</a:t>
            </a:r>
            <a:endParaRPr lang="en-GB" b="1" dirty="0">
              <a:latin typeface="HfW cursive" panose="00000500000000000000" pitchFamily="2" charset="0"/>
            </a:endParaRPr>
          </a:p>
        </p:txBody>
      </p:sp>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36054" y="227975"/>
            <a:ext cx="752580" cy="1133633"/>
          </a:xfrm>
          <a:prstGeom prst="rect">
            <a:avLst/>
          </a:prstGeom>
        </p:spPr>
      </p:pic>
      <p:sp>
        <p:nvSpPr>
          <p:cNvPr id="10" name="Rectangle 9"/>
          <p:cNvSpPr/>
          <p:nvPr/>
        </p:nvSpPr>
        <p:spPr>
          <a:xfrm>
            <a:off x="98471" y="1508998"/>
            <a:ext cx="5064369" cy="181588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1400" dirty="0">
                <a:latin typeface="HfW cursive" panose="00000500000000000000" pitchFamily="2" charset="0"/>
              </a:rPr>
              <a:t>When the bread  was finished, the tired little red hen asked her friends, "Who will help me eat  the bread ?"</a:t>
            </a:r>
          </a:p>
          <a:p>
            <a:r>
              <a:rPr lang="en-GB" sz="1400" dirty="0">
                <a:latin typeface="HfW cursive" panose="00000500000000000000" pitchFamily="2" charset="0"/>
              </a:rPr>
              <a:t>"I will," barked the lazy dog .</a:t>
            </a:r>
          </a:p>
          <a:p>
            <a:r>
              <a:rPr lang="en-GB" sz="1400" dirty="0">
                <a:latin typeface="HfW cursive" panose="00000500000000000000" pitchFamily="2" charset="0"/>
              </a:rPr>
              <a:t>"I will," purred the sleepy cat .</a:t>
            </a:r>
          </a:p>
          <a:p>
            <a:r>
              <a:rPr lang="en-GB" sz="1400" dirty="0">
                <a:latin typeface="HfW cursive" panose="00000500000000000000" pitchFamily="2" charset="0"/>
              </a:rPr>
              <a:t>"I will," quacked the noisy yellow duck .</a:t>
            </a:r>
          </a:p>
          <a:p>
            <a:endParaRPr lang="en-GB" sz="1400" dirty="0">
              <a:latin typeface="HfW cursive" panose="00000500000000000000" pitchFamily="2" charset="0"/>
            </a:endParaRPr>
          </a:p>
          <a:p>
            <a:r>
              <a:rPr lang="en-GB" sz="1400" dirty="0">
                <a:latin typeface="HfW cursive" panose="00000500000000000000" pitchFamily="2" charset="0"/>
              </a:rPr>
              <a:t>"No!" said the little red hen . "I will." And the little red hen  ate  the bread  all by herself.</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8471" y="3926058"/>
            <a:ext cx="609600" cy="609600"/>
          </a:xfrm>
          <a:prstGeom prst="rect">
            <a:avLst/>
          </a:prstGeom>
        </p:spPr>
      </p:pic>
    </p:spTree>
    <p:extLst>
      <p:ext uri="{BB962C8B-B14F-4D97-AF65-F5344CB8AC3E}">
        <p14:creationId xmlns:p14="http://schemas.microsoft.com/office/powerpoint/2010/main" val="234981041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718"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 name="TextBox 4"/>
          <p:cNvSpPr txBox="1"/>
          <p:nvPr/>
        </p:nvSpPr>
        <p:spPr>
          <a:xfrm>
            <a:off x="196947" y="109414"/>
            <a:ext cx="3432517" cy="369332"/>
          </a:xfrm>
          <a:prstGeom prst="rect">
            <a:avLst/>
          </a:prstGeom>
          <a:noFill/>
        </p:spPr>
        <p:txBody>
          <a:bodyPr wrap="square" rtlCol="0">
            <a:spAutoFit/>
          </a:bodyPr>
          <a:lstStyle/>
          <a:p>
            <a:r>
              <a:rPr lang="en-GB" dirty="0" smtClean="0">
                <a:latin typeface="HfW precursive" panose="00000500000000000000" pitchFamily="2" charset="0"/>
              </a:rPr>
              <a:t>Little Red Hen – Lesson 5 </a:t>
            </a:r>
            <a:endParaRPr lang="en-GB" dirty="0">
              <a:latin typeface="HfW precursive" panose="00000500000000000000" pitchFamily="2" charset="0"/>
            </a:endParaRPr>
          </a:p>
        </p:txBody>
      </p:sp>
      <p:sp>
        <p:nvSpPr>
          <p:cNvPr id="4" name="TextBox 3"/>
          <p:cNvSpPr txBox="1"/>
          <p:nvPr/>
        </p:nvSpPr>
        <p:spPr>
          <a:xfrm>
            <a:off x="196947" y="633046"/>
            <a:ext cx="11732456" cy="369332"/>
          </a:xfrm>
          <a:prstGeom prst="rect">
            <a:avLst/>
          </a:prstGeom>
          <a:noFill/>
        </p:spPr>
        <p:txBody>
          <a:bodyPr wrap="square" rtlCol="0">
            <a:spAutoFit/>
          </a:bodyPr>
          <a:lstStyle/>
          <a:p>
            <a:pPr algn="ctr"/>
            <a:r>
              <a:rPr lang="en-GB" dirty="0" smtClean="0">
                <a:latin typeface="HfW cursive" panose="00000500000000000000" pitchFamily="2" charset="0"/>
              </a:rPr>
              <a:t>Today is editing day! </a:t>
            </a:r>
            <a:endParaRPr lang="en-GB" dirty="0">
              <a:latin typeface="HfW cursive" panose="00000500000000000000" pitchFamily="2" charset="0"/>
            </a:endParaRPr>
          </a:p>
        </p:txBody>
      </p:sp>
      <p:sp>
        <p:nvSpPr>
          <p:cNvPr id="11" name="Rectangle 10"/>
          <p:cNvSpPr/>
          <p:nvPr/>
        </p:nvSpPr>
        <p:spPr>
          <a:xfrm>
            <a:off x="196947" y="1156678"/>
            <a:ext cx="11732456" cy="4324261"/>
          </a:xfrm>
          <a:prstGeom prst="rect">
            <a:avLst/>
          </a:prstGeom>
        </p:spPr>
        <p:txBody>
          <a:bodyPr wrap="square">
            <a:spAutoFit/>
          </a:bodyPr>
          <a:lstStyle/>
          <a:p>
            <a:pPr>
              <a:lnSpc>
                <a:spcPct val="200000"/>
              </a:lnSpc>
            </a:pPr>
            <a:r>
              <a:rPr lang="en-GB" sz="2000" dirty="0" smtClean="0">
                <a:latin typeface="HfW cursive" panose="00000500000000000000" pitchFamily="2" charset="0"/>
              </a:rPr>
              <a:t>one day a pig dug up a big turnip. “</a:t>
            </a:r>
            <a:r>
              <a:rPr lang="en-GB" sz="2000" dirty="0" err="1" smtClean="0">
                <a:latin typeface="HfW cursive" panose="00000500000000000000" pitchFamily="2" charset="0"/>
              </a:rPr>
              <a:t>i</a:t>
            </a:r>
            <a:r>
              <a:rPr lang="en-GB" sz="2000" dirty="0" smtClean="0">
                <a:latin typeface="HfW cursive" panose="00000500000000000000" pitchFamily="2" charset="0"/>
              </a:rPr>
              <a:t> can use this to make a good turnip pie” she said. the duck, the dog and the baby were napping in the corner of the barn. </a:t>
            </a:r>
          </a:p>
          <a:p>
            <a:pPr>
              <a:lnSpc>
                <a:spcPct val="200000"/>
              </a:lnSpc>
            </a:pPr>
            <a:endParaRPr lang="en-GB" sz="2000" dirty="0" smtClean="0">
              <a:latin typeface="HfW cursive" panose="00000500000000000000" pitchFamily="2" charset="0"/>
            </a:endParaRPr>
          </a:p>
          <a:p>
            <a:pPr>
              <a:lnSpc>
                <a:spcPct val="200000"/>
              </a:lnSpc>
            </a:pPr>
            <a:r>
              <a:rPr lang="en-GB" sz="2000" dirty="0" smtClean="0">
                <a:latin typeface="HfW cursive" panose="00000500000000000000" pitchFamily="2" charset="0"/>
              </a:rPr>
              <a:t>“let’s make a turnip pie” said the old pink pig. “who will help me cut the turnip?” </a:t>
            </a:r>
          </a:p>
          <a:p>
            <a:pPr>
              <a:lnSpc>
                <a:spcPct val="200000"/>
              </a:lnSpc>
            </a:pPr>
            <a:r>
              <a:rPr lang="en-GB" sz="2000" dirty="0" smtClean="0">
                <a:latin typeface="HfW cursive" panose="00000500000000000000" pitchFamily="2" charset="0"/>
              </a:rPr>
              <a:t>“ not </a:t>
            </a:r>
            <a:r>
              <a:rPr lang="en-GB" sz="2000" dirty="0" err="1" smtClean="0">
                <a:latin typeface="HfW cursive" panose="00000500000000000000" pitchFamily="2" charset="0"/>
              </a:rPr>
              <a:t>i</a:t>
            </a:r>
            <a:r>
              <a:rPr lang="en-GB" sz="2000" dirty="0" smtClean="0">
                <a:latin typeface="HfW cursive" panose="00000500000000000000" pitchFamily="2" charset="0"/>
              </a:rPr>
              <a:t>” said the feathered white duck. “not </a:t>
            </a:r>
            <a:r>
              <a:rPr lang="en-GB" sz="2000" dirty="0" err="1" smtClean="0">
                <a:latin typeface="HfW cursive" panose="00000500000000000000" pitchFamily="2" charset="0"/>
              </a:rPr>
              <a:t>i</a:t>
            </a:r>
            <a:r>
              <a:rPr lang="en-GB" sz="2000" dirty="0" smtClean="0">
                <a:latin typeface="HfW cursive" panose="00000500000000000000" pitchFamily="2" charset="0"/>
              </a:rPr>
              <a:t>” said the dog. “not </a:t>
            </a:r>
            <a:r>
              <a:rPr lang="en-GB" sz="2000" dirty="0" err="1" smtClean="0">
                <a:latin typeface="HfW cursive" panose="00000500000000000000" pitchFamily="2" charset="0"/>
              </a:rPr>
              <a:t>i</a:t>
            </a:r>
            <a:r>
              <a:rPr lang="en-GB" sz="2000" dirty="0" smtClean="0">
                <a:latin typeface="HfW cursive" panose="00000500000000000000" pitchFamily="2" charset="0"/>
              </a:rPr>
              <a:t>” said the chick. </a:t>
            </a:r>
          </a:p>
          <a:p>
            <a:pPr>
              <a:lnSpc>
                <a:spcPct val="200000"/>
              </a:lnSpc>
            </a:pPr>
            <a:endParaRPr lang="en-GB" sz="2000" dirty="0" smtClean="0">
              <a:latin typeface="HfW cursive" panose="00000500000000000000" pitchFamily="2" charset="0"/>
            </a:endParaRPr>
          </a:p>
          <a:p>
            <a:pPr>
              <a:lnSpc>
                <a:spcPct val="200000"/>
              </a:lnSpc>
            </a:pPr>
            <a:r>
              <a:rPr lang="en-GB" sz="2000" dirty="0" smtClean="0">
                <a:latin typeface="HfW cursive" panose="00000500000000000000" pitchFamily="2" charset="0"/>
              </a:rPr>
              <a:t>“all right then, </a:t>
            </a:r>
            <a:r>
              <a:rPr lang="en-GB" sz="2000" dirty="0" err="1" smtClean="0">
                <a:latin typeface="HfW cursive" panose="00000500000000000000" pitchFamily="2" charset="0"/>
              </a:rPr>
              <a:t>i’ll</a:t>
            </a:r>
            <a:r>
              <a:rPr lang="en-GB" sz="2000" dirty="0" smtClean="0">
                <a:latin typeface="HfW cursive" panose="00000500000000000000" pitchFamily="2" charset="0"/>
              </a:rPr>
              <a:t> cut it myself” said pig and she did.   </a:t>
            </a:r>
            <a:endParaRPr lang="en-GB" sz="2000" dirty="0">
              <a:latin typeface="HfW cursive" panose="00000500000000000000" pitchFamily="2" charset="0"/>
            </a:endParaRPr>
          </a:p>
        </p:txBody>
      </p:sp>
      <p:sp>
        <p:nvSpPr>
          <p:cNvPr id="12" name="TextBox 11"/>
          <p:cNvSpPr txBox="1"/>
          <p:nvPr/>
        </p:nvSpPr>
        <p:spPr>
          <a:xfrm>
            <a:off x="2812366" y="6277427"/>
            <a:ext cx="6370320" cy="646331"/>
          </a:xfrm>
          <a:prstGeom prst="rect">
            <a:avLst/>
          </a:prstGeom>
          <a:noFill/>
        </p:spPr>
        <p:txBody>
          <a:bodyPr wrap="square" rtlCol="0">
            <a:spAutoFit/>
          </a:bodyPr>
          <a:lstStyle/>
          <a:p>
            <a:pPr algn="ctr"/>
            <a:r>
              <a:rPr lang="en-GB" dirty="0" smtClean="0">
                <a:solidFill>
                  <a:srgbClr val="FF0000"/>
                </a:solidFill>
                <a:latin typeface="HfW cursive" panose="00000500000000000000" pitchFamily="2" charset="0"/>
              </a:rPr>
              <a:t>What has happened to the beginning of the story? Can you edit this text to make it correct? </a:t>
            </a:r>
            <a:endParaRPr lang="en-GB" dirty="0">
              <a:solidFill>
                <a:srgbClr val="FF0000"/>
              </a:solidFill>
              <a:latin typeface="HfW cursive" panose="00000500000000000000" pitchFamily="2" charset="0"/>
            </a:endParaRP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07261" y="294080"/>
            <a:ext cx="609600" cy="609600"/>
          </a:xfrm>
          <a:prstGeom prst="rect">
            <a:avLst/>
          </a:prstGeom>
        </p:spPr>
      </p:pic>
    </p:spTree>
    <p:extLst>
      <p:ext uri="{BB962C8B-B14F-4D97-AF65-F5344CB8AC3E}">
        <p14:creationId xmlns:p14="http://schemas.microsoft.com/office/powerpoint/2010/main" val="156796064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17"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 name="TextBox 4"/>
          <p:cNvSpPr txBox="1"/>
          <p:nvPr/>
        </p:nvSpPr>
        <p:spPr>
          <a:xfrm>
            <a:off x="196947" y="109414"/>
            <a:ext cx="3432517" cy="369332"/>
          </a:xfrm>
          <a:prstGeom prst="rect">
            <a:avLst/>
          </a:prstGeom>
          <a:noFill/>
        </p:spPr>
        <p:txBody>
          <a:bodyPr wrap="square" rtlCol="0">
            <a:spAutoFit/>
          </a:bodyPr>
          <a:lstStyle/>
          <a:p>
            <a:r>
              <a:rPr lang="en-GB" dirty="0" smtClean="0">
                <a:latin typeface="HfW precursive" panose="00000500000000000000" pitchFamily="2" charset="0"/>
              </a:rPr>
              <a:t>Little Red Hen – Lesson 5 </a:t>
            </a:r>
            <a:endParaRPr lang="en-GB" dirty="0">
              <a:latin typeface="HfW precursive" panose="00000500000000000000" pitchFamily="2" charset="0"/>
            </a:endParaRPr>
          </a:p>
        </p:txBody>
      </p:sp>
      <p:sp>
        <p:nvSpPr>
          <p:cNvPr id="4" name="TextBox 3"/>
          <p:cNvSpPr txBox="1"/>
          <p:nvPr/>
        </p:nvSpPr>
        <p:spPr>
          <a:xfrm>
            <a:off x="360287" y="4780624"/>
            <a:ext cx="2486856" cy="1938992"/>
          </a:xfrm>
          <a:prstGeom prst="rect">
            <a:avLst/>
          </a:prstGeom>
          <a:noFill/>
        </p:spPr>
        <p:txBody>
          <a:bodyPr wrap="square" rtlCol="0">
            <a:spAutoFit/>
          </a:bodyPr>
          <a:lstStyle/>
          <a:p>
            <a:pPr algn="ctr"/>
            <a:r>
              <a:rPr lang="en-GB" sz="2000" dirty="0" smtClean="0">
                <a:latin typeface="HfW cursive" panose="00000500000000000000" pitchFamily="2" charset="0"/>
              </a:rPr>
              <a:t>Today is editing day! Use your </a:t>
            </a:r>
            <a:r>
              <a:rPr lang="en-GB" sz="2000" dirty="0" smtClean="0">
                <a:solidFill>
                  <a:srgbClr val="FF0000"/>
                </a:solidFill>
                <a:latin typeface="HfW cursive" panose="00000500000000000000" pitchFamily="2" charset="0"/>
              </a:rPr>
              <a:t>red</a:t>
            </a:r>
            <a:r>
              <a:rPr lang="en-GB" sz="2000" dirty="0" smtClean="0">
                <a:latin typeface="HfW cursive" panose="00000500000000000000" pitchFamily="2" charset="0"/>
              </a:rPr>
              <a:t> pen to edit your work following these checklists. </a:t>
            </a:r>
            <a:endParaRPr lang="en-GB" sz="2000" dirty="0">
              <a:latin typeface="HfW cursive" panose="00000500000000000000" pitchFamily="2" charset="0"/>
            </a:endParaRPr>
          </a:p>
        </p:txBody>
      </p:sp>
      <p:pic>
        <p:nvPicPr>
          <p:cNvPr id="2" name="Picture 1"/>
          <p:cNvPicPr>
            <a:picLocks noChangeAspect="1"/>
          </p:cNvPicPr>
          <p:nvPr/>
        </p:nvPicPr>
        <p:blipFill rotWithShape="1">
          <a:blip r:embed="rId4"/>
          <a:srcRect t="10796" r="17959"/>
          <a:stretch/>
        </p:blipFill>
        <p:spPr>
          <a:xfrm>
            <a:off x="161695" y="478746"/>
            <a:ext cx="3566748" cy="3932546"/>
          </a:xfrm>
          <a:prstGeom prst="rect">
            <a:avLst/>
          </a:prstGeom>
        </p:spPr>
      </p:pic>
      <p:pic>
        <p:nvPicPr>
          <p:cNvPr id="3" name="Picture 2"/>
          <p:cNvPicPr>
            <a:picLocks noChangeAspect="1"/>
          </p:cNvPicPr>
          <p:nvPr/>
        </p:nvPicPr>
        <p:blipFill>
          <a:blip r:embed="rId5"/>
          <a:stretch>
            <a:fillRect/>
          </a:stretch>
        </p:blipFill>
        <p:spPr>
          <a:xfrm>
            <a:off x="4121110" y="22330"/>
            <a:ext cx="6434121" cy="6835670"/>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45734" y="3662507"/>
            <a:ext cx="752580" cy="1133633"/>
          </a:xfrm>
          <a:prstGeom prst="rect">
            <a:avLst/>
          </a:prstGeom>
          <a:ln>
            <a:solidFill>
              <a:schemeClr val="tx1"/>
            </a:solidFill>
          </a:ln>
        </p:spPr>
      </p:pic>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232854" y="5082506"/>
            <a:ext cx="1857546" cy="1266509"/>
          </a:xfrm>
          <a:prstGeom prst="rect">
            <a:avLst/>
          </a:prstGeom>
          <a:ln>
            <a:solidFill>
              <a:schemeClr val="tx1"/>
            </a:solidFill>
          </a:ln>
        </p:spPr>
      </p:pic>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232854" y="3662507"/>
            <a:ext cx="1763731" cy="1144548"/>
          </a:xfrm>
          <a:prstGeom prst="rect">
            <a:avLst/>
          </a:prstGeom>
          <a:ln>
            <a:solidFill>
              <a:schemeClr val="tx1"/>
            </a:solidFill>
          </a:ln>
        </p:spPr>
      </p:pic>
      <p:pic>
        <p:nvPicPr>
          <p:cNvPr id="9"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19598" y="478746"/>
            <a:ext cx="609600" cy="609600"/>
          </a:xfrm>
          <a:prstGeom prst="rect">
            <a:avLst/>
          </a:prstGeom>
        </p:spPr>
      </p:pic>
    </p:spTree>
    <p:extLst>
      <p:ext uri="{BB962C8B-B14F-4D97-AF65-F5344CB8AC3E}">
        <p14:creationId xmlns:p14="http://schemas.microsoft.com/office/powerpoint/2010/main" val="19927285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92" fill="hold"/>
                                        <p:tgtEl>
                                          <p:spTgt spid="9"/>
                                        </p:tgtEl>
                                      </p:cBhvr>
                                    </p:cmd>
                                  </p:childTnLst>
                                </p:cTn>
                              </p:par>
                            </p:childTnLst>
                          </p:cTn>
                        </p:par>
                      </p:childTnLst>
                    </p:cTn>
                  </p:par>
                </p:childTnLst>
              </p:cTn>
              <p:nextCondLst>
                <p:cond evt="onClick" delay="0">
                  <p:tgtEl>
                    <p:spTgt spid="9"/>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Accessed_x0020_by xmlns="b7193443-4924-4c98-83f1-322a08f13154">2020-11-13T00:00:00+00:00</Accessed_x0020_by>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4" ma:contentTypeDescription="Create a new document." ma:contentTypeScope="" ma:versionID="ba1b63a9e1ff75d999e2f67ab495213f">
  <xsd:schema xmlns:xsd="http://www.w3.org/2001/XMLSchema" xmlns:xs="http://www.w3.org/2001/XMLSchema" xmlns:p="http://schemas.microsoft.com/office/2006/metadata/properties" xmlns:ns1="b7193443-4924-4c98-83f1-322a08f13154" xmlns:ns3="933c73ff-1f47-478d-836a-52d41c4c8390" targetNamespace="http://schemas.microsoft.com/office/2006/metadata/properties" ma:root="true" ma:fieldsID="c91e7e43e23402e460c31dec0fb72525" ns1:_="" ns3:_="">
    <xsd:import namespace="b7193443-4924-4c98-83f1-322a08f13154"/>
    <xsd:import namespace="933c73ff-1f47-478d-836a-52d41c4c8390"/>
    <xsd:element name="properties">
      <xsd:complexType>
        <xsd:sequence>
          <xsd:element name="documentManagement">
            <xsd:complexType>
              <xsd:all>
                <xsd:element ref="ns1:Accessed_x0020_by"/>
                <xsd:element ref="ns1:MediaServiceMetadata" minOccurs="0"/>
                <xsd:element ref="ns1:MediaServiceFastMetadata" minOccurs="0"/>
                <xsd:element ref="ns1:MediaServiceDateTaken" minOccurs="0"/>
                <xsd:element ref="ns1:MediaServiceAutoTags" minOccurs="0"/>
                <xsd:element ref="ns1:MediaServiceOCR" minOccurs="0"/>
                <xsd:element ref="ns1:MediaServiceLocation" minOccurs="0"/>
                <xsd:element ref="ns3:SharedWithUsers" minOccurs="0"/>
                <xsd:element ref="ns3:SharedWithDetails" minOccurs="0"/>
                <xsd:element ref="ns1:MediaServiceGenerationTime" minOccurs="0"/>
                <xsd:element ref="ns1:MediaServiceEventHashCode" minOccurs="0"/>
                <xsd:element ref="ns1:MediaServiceAutoKeyPoints" minOccurs="0"/>
                <xsd:element ref="ns1: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Accessed_x0020_by" ma:index="0" ma:displayName="Accessed by" ma:description="Folder opened" ma:format="DateTime" ma:internalName="Accessed_x0020_by" ma:readOnly="false">
      <xsd:simpleType>
        <xsd:restriction base="dms:DateTime"/>
      </xsd:simple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hidden="true" ma:internalName="MediaServiceAutoTags" ma:readOnly="true">
      <xsd:simpleType>
        <xsd:restriction base="dms:Text"/>
      </xsd:simpleType>
    </xsd:element>
    <xsd:element name="MediaServiceOCR" ma:index="12" nillable="true" ma:displayName="Extracted Text" ma:hidden="true" ma:internalName="MediaServiceOCR" ma:readOnly="true">
      <xsd:simpleType>
        <xsd:restriction base="dms:Note"/>
      </xsd:simpleType>
    </xsd:element>
    <xsd:element name="MediaServiceLocation" ma:index="13" nillable="true" ma:displayName="Location" ma:hidden="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2"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9E6FC10-186C-430A-9B92-9CB161A06A5E}">
  <ds:schemaRefs>
    <ds:schemaRef ds:uri="933c73ff-1f47-478d-836a-52d41c4c8390"/>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b7193443-4924-4c98-83f1-322a08f13154"/>
    <ds:schemaRef ds:uri="http://www.w3.org/XML/1998/namespace"/>
  </ds:schemaRefs>
</ds:datastoreItem>
</file>

<file path=customXml/itemProps2.xml><?xml version="1.0" encoding="utf-8"?>
<ds:datastoreItem xmlns:ds="http://schemas.openxmlformats.org/officeDocument/2006/customXml" ds:itemID="{8671E900-3AD7-4A88-A0B5-ADFEF3365773}">
  <ds:schemaRefs>
    <ds:schemaRef ds:uri="http://schemas.microsoft.com/sharepoint/v3/contenttype/forms"/>
  </ds:schemaRefs>
</ds:datastoreItem>
</file>

<file path=customXml/itemProps3.xml><?xml version="1.0" encoding="utf-8"?>
<ds:datastoreItem xmlns:ds="http://schemas.openxmlformats.org/officeDocument/2006/customXml" ds:itemID="{B0B2B88F-3481-4FB5-9BEA-BEAE3265CC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443</TotalTime>
  <Words>2034</Words>
  <Application>Microsoft Office PowerPoint</Application>
  <PresentationFormat>Widescreen</PresentationFormat>
  <Paragraphs>168</Paragraphs>
  <Slides>17</Slides>
  <Notes>0</Notes>
  <HiddenSlides>0</HiddenSlides>
  <MMClips>18</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HfW cursive</vt:lpstr>
      <vt:lpstr>HfW precursive</vt:lpstr>
      <vt:lpstr>Office Theme</vt:lpstr>
      <vt:lpstr>Little Red Hen </vt:lpstr>
      <vt:lpstr>Last week…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Little Red Hen </dc:title>
  <dc:creator>Simone Tissot</dc:creator>
  <cp:lastModifiedBy>Simone Tissot</cp:lastModifiedBy>
  <cp:revision>9</cp:revision>
  <dcterms:created xsi:type="dcterms:W3CDTF">2020-11-13T08:17:09Z</dcterms:created>
  <dcterms:modified xsi:type="dcterms:W3CDTF">2020-11-16T17:05:49Z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