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3" r:id="rId5"/>
    <p:sldMasterId id="2147483677" r:id="rId6"/>
    <p:sldMasterId id="2147483679" r:id="rId7"/>
    <p:sldMasterId id="2147483682" r:id="rId8"/>
    <p:sldMasterId id="2147483685" r:id="rId9"/>
    <p:sldMasterId id="2147483687" r:id="rId10"/>
  </p:sldMasterIdLst>
  <p:notesMasterIdLst>
    <p:notesMasterId r:id="rId32"/>
  </p:notesMasterIdLst>
  <p:sldIdLst>
    <p:sldId id="325" r:id="rId11"/>
    <p:sldId id="267" r:id="rId12"/>
    <p:sldId id="552" r:id="rId13"/>
    <p:sldId id="553" r:id="rId14"/>
    <p:sldId id="296" r:id="rId15"/>
    <p:sldId id="298" r:id="rId16"/>
    <p:sldId id="324" r:id="rId17"/>
    <p:sldId id="300" r:id="rId18"/>
    <p:sldId id="318" r:id="rId19"/>
    <p:sldId id="319" r:id="rId20"/>
    <p:sldId id="320" r:id="rId21"/>
    <p:sldId id="308" r:id="rId22"/>
    <p:sldId id="321" r:id="rId23"/>
    <p:sldId id="322" r:id="rId24"/>
    <p:sldId id="323" r:id="rId25"/>
    <p:sldId id="312" r:id="rId26"/>
    <p:sldId id="313" r:id="rId27"/>
    <p:sldId id="311" r:id="rId28"/>
    <p:sldId id="556" r:id="rId29"/>
    <p:sldId id="559" r:id="rId30"/>
    <p:sldId id="558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67" d="100"/>
          <a:sy n="67" d="100"/>
        </p:scale>
        <p:origin x="1284" y="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slide" Target="slides/slide16.xml"/><Relationship Id="rId21" Type="http://schemas.openxmlformats.org/officeDocument/2006/relationships/slide" Target="slides/slide11.xml"/><Relationship Id="rId34" Type="http://schemas.openxmlformats.org/officeDocument/2006/relationships/presProps" Target="presProp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slide" Target="slides/slide15.xml"/><Relationship Id="rId33" Type="http://schemas.openxmlformats.org/officeDocument/2006/relationships/commentAuthors" Target="commentAuthor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29" Type="http://schemas.openxmlformats.org/officeDocument/2006/relationships/slide" Target="slides/slide19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slide" Target="slides/slide14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slide" Target="slides/slide13.xml"/><Relationship Id="rId28" Type="http://schemas.openxmlformats.org/officeDocument/2006/relationships/slide" Target="slides/slide18.xml"/><Relationship Id="rId36" Type="http://schemas.openxmlformats.org/officeDocument/2006/relationships/theme" Target="theme/theme1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31" Type="http://schemas.openxmlformats.org/officeDocument/2006/relationships/slide" Target="slides/slide2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slide" Target="slides/slide12.xml"/><Relationship Id="rId27" Type="http://schemas.openxmlformats.org/officeDocument/2006/relationships/slide" Target="slides/slide17.xml"/><Relationship Id="rId30" Type="http://schemas.openxmlformats.org/officeDocument/2006/relationships/slide" Target="slides/slide20.xml"/><Relationship Id="rId35" Type="http://schemas.openxmlformats.org/officeDocument/2006/relationships/viewProps" Target="viewProp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06/10/2021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06/10/2021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921128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4334933" y="1169931"/>
            <a:ext cx="4814835" cy="4993802"/>
            <a:chOff x="4334933" y="1169931"/>
            <a:chExt cx="4814835" cy="4993802"/>
          </a:xfrm>
        </p:grpSpPr>
        <p:cxnSp>
          <p:nvCxnSpPr>
            <p:cNvPr id="17" name="Straight Connector 16"/>
            <p:cNvCxnSpPr/>
            <p:nvPr/>
          </p:nvCxnSpPr>
          <p:spPr>
            <a:xfrm flipH="1">
              <a:off x="6009259" y="1169931"/>
              <a:ext cx="3134741" cy="3134741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flipH="1">
              <a:off x="4334933" y="1348898"/>
              <a:ext cx="4814835" cy="4814835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5225595" y="1469269"/>
              <a:ext cx="3912054" cy="3912054"/>
            </a:xfrm>
            <a:prstGeom prst="line">
              <a:avLst/>
            </a:prstGeom>
            <a:ln w="1270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flipH="1">
              <a:off x="5304588" y="1307856"/>
              <a:ext cx="3839412" cy="3839412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flipH="1">
              <a:off x="5707078" y="1770196"/>
              <a:ext cx="3430571" cy="3430570"/>
            </a:xfrm>
            <a:prstGeom prst="line">
              <a:avLst/>
            </a:prstGeom>
            <a:ln w="31750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33400" y="533400"/>
            <a:ext cx="6154713" cy="3124201"/>
          </a:xfrm>
        </p:spPr>
        <p:txBody>
          <a:bodyPr anchor="b">
            <a:normAutofit/>
          </a:bodyPr>
          <a:lstStyle>
            <a:lvl1pPr algn="l">
              <a:defRPr sz="4400">
                <a:effectLst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3400" y="3843868"/>
            <a:ext cx="4954250" cy="1913466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8287290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533400"/>
            <a:ext cx="6554867" cy="3767670"/>
          </a:xfrm>
        </p:spPr>
        <p:txBody>
          <a:bodyPr anchor="ctr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850582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1981199"/>
            <a:ext cx="6402468" cy="2319867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487333"/>
            <a:ext cx="6402467" cy="15324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910341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1" name="Content Placeholder 3"/>
          <p:cNvSpPr>
            <a:spLocks noGrp="1"/>
          </p:cNvSpPr>
          <p:nvPr>
            <p:ph sz="half" idx="13"/>
          </p:nvPr>
        </p:nvSpPr>
        <p:spPr>
          <a:xfrm>
            <a:off x="533400" y="533400"/>
            <a:ext cx="3949967" cy="3767667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12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533400"/>
            <a:ext cx="3948238" cy="37592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2234649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62001" y="533400"/>
            <a:ext cx="3716866" cy="609600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33399" y="1143000"/>
            <a:ext cx="3945467" cy="3158067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55016" y="566738"/>
            <a:ext cx="376405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 cap="all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62362" y="1143000"/>
            <a:ext cx="3956705" cy="314960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576983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427085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335574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8667" y="533400"/>
            <a:ext cx="3200400" cy="1524000"/>
          </a:xfrm>
        </p:spPr>
        <p:txBody>
          <a:bodyPr anchor="b">
            <a:normAutofit/>
          </a:bodyPr>
          <a:lstStyle>
            <a:lvl1pPr algn="l">
              <a:defRPr sz="20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399" y="533400"/>
            <a:ext cx="4438755" cy="54864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418667" y="2209802"/>
            <a:ext cx="32004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1273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495800" y="1447800"/>
            <a:ext cx="3563258" cy="11430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762000" y="914400"/>
            <a:ext cx="3280974" cy="48006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496027" y="2743200"/>
            <a:ext cx="3564223" cy="2082800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33400" y="6172200"/>
            <a:ext cx="5811724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057526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533400" y="533400"/>
            <a:ext cx="8077200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9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762002" y="3843867"/>
            <a:ext cx="7281332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94263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8077200" cy="2895600"/>
          </a:xfrm>
        </p:spPr>
        <p:txBody>
          <a:bodyPr anchor="ctr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114800"/>
            <a:ext cx="6383552" cy="1905000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151093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3" y="533400"/>
            <a:ext cx="6859787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066800" y="3429000"/>
            <a:ext cx="6402467" cy="4826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301070"/>
            <a:ext cx="6382361" cy="171873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43585173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429000"/>
            <a:ext cx="6382361" cy="1697400"/>
          </a:xfrm>
        </p:spPr>
        <p:txBody>
          <a:bodyPr anchor="b">
            <a:normAutofit/>
          </a:bodyPr>
          <a:lstStyle>
            <a:lvl1pPr algn="l">
              <a:defRPr sz="2800" b="0" cap="all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132980"/>
            <a:ext cx="6383552" cy="886819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77107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6284" y="533400"/>
            <a:ext cx="6859786" cy="2895600"/>
          </a:xfrm>
        </p:spPr>
        <p:txBody>
          <a:bodyPr anchor="ctr">
            <a:normAutofit/>
          </a:bodyPr>
          <a:lstStyle>
            <a:lvl1pPr algn="l">
              <a:defRPr sz="2800" b="0" cap="all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886200"/>
            <a:ext cx="638236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953000"/>
            <a:ext cx="6382360" cy="10668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28600" y="710624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96200" y="2768601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34738707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533400"/>
            <a:ext cx="7525658" cy="28956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2800" b="0" dirty="0"/>
            </a:lvl1pPr>
          </a:lstStyle>
          <a:p>
            <a:pPr marL="0" lvl="0"/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533400" y="3928534"/>
            <a:ext cx="6382361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4766735"/>
            <a:ext cx="6382360" cy="1253065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AD347D-5ACD-4C99-B74B-A9C85AD731AF}" type="datetimeFigureOut">
              <a:rPr lang="en-US" smtClean="0"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02111984F565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1684147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</p:spPr>
        <p:txBody>
          <a:bodyPr>
            <a:normAutofit/>
          </a:bodyPr>
          <a:lstStyle>
            <a:lvl1pPr algn="l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1"/>
            <a:ext cx="6554867" cy="376767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2666217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66406" y="533400"/>
            <a:ext cx="2044194" cy="4419600"/>
          </a:xfrm>
        </p:spPr>
        <p:txBody>
          <a:bodyPr vert="eaVert">
            <a:normAutofit/>
          </a:bodyPr>
          <a:lstStyle>
            <a:lvl1pPr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3400" y="533400"/>
            <a:ext cx="5850012" cy="5486400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3C6788-FDF5-4CDE-A248-C58C911CE72A}" type="datetimeFigureOut">
              <a:rPr lang="en-GB" smtClean="0"/>
              <a:t>06/10/2021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E2846C-A839-4529-A593-3D568F21B8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24297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8.xml"/></Relationships>
</file>

<file path=ppt/slideMasters/_rels/slideMaster7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13" Type="http://schemas.openxmlformats.org/officeDocument/2006/relationships/slideLayout" Target="../slideLayouts/slideLayout21.xml"/><Relationship Id="rId18" Type="http://schemas.openxmlformats.org/officeDocument/2006/relationships/theme" Target="../theme/theme7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slideLayout" Target="../slideLayouts/slideLayout20.xml"/><Relationship Id="rId17" Type="http://schemas.openxmlformats.org/officeDocument/2006/relationships/slideLayout" Target="../slideLayouts/slideLayout25.xml"/><Relationship Id="rId2" Type="http://schemas.openxmlformats.org/officeDocument/2006/relationships/slideLayout" Target="../slideLayouts/slideLayout10.xml"/><Relationship Id="rId16" Type="http://schemas.openxmlformats.org/officeDocument/2006/relationships/slideLayout" Target="../slideLayouts/slideLayout24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Relationship Id="rId14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578145" y="219973"/>
            <a:ext cx="334872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1030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r" defTabSz="844083" rtl="0" eaLnBrk="1" latinLnBrk="0" hangingPunct="1">
        <a:lnSpc>
          <a:spcPct val="90000"/>
        </a:lnSpc>
        <a:spcBef>
          <a:spcPct val="0"/>
        </a:spcBef>
        <a:buNone/>
        <a:defRPr lang="en-GB" sz="2215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11021" indent="-211021" algn="l" defTabSz="844083" rtl="0" eaLnBrk="1" latinLnBrk="0" hangingPunct="1">
        <a:lnSpc>
          <a:spcPct val="90000"/>
        </a:lnSpc>
        <a:spcBef>
          <a:spcPts val="923"/>
        </a:spcBef>
        <a:buFont typeface="Arial" panose="020B0604020202020204" pitchFamily="34" charset="0"/>
        <a:buChar char="•"/>
        <a:defRPr sz="2585" kern="1200">
          <a:solidFill>
            <a:schemeClr val="tx1"/>
          </a:solidFill>
          <a:latin typeface="+mn-lt"/>
          <a:ea typeface="+mn-ea"/>
          <a:cs typeface="+mn-cs"/>
        </a:defRPr>
      </a:lvl1pPr>
      <a:lvl2pPr marL="633062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2215" kern="1200">
          <a:solidFill>
            <a:schemeClr val="tx1"/>
          </a:solidFill>
          <a:latin typeface="+mn-lt"/>
          <a:ea typeface="+mn-ea"/>
          <a:cs typeface="+mn-cs"/>
        </a:defRPr>
      </a:lvl2pPr>
      <a:lvl3pPr marL="1055103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846" kern="1200">
          <a:solidFill>
            <a:schemeClr val="tx1"/>
          </a:solidFill>
          <a:latin typeface="+mn-lt"/>
          <a:ea typeface="+mn-ea"/>
          <a:cs typeface="+mn-cs"/>
        </a:defRPr>
      </a:lvl3pPr>
      <a:lvl4pPr marL="1477145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899186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321227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743269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3165310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587351" indent="-211021" algn="l" defTabSz="844083" rtl="0" eaLnBrk="1" latinLnBrk="0" hangingPunct="1">
        <a:lnSpc>
          <a:spcPct val="90000"/>
        </a:lnSpc>
        <a:spcBef>
          <a:spcPts val="462"/>
        </a:spcBef>
        <a:buFont typeface="Arial" panose="020B0604020202020204" pitchFamily="34" charset="0"/>
        <a:buChar char="•"/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1pPr>
      <a:lvl2pPr marL="42204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2pPr>
      <a:lvl3pPr marL="844083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3pPr>
      <a:lvl4pPr marL="1266124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4pPr>
      <a:lvl5pPr marL="1688165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5pPr>
      <a:lvl6pPr marL="2110207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6pPr>
      <a:lvl7pPr marL="2532248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7pPr>
      <a:lvl8pPr marL="2954289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8pPr>
      <a:lvl9pPr marL="3376331" algn="l" defTabSz="844083" rtl="0" eaLnBrk="1" latinLnBrk="0" hangingPunct="1">
        <a:defRPr sz="1662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6670675" y="3894667"/>
            <a:ext cx="2470456" cy="2658533"/>
            <a:chOff x="6687077" y="3259666"/>
            <a:chExt cx="2981857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8756120" y="3259666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6687077" y="3486677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7772400" y="3581400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7923214" y="3433394"/>
              <a:ext cx="1739738" cy="173974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8398935" y="3985317"/>
              <a:ext cx="1264017" cy="1264016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33400" y="4495800"/>
            <a:ext cx="6554867" cy="1524000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3400" y="533401"/>
            <a:ext cx="6554867" cy="37676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30245" y="6172203"/>
            <a:ext cx="120046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10/6/2021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3400" y="6172200"/>
            <a:ext cx="5811724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74426" y="5578478"/>
            <a:ext cx="856907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28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3849708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4" r:id="rId7"/>
    <p:sldLayoutId id="2147483695" r:id="rId8"/>
    <p:sldLayoutId id="2147483696" r:id="rId9"/>
    <p:sldLayoutId id="2147483697" r:id="rId10"/>
    <p:sldLayoutId id="2147483698" r:id="rId11"/>
    <p:sldLayoutId id="2147483699" r:id="rId12"/>
    <p:sldLayoutId id="2147483700" r:id="rId13"/>
    <p:sldLayoutId id="2147483701" r:id="rId14"/>
    <p:sldLayoutId id="2147483702" r:id="rId15"/>
    <p:sldLayoutId id="2147483703" r:id="rId16"/>
    <p:sldLayoutId id="2147483704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2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8.png"/><Relationship Id="rId7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9.png"/><Relationship Id="rId9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0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3.xml"/><Relationship Id="rId1" Type="http://schemas.openxmlformats.org/officeDocument/2006/relationships/tags" Target="../tags/tag1.xml"/><Relationship Id="rId5" Type="http://schemas.openxmlformats.org/officeDocument/2006/relationships/image" Target="../media/image9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6.xml"/><Relationship Id="rId6" Type="http://schemas.openxmlformats.org/officeDocument/2006/relationships/image" Target="../media/image1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4.xml"/><Relationship Id="rId1" Type="http://schemas.openxmlformats.org/officeDocument/2006/relationships/tags" Target="../tags/tag7.xml"/><Relationship Id="rId6" Type="http://schemas.openxmlformats.org/officeDocument/2006/relationships/image" Target="../media/image130.png"/><Relationship Id="rId5" Type="http://schemas.openxmlformats.org/officeDocument/2006/relationships/image" Target="../media/image14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7" Type="http://schemas.openxmlformats.org/officeDocument/2006/relationships/image" Target="../media/image17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8.xml"/><Relationship Id="rId6" Type="http://schemas.openxmlformats.org/officeDocument/2006/relationships/image" Target="../media/image160.png"/><Relationship Id="rId5" Type="http://schemas.openxmlformats.org/officeDocument/2006/relationships/image" Target="../media/image150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7" Type="http://schemas.openxmlformats.org/officeDocument/2006/relationships/image" Target="../media/image20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9.xml"/><Relationship Id="rId6" Type="http://schemas.openxmlformats.org/officeDocument/2006/relationships/image" Target="../media/image130.png"/><Relationship Id="rId5" Type="http://schemas.openxmlformats.org/officeDocument/2006/relationships/image" Target="../media/image190.png"/><Relationship Id="rId10" Type="http://schemas.openxmlformats.org/officeDocument/2006/relationships/image" Target="../media/image23.png"/><Relationship Id="rId9" Type="http://schemas.openxmlformats.org/officeDocument/2006/relationships/image" Target="../media/image22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0.xml"/><Relationship Id="rId4" Type="http://schemas.openxmlformats.org/officeDocument/2006/relationships/image" Target="../media/image20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png"/><Relationship Id="rId7" Type="http://schemas.openxmlformats.org/officeDocument/2006/relationships/image" Target="../media/image20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1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9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3.png"/><Relationship Id="rId4" Type="http://schemas.openxmlformats.org/officeDocument/2006/relationships/image" Target="../media/image32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37.png"/><Relationship Id="rId4" Type="http://schemas.openxmlformats.org/officeDocument/2006/relationships/image" Target="../media/image36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3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2708F83-05B3-477F-943C-6DC347F3D9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78" y="1337888"/>
            <a:ext cx="8655195" cy="4389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5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9528" b="6478"/>
          <a:stretch/>
        </p:blipFill>
        <p:spPr>
          <a:xfrm>
            <a:off x="1955606" y="5504510"/>
            <a:ext cx="1608992" cy="85665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4790" y="3894711"/>
            <a:ext cx="4359819" cy="604314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2154247" y="4233451"/>
            <a:ext cx="3665999" cy="1825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Down Arrow 26"/>
          <p:cNvSpPr/>
          <p:nvPr/>
        </p:nvSpPr>
        <p:spPr>
          <a:xfrm>
            <a:off x="4291472" y="3736629"/>
            <a:ext cx="131404" cy="2214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0B86DBCE-E17E-2A41-9308-BBE899D677FD}"/>
              </a:ext>
            </a:extLst>
          </p:cNvPr>
          <p:cNvGraphicFramePr>
            <a:graphicFrameLocks noGrp="1"/>
          </p:cNvGraphicFramePr>
          <p:nvPr/>
        </p:nvGraphicFramePr>
        <p:xfrm>
          <a:off x="3987246" y="5047197"/>
          <a:ext cx="2040370" cy="12295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0185">
                  <a:extLst>
                    <a:ext uri="{9D8B030D-6E8A-4147-A177-3AD203B41FA5}">
                      <a16:colId xmlns:a16="http://schemas.microsoft.com/office/drawing/2014/main" val="1424543927"/>
                    </a:ext>
                  </a:extLst>
                </a:gridCol>
                <a:gridCol w="1020185">
                  <a:extLst>
                    <a:ext uri="{9D8B030D-6E8A-4147-A177-3AD203B41FA5}">
                      <a16:colId xmlns:a16="http://schemas.microsoft.com/office/drawing/2014/main" val="780835182"/>
                    </a:ext>
                  </a:extLst>
                </a:gridCol>
              </a:tblGrid>
              <a:tr h="614769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DF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D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83389"/>
                  </a:ext>
                </a:extLst>
              </a:tr>
              <a:tr h="61476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DF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D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221626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BB486958-AA6B-49E5-A64A-DD8CEEE5477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80259" y="908954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17207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02708F83-05B3-477F-943C-6DC347F3D9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078" y="1337888"/>
            <a:ext cx="8655195" cy="4389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5578145" y="466821"/>
            <a:ext cx="3348724" cy="401262"/>
          </a:xfrm>
          <a:prstGeom prst="rect">
            <a:avLst/>
          </a:prstGeom>
        </p:spPr>
        <p:txBody>
          <a:bodyPr vert="horz" lIns="84406" tIns="42203" rIns="84406" bIns="42203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pPr defTabSz="844083"/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Year 6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Week 5</a:t>
            </a:r>
            <a:r>
              <a:rPr lang="en-GB" sz="2215" dirty="0">
                <a:solidFill>
                  <a:srgbClr val="1C3A63"/>
                </a:solidFill>
                <a:latin typeface="Calibri" panose="020F0502020204030204"/>
              </a:rPr>
              <a:t> | </a:t>
            </a:r>
            <a:r>
              <a:rPr lang="en-GB" sz="2215" dirty="0">
                <a:solidFill>
                  <a:prstClr val="white"/>
                </a:solidFill>
                <a:latin typeface="Calibri" panose="020F0502020204030204"/>
              </a:rPr>
              <a:t>Day 2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9528" b="6478"/>
          <a:stretch/>
        </p:blipFill>
        <p:spPr>
          <a:xfrm>
            <a:off x="1955606" y="5504510"/>
            <a:ext cx="1608992" cy="856659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34790" y="3894711"/>
            <a:ext cx="4359819" cy="604314"/>
          </a:xfrm>
          <a:prstGeom prst="rect">
            <a:avLst/>
          </a:prstGeom>
        </p:spPr>
      </p:pic>
      <p:sp>
        <p:nvSpPr>
          <p:cNvPr id="26" name="Rectangle 25"/>
          <p:cNvSpPr/>
          <p:nvPr/>
        </p:nvSpPr>
        <p:spPr>
          <a:xfrm>
            <a:off x="2154247" y="4233451"/>
            <a:ext cx="3665999" cy="18251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7" name="Down Arrow 26"/>
          <p:cNvSpPr/>
          <p:nvPr/>
        </p:nvSpPr>
        <p:spPr>
          <a:xfrm>
            <a:off x="4291472" y="3736629"/>
            <a:ext cx="131404" cy="22142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422041"/>
            <a:endParaRPr lang="en-GB" sz="1662">
              <a:solidFill>
                <a:prstClr val="white"/>
              </a:solidFill>
              <a:latin typeface="Calibri" panose="020F0502020204030204"/>
            </a:endParaRP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0B86DBCE-E17E-2A41-9308-BBE899D677FD}"/>
              </a:ext>
            </a:extLst>
          </p:cNvPr>
          <p:cNvGraphicFramePr>
            <a:graphicFrameLocks noGrp="1"/>
          </p:cNvGraphicFramePr>
          <p:nvPr/>
        </p:nvGraphicFramePr>
        <p:xfrm>
          <a:off x="3987246" y="5047197"/>
          <a:ext cx="2040370" cy="12295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0185">
                  <a:extLst>
                    <a:ext uri="{9D8B030D-6E8A-4147-A177-3AD203B41FA5}">
                      <a16:colId xmlns:a16="http://schemas.microsoft.com/office/drawing/2014/main" val="1424543927"/>
                    </a:ext>
                  </a:extLst>
                </a:gridCol>
                <a:gridCol w="1020185">
                  <a:extLst>
                    <a:ext uri="{9D8B030D-6E8A-4147-A177-3AD203B41FA5}">
                      <a16:colId xmlns:a16="http://schemas.microsoft.com/office/drawing/2014/main" val="780835182"/>
                    </a:ext>
                  </a:extLst>
                </a:gridCol>
              </a:tblGrid>
              <a:tr h="614769"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DF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D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83389"/>
                  </a:ext>
                </a:extLst>
              </a:tr>
              <a:tr h="614769">
                <a:tc>
                  <a:txBody>
                    <a:bodyPr/>
                    <a:lstStyle/>
                    <a:p>
                      <a:endParaRPr lang="en-GB" sz="150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DFB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500" dirty="0"/>
                    </a:p>
                  </a:txBody>
                  <a:tcPr marL="84406" marR="84406" marT="42203" marB="42203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2EDF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84221626"/>
                  </a:ext>
                </a:extLst>
              </a:tr>
            </a:tbl>
          </a:graphicData>
        </a:graphic>
      </p:graphicFrame>
      <p:pic>
        <p:nvPicPr>
          <p:cNvPr id="7" name="Picture 6">
            <a:extLst>
              <a:ext uri="{FF2B5EF4-FFF2-40B4-BE49-F238E27FC236}">
                <a16:creationId xmlns:a16="http://schemas.microsoft.com/office/drawing/2014/main" id="{48D722E6-E58F-485E-B704-7A30F2F353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25465" y="1351615"/>
            <a:ext cx="1643249" cy="79348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F887A77-4DC2-444C-A8DA-D02704856EE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50568" y="2246459"/>
            <a:ext cx="1193044" cy="79348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490A6CF-73C1-4E86-BBCE-0488052D881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80061" y="3135895"/>
            <a:ext cx="1643249" cy="79348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D9C8B3F-7E67-437C-AC89-4D5700179A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50263" y="5050556"/>
            <a:ext cx="2346694" cy="793487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B486958-AA6B-49E5-A64A-DD8CEEE5477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680259" y="908954"/>
            <a:ext cx="2149730" cy="14856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5034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-902412" y="1023471"/>
            <a:ext cx="8964001" cy="1484894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54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323" y="2581276"/>
            <a:ext cx="3645611" cy="3634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30253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0" y="318621"/>
            <a:ext cx="8964001" cy="1215461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49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Arithmetic Starter - Answers</a:t>
            </a:r>
          </a:p>
          <a:p>
            <a:pPr marL="0" marR="0" lvl="0" indent="0" algn="r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GB" sz="3649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195F11F-621F-4281-A10E-D798C9382E5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99" y="89500"/>
            <a:ext cx="2137560" cy="213090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D05A8CD-048E-4F98-BC41-8C013F6A3D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3504" y="1628251"/>
            <a:ext cx="1957387" cy="37914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EB639D68-DEEA-4CA6-A57E-2CC249F7C8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176837" y="2226390"/>
            <a:ext cx="3071813" cy="2941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69397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474893"/>
            <a:ext cx="5950212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How many different ways can you put these 	counters into equal groups?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32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42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4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/>
          <p:cNvSpPr/>
          <p:nvPr/>
        </p:nvSpPr>
        <p:spPr>
          <a:xfrm>
            <a:off x="3347341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Oval 8"/>
          <p:cNvSpPr/>
          <p:nvPr/>
        </p:nvSpPr>
        <p:spPr>
          <a:xfrm>
            <a:off x="2731447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579129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963235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810917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195023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41283574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TextBox 1"/>
              <p:cNvSpPr txBox="1"/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1)  How many different ways can you put these    	counters into equal groups?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2) 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32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3) 7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  <a:cs typeface="Calibri" panose="020F0502020204030204" pitchFamily="34" charset="0"/>
                      </a:rPr>
                      <m:t>×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____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  <a:cs typeface="Calibri" panose="020F0502020204030204" pitchFamily="34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alibri" panose="020F0502020204030204" pitchFamily="34" charset="0"/>
                    <a:cs typeface="Calibri" panose="020F0502020204030204" pitchFamily="34" charset="0"/>
                  </a:rPr>
                  <a:t> 42 </a:t>
                </a: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  <a:p>
                <a:endParaRPr lang="en-GB" sz="2800" dirty="0">
                  <a:latin typeface="Calibri" panose="020F0502020204030204" pitchFamily="34" charset="0"/>
                  <a:cs typeface="Calibri" panose="020F0502020204030204" pitchFamily="34" charset="0"/>
                </a:endParaRPr>
              </a:p>
            </p:txBody>
          </p:sp>
        </mc:Choice>
        <mc:Fallback xmlns="">
          <p:sp>
            <p:nvSpPr>
              <p:cNvPr id="2" name="TextBox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95550" y="334776"/>
                <a:ext cx="7497474" cy="5262979"/>
              </a:xfrm>
              <a:prstGeom prst="rect">
                <a:avLst/>
              </a:prstGeom>
              <a:blipFill>
                <a:blip r:embed="rId5"/>
                <a:stretch>
                  <a:fillRect l="-1626" t="-1159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Oval 6"/>
          <p:cNvSpPr/>
          <p:nvPr/>
        </p:nvSpPr>
        <p:spPr>
          <a:xfrm>
            <a:off x="3347341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9" name="Oval 8"/>
          <p:cNvSpPr/>
          <p:nvPr/>
        </p:nvSpPr>
        <p:spPr>
          <a:xfrm>
            <a:off x="2731447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0" name="Oval 9"/>
          <p:cNvSpPr/>
          <p:nvPr/>
        </p:nvSpPr>
        <p:spPr>
          <a:xfrm>
            <a:off x="4579129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963235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5810917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5195023" y="1354959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919016" y="3248869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8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919015" y="4141146"/>
            <a:ext cx="10580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598226" y="1253598"/>
            <a:ext cx="3867888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TextBox 16"/>
          <p:cNvSpPr txBox="1"/>
          <p:nvPr/>
        </p:nvSpPr>
        <p:spPr>
          <a:xfrm>
            <a:off x="2538935" y="2096608"/>
            <a:ext cx="19637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1 group of 6</a:t>
            </a:r>
          </a:p>
        </p:txBody>
      </p:sp>
      <p:sp>
        <p:nvSpPr>
          <p:cNvPr id="18" name="Rectangle 17"/>
          <p:cNvSpPr/>
          <p:nvPr/>
        </p:nvSpPr>
        <p:spPr>
          <a:xfrm>
            <a:off x="2648323" y="1255145"/>
            <a:ext cx="1240434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3893095" y="1255145"/>
            <a:ext cx="1240434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Rectangle 19"/>
          <p:cNvSpPr/>
          <p:nvPr/>
        </p:nvSpPr>
        <p:spPr>
          <a:xfrm>
            <a:off x="5139247" y="1255145"/>
            <a:ext cx="1240434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/>
          <p:cNvSpPr txBox="1"/>
          <p:nvPr/>
        </p:nvSpPr>
        <p:spPr>
          <a:xfrm>
            <a:off x="4964531" y="2067932"/>
            <a:ext cx="2286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3 groups of 2</a:t>
            </a:r>
          </a:p>
        </p:txBody>
      </p:sp>
      <p:sp>
        <p:nvSpPr>
          <p:cNvPr id="22" name="Rectangle 21"/>
          <p:cNvSpPr/>
          <p:nvPr/>
        </p:nvSpPr>
        <p:spPr>
          <a:xfrm>
            <a:off x="2627655" y="1249968"/>
            <a:ext cx="1897821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Rectangle 22"/>
          <p:cNvSpPr/>
          <p:nvPr/>
        </p:nvSpPr>
        <p:spPr>
          <a:xfrm>
            <a:off x="4535710" y="1249968"/>
            <a:ext cx="1897821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541057" y="2587667"/>
            <a:ext cx="2286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2 groups of 3</a:t>
            </a:r>
          </a:p>
        </p:txBody>
      </p:sp>
      <p:sp>
        <p:nvSpPr>
          <p:cNvPr id="25" name="Rectangle 24"/>
          <p:cNvSpPr/>
          <p:nvPr/>
        </p:nvSpPr>
        <p:spPr>
          <a:xfrm>
            <a:off x="2657837" y="1256442"/>
            <a:ext cx="614958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Rectangle 25"/>
          <p:cNvSpPr/>
          <p:nvPr/>
        </p:nvSpPr>
        <p:spPr>
          <a:xfrm>
            <a:off x="3280565" y="1256442"/>
            <a:ext cx="614958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Rectangle 26"/>
          <p:cNvSpPr/>
          <p:nvPr/>
        </p:nvSpPr>
        <p:spPr>
          <a:xfrm>
            <a:off x="3889351" y="1256442"/>
            <a:ext cx="614958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Rectangle 27"/>
          <p:cNvSpPr/>
          <p:nvPr/>
        </p:nvSpPr>
        <p:spPr>
          <a:xfrm>
            <a:off x="4512077" y="1256442"/>
            <a:ext cx="614958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Rectangle 28"/>
          <p:cNvSpPr/>
          <p:nvPr/>
        </p:nvSpPr>
        <p:spPr>
          <a:xfrm>
            <a:off x="5120794" y="1256442"/>
            <a:ext cx="614958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Rectangle 29"/>
          <p:cNvSpPr/>
          <p:nvPr/>
        </p:nvSpPr>
        <p:spPr>
          <a:xfrm>
            <a:off x="5743865" y="1256442"/>
            <a:ext cx="614958" cy="694040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TextBox 30"/>
          <p:cNvSpPr txBox="1"/>
          <p:nvPr/>
        </p:nvSpPr>
        <p:spPr>
          <a:xfrm>
            <a:off x="4964531" y="2604850"/>
            <a:ext cx="22867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/>
                </a:solidFill>
              </a:rPr>
              <a:t>6 groups of 1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3099640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2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2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2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 animBg="1"/>
      <p:bldP spid="16" grpId="1" animBg="1"/>
      <p:bldP spid="17" grpId="0"/>
      <p:bldP spid="18" grpId="0" animBg="1"/>
      <p:bldP spid="18" grpId="1" animBg="1"/>
      <p:bldP spid="19" grpId="0" animBg="1"/>
      <p:bldP spid="19" grpId="1" animBg="1"/>
      <p:bldP spid="20" grpId="0" animBg="1"/>
      <p:bldP spid="20" grpId="1" animBg="1"/>
      <p:bldP spid="21" grpId="0"/>
      <p:bldP spid="22" grpId="0" animBg="1"/>
      <p:bldP spid="22" grpId="1" animBg="1"/>
      <p:bldP spid="23" grpId="0" animBg="1"/>
      <p:bldP spid="23" grpId="1" animBg="1"/>
      <p:bldP spid="24" grpId="0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02483" y="590058"/>
            <a:ext cx="657061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Which of these numbers are factors of 14?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65" name="TextBox 64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8" name="TextBox 67"/>
          <p:cNvSpPr txBox="1"/>
          <p:nvPr/>
        </p:nvSpPr>
        <p:spPr>
          <a:xfrm>
            <a:off x="1175658" y="1590124"/>
            <a:ext cx="483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78" name="TextBox 77"/>
          <p:cNvSpPr txBox="1"/>
          <p:nvPr/>
        </p:nvSpPr>
        <p:spPr>
          <a:xfrm>
            <a:off x="3904464" y="1590124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0.5</a:t>
            </a:r>
          </a:p>
        </p:txBody>
      </p:sp>
      <p:sp>
        <p:nvSpPr>
          <p:cNvPr id="79" name="TextBox 78"/>
          <p:cNvSpPr txBox="1"/>
          <p:nvPr/>
        </p:nvSpPr>
        <p:spPr>
          <a:xfrm>
            <a:off x="6663050" y="1590124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80" name="TextBox 79"/>
          <p:cNvSpPr txBox="1"/>
          <p:nvPr/>
        </p:nvSpPr>
        <p:spPr>
          <a:xfrm>
            <a:off x="5313959" y="2443919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28</a:t>
            </a:r>
          </a:p>
        </p:txBody>
      </p:sp>
      <p:sp>
        <p:nvSpPr>
          <p:cNvPr id="81" name="TextBox 80"/>
          <p:cNvSpPr txBox="1"/>
          <p:nvPr/>
        </p:nvSpPr>
        <p:spPr>
          <a:xfrm>
            <a:off x="2356517" y="2459181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82" name="TextBox 81"/>
          <p:cNvSpPr txBox="1"/>
          <p:nvPr/>
        </p:nvSpPr>
        <p:spPr>
          <a:xfrm>
            <a:off x="6848807" y="3455258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83" name="TextBox 82"/>
          <p:cNvSpPr txBox="1"/>
          <p:nvPr/>
        </p:nvSpPr>
        <p:spPr>
          <a:xfrm>
            <a:off x="1279496" y="3585772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96170" y="597347"/>
            <a:ext cx="483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25030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7728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29540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7277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34048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8179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0" name="Oval 9"/>
          <p:cNvSpPr/>
          <p:nvPr/>
        </p:nvSpPr>
        <p:spPr>
          <a:xfrm>
            <a:off x="776055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193608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1940949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1358502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3105843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2523396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4270737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3688290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5435631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853184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6600525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6018078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7765425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7182972" y="251755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058836" y="4124318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14</a:t>
            </a:r>
          </a:p>
        </p:txBody>
      </p:sp>
      <p:cxnSp>
        <p:nvCxnSpPr>
          <p:cNvPr id="27" name="Straight Arrow Connector 26"/>
          <p:cNvCxnSpPr>
            <a:stCxn id="26" idx="1"/>
          </p:cNvCxnSpPr>
          <p:nvPr/>
        </p:nvCxnSpPr>
        <p:spPr>
          <a:xfrm flipH="1">
            <a:off x="3098933" y="4385928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570578" y="4136274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14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036622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3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4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93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  <p:bldP spid="7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6" grpId="0" animBg="1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96170" y="597347"/>
            <a:ext cx="483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25030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7728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29540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7277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34048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8179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0" name="Oval 9"/>
          <p:cNvSpPr/>
          <p:nvPr/>
        </p:nvSpPr>
        <p:spPr>
          <a:xfrm>
            <a:off x="2956665" y="17617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2340771" y="17617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4188453" y="17617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3572559" y="17617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5420241" y="17617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4804347" y="17617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2340771" y="249723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6036135" y="176171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3572560" y="249723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2956665" y="249723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793130" y="249723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4177236" y="249723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6024919" y="249723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5409024" y="249723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4058836" y="4124318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14</a:t>
            </a:r>
          </a:p>
        </p:txBody>
      </p:sp>
      <p:cxnSp>
        <p:nvCxnSpPr>
          <p:cNvPr id="27" name="Straight Arrow Connector 26"/>
          <p:cNvCxnSpPr>
            <a:stCxn id="26" idx="1"/>
          </p:cNvCxnSpPr>
          <p:nvPr/>
        </p:nvCxnSpPr>
        <p:spPr>
          <a:xfrm flipH="1">
            <a:off x="3098933" y="4385928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1570578" y="4136274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14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H="1">
            <a:off x="3806287" y="4652770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2733173" y="5068994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7</a:t>
            </a:r>
          </a:p>
        </p:txBody>
      </p:sp>
      <p:sp>
        <p:nvSpPr>
          <p:cNvPr id="33" name="Cross 32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140014" y="781003"/>
            <a:ext cx="591699" cy="584758"/>
          </a:xfrm>
          <a:prstGeom prst="plus">
            <a:avLst>
              <a:gd name="adj" fmla="val 38819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2848868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0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1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2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30" grpId="0"/>
      <p:bldP spid="3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96170" y="597347"/>
            <a:ext cx="4833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2825030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0.5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97728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14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129540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28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67277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7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434048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6281795" y="597347"/>
            <a:ext cx="7589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10" name="Oval 9"/>
          <p:cNvSpPr/>
          <p:nvPr/>
        </p:nvSpPr>
        <p:spPr>
          <a:xfrm>
            <a:off x="4197433" y="138278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1" name="Oval 10"/>
          <p:cNvSpPr/>
          <p:nvPr/>
        </p:nvSpPr>
        <p:spPr>
          <a:xfrm>
            <a:off x="3581539" y="138278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2" name="Oval 11"/>
          <p:cNvSpPr/>
          <p:nvPr/>
        </p:nvSpPr>
        <p:spPr>
          <a:xfrm>
            <a:off x="3581539" y="272267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3" name="Oval 12"/>
          <p:cNvSpPr/>
          <p:nvPr/>
        </p:nvSpPr>
        <p:spPr>
          <a:xfrm>
            <a:off x="4813327" y="1382786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4" name="Oval 13"/>
          <p:cNvSpPr/>
          <p:nvPr/>
        </p:nvSpPr>
        <p:spPr>
          <a:xfrm>
            <a:off x="4813327" y="272267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Oval 14"/>
          <p:cNvSpPr/>
          <p:nvPr/>
        </p:nvSpPr>
        <p:spPr>
          <a:xfrm>
            <a:off x="4197433" y="2722678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6" name="Oval 15"/>
          <p:cNvSpPr/>
          <p:nvPr/>
        </p:nvSpPr>
        <p:spPr>
          <a:xfrm>
            <a:off x="3581539" y="205273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7" name="Oval 16"/>
          <p:cNvSpPr/>
          <p:nvPr/>
        </p:nvSpPr>
        <p:spPr>
          <a:xfrm>
            <a:off x="4197433" y="407100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8" name="Oval 17"/>
          <p:cNvSpPr/>
          <p:nvPr/>
        </p:nvSpPr>
        <p:spPr>
          <a:xfrm>
            <a:off x="4813327" y="205273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9" name="Oval 18"/>
          <p:cNvSpPr/>
          <p:nvPr/>
        </p:nvSpPr>
        <p:spPr>
          <a:xfrm>
            <a:off x="4197433" y="205273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4197433" y="339262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3581539" y="339262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3581539" y="4062570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4813327" y="339262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7378886" y="4553991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14</a:t>
            </a:r>
          </a:p>
        </p:txBody>
      </p:sp>
      <p:cxnSp>
        <p:nvCxnSpPr>
          <p:cNvPr id="27" name="Straight Arrow Connector 26"/>
          <p:cNvCxnSpPr>
            <a:stCxn id="26" idx="1"/>
          </p:cNvCxnSpPr>
          <p:nvPr/>
        </p:nvCxnSpPr>
        <p:spPr>
          <a:xfrm flipH="1">
            <a:off x="6418983" y="4815601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TextBox 27"/>
          <p:cNvSpPr txBox="1"/>
          <p:nvPr/>
        </p:nvSpPr>
        <p:spPr>
          <a:xfrm>
            <a:off x="4890628" y="4565947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14</a:t>
            </a:r>
          </a:p>
        </p:txBody>
      </p:sp>
      <p:cxnSp>
        <p:nvCxnSpPr>
          <p:cNvPr id="29" name="Straight Arrow Connector 28"/>
          <p:cNvCxnSpPr/>
          <p:nvPr/>
        </p:nvCxnSpPr>
        <p:spPr>
          <a:xfrm flipH="1">
            <a:off x="7126337" y="5080854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TextBox 29"/>
          <p:cNvSpPr txBox="1"/>
          <p:nvPr/>
        </p:nvSpPr>
        <p:spPr>
          <a:xfrm>
            <a:off x="6053223" y="5498667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7</a:t>
            </a:r>
          </a:p>
        </p:txBody>
      </p:sp>
      <p:sp>
        <p:nvSpPr>
          <p:cNvPr id="31" name="Cross 30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5359986" y="789380"/>
            <a:ext cx="590400" cy="583200"/>
          </a:xfrm>
          <a:prstGeom prst="plus">
            <a:avLst>
              <a:gd name="adj" fmla="val 38203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Cross 31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7508158" y="780771"/>
            <a:ext cx="590400" cy="583200"/>
          </a:xfrm>
          <a:prstGeom prst="plus">
            <a:avLst>
              <a:gd name="adj" fmla="val 38198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Cross 33">
            <a:extLst>
              <a:ext uri="{FF2B5EF4-FFF2-40B4-BE49-F238E27FC236}">
                <a16:creationId xmlns:a16="http://schemas.microsoft.com/office/drawing/2014/main" id="{5A3C941C-EE9C-424F-994F-13EF4CC3A7F6}"/>
              </a:ext>
            </a:extLst>
          </p:cNvPr>
          <p:cNvSpPr/>
          <p:nvPr/>
        </p:nvSpPr>
        <p:spPr>
          <a:xfrm rot="2689915">
            <a:off x="3140014" y="781003"/>
            <a:ext cx="591699" cy="584758"/>
          </a:xfrm>
          <a:prstGeom prst="plus">
            <a:avLst>
              <a:gd name="adj" fmla="val 38819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15641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7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8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9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1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3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5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7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3" presetID="26" presetClass="emph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4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5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6" fill="hold">
                      <p:stCondLst>
                        <p:cond delay="indefinite"/>
                      </p:stCondLst>
                      <p:childTnLst>
                        <p:par>
                          <p:cTn id="107" fill="hold">
                            <p:stCondLst>
                              <p:cond delay="0"/>
                            </p:stCondLst>
                            <p:childTnLst>
                              <p:par>
                                <p:cTn id="10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7" grpId="1" animBg="1"/>
      <p:bldP spid="18" grpId="0" animBg="1"/>
      <p:bldP spid="19" grpId="0" animBg="1"/>
      <p:bldP spid="20" grpId="0" animBg="1"/>
      <p:bldP spid="21" grpId="0" animBg="1"/>
      <p:bldP spid="22" grpId="0" animBg="1"/>
      <p:bldP spid="22" grpId="1" animBg="1"/>
      <p:bldP spid="23" grpId="0" animBg="1"/>
      <p:bldP spid="31" grpId="0" animBg="1"/>
      <p:bldP spid="3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5768" y="401965"/>
            <a:ext cx="3957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all the factors of 18</a:t>
            </a:r>
          </a:p>
        </p:txBody>
      </p:sp>
      <p:sp>
        <p:nvSpPr>
          <p:cNvPr id="19" name="Oval 18"/>
          <p:cNvSpPr/>
          <p:nvPr/>
        </p:nvSpPr>
        <p:spPr>
          <a:xfrm>
            <a:off x="1867124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867123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867124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251230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251229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251230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098912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098911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098912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483018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483017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483018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3714806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3714805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714806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1193039" y="1396017"/>
            <a:ext cx="3712656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TextBox 81"/>
          <p:cNvSpPr txBox="1"/>
          <p:nvPr/>
        </p:nvSpPr>
        <p:spPr>
          <a:xfrm>
            <a:off x="4121788" y="3838674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18</a:t>
            </a:r>
          </a:p>
        </p:txBody>
      </p:sp>
      <p:cxnSp>
        <p:nvCxnSpPr>
          <p:cNvPr id="83" name="Straight Arrow Connector 82"/>
          <p:cNvCxnSpPr>
            <a:stCxn id="82" idx="1"/>
          </p:cNvCxnSpPr>
          <p:nvPr/>
        </p:nvCxnSpPr>
        <p:spPr>
          <a:xfrm flipH="1">
            <a:off x="3161885" y="4100284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633530" y="3850630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18</a:t>
            </a:r>
          </a:p>
        </p:txBody>
      </p:sp>
      <p:pic>
        <p:nvPicPr>
          <p:cNvPr id="52" name="Picture 5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64" name="TextBox 63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66" name="Oval 65"/>
          <p:cNvSpPr/>
          <p:nvPr/>
        </p:nvSpPr>
        <p:spPr>
          <a:xfrm>
            <a:off x="4342572" y="157065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4342571" y="221437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4342572" y="285809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5716608" y="1438118"/>
                <a:ext cx="14856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18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608" y="1438118"/>
                <a:ext cx="1485613" cy="523220"/>
              </a:xfrm>
              <a:prstGeom prst="rect">
                <a:avLst/>
              </a:prstGeom>
              <a:blipFill>
                <a:blip r:embed="rId6"/>
                <a:stretch>
                  <a:fillRect l="-864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3" name="TextBox 72"/>
          <p:cNvSpPr txBox="1"/>
          <p:nvPr/>
        </p:nvSpPr>
        <p:spPr>
          <a:xfrm>
            <a:off x="957507" y="789164"/>
            <a:ext cx="723551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How do you know when you’ve found them all?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46595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72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39" grpId="0" animBg="1"/>
      <p:bldP spid="40" grpId="0" animBg="1"/>
      <p:bldP spid="41" grpId="0" animBg="1"/>
      <p:bldP spid="42" grpId="0" animBg="1"/>
      <p:bldP spid="43" grpId="0" animBg="1"/>
      <p:bldP spid="47" grpId="0" animBg="1"/>
      <p:bldP spid="48" grpId="0" animBg="1"/>
      <p:bldP spid="49" grpId="0" animBg="1"/>
      <p:bldP spid="75" grpId="0" animBg="1"/>
      <p:bldP spid="82" grpId="0" animBg="1"/>
      <p:bldP spid="84" grpId="0"/>
      <p:bldP spid="64" grpId="0"/>
      <p:bldP spid="64" grpId="1"/>
      <p:bldP spid="66" grpId="0" animBg="1"/>
      <p:bldP spid="67" grpId="0" animBg="1"/>
      <p:bldP spid="69" grpId="0" animBg="1"/>
      <p:bldP spid="7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5768" y="401965"/>
            <a:ext cx="3957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all the factors of 18</a:t>
            </a:r>
          </a:p>
        </p:txBody>
      </p:sp>
      <p:sp>
        <p:nvSpPr>
          <p:cNvPr id="19" name="Oval 18"/>
          <p:cNvSpPr/>
          <p:nvPr/>
        </p:nvSpPr>
        <p:spPr>
          <a:xfrm>
            <a:off x="1867124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867123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867124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251230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251229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251230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098912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098911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098912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483018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483017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483018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3714806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3714805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714806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75" name="Rectangle 74"/>
          <p:cNvSpPr/>
          <p:nvPr/>
        </p:nvSpPr>
        <p:spPr>
          <a:xfrm>
            <a:off x="1184726" y="1396017"/>
            <a:ext cx="1847681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TextBox 81"/>
          <p:cNvSpPr txBox="1"/>
          <p:nvPr/>
        </p:nvSpPr>
        <p:spPr>
          <a:xfrm>
            <a:off x="4121788" y="3838674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18</a:t>
            </a:r>
          </a:p>
        </p:txBody>
      </p:sp>
      <p:cxnSp>
        <p:nvCxnSpPr>
          <p:cNvPr id="83" name="Straight Arrow Connector 82"/>
          <p:cNvCxnSpPr>
            <a:stCxn id="82" idx="1"/>
          </p:cNvCxnSpPr>
          <p:nvPr/>
        </p:nvCxnSpPr>
        <p:spPr>
          <a:xfrm flipH="1">
            <a:off x="3161885" y="4100284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633530" y="3850630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18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3869239" y="4373850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2796125" y="4783350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9</a:t>
            </a:r>
          </a:p>
        </p:txBody>
      </p:sp>
      <p:sp>
        <p:nvSpPr>
          <p:cNvPr id="66" name="Oval 65"/>
          <p:cNvSpPr/>
          <p:nvPr/>
        </p:nvSpPr>
        <p:spPr>
          <a:xfrm>
            <a:off x="4342572" y="157065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4342571" y="221437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4342572" y="285809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5716900" y="1438118"/>
                <a:ext cx="14856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18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900" y="1438118"/>
                <a:ext cx="1485613" cy="523220"/>
              </a:xfrm>
              <a:prstGeom prst="rect">
                <a:avLst/>
              </a:prstGeom>
              <a:blipFill>
                <a:blip r:embed="rId5"/>
                <a:stretch>
                  <a:fillRect l="-860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5716900" y="1989514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900" y="1989514"/>
                <a:ext cx="788403" cy="523220"/>
              </a:xfrm>
              <a:prstGeom prst="rect">
                <a:avLst/>
              </a:prstGeom>
              <a:blipFill>
                <a:blip r:embed="rId6"/>
                <a:stretch>
                  <a:fillRect l="-1627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/>
          <p:cNvSpPr/>
          <p:nvPr/>
        </p:nvSpPr>
        <p:spPr>
          <a:xfrm>
            <a:off x="1184726" y="1396017"/>
            <a:ext cx="3712656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6349013" y="1989514"/>
            <a:ext cx="788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2784544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" grpId="0" animBg="1"/>
      <p:bldP spid="86" grpId="0"/>
      <p:bldP spid="71" grpId="0"/>
      <p:bldP spid="37" grpId="0" animBg="1"/>
      <p:bldP spid="3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5768" y="401965"/>
            <a:ext cx="3957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all the factors of 18</a:t>
            </a:r>
          </a:p>
        </p:txBody>
      </p:sp>
      <p:sp>
        <p:nvSpPr>
          <p:cNvPr id="19" name="Oval 18"/>
          <p:cNvSpPr/>
          <p:nvPr/>
        </p:nvSpPr>
        <p:spPr>
          <a:xfrm>
            <a:off x="1867124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867123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867124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251230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251229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251230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098912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098911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098912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483018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483017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483018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3714806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3714805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714806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121788" y="3838674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18</a:t>
            </a:r>
          </a:p>
        </p:txBody>
      </p:sp>
      <p:cxnSp>
        <p:nvCxnSpPr>
          <p:cNvPr id="83" name="Straight Arrow Connector 82"/>
          <p:cNvCxnSpPr>
            <a:stCxn id="82" idx="1"/>
          </p:cNvCxnSpPr>
          <p:nvPr/>
        </p:nvCxnSpPr>
        <p:spPr>
          <a:xfrm flipH="1">
            <a:off x="3161885" y="4100284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633530" y="3850630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18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3869239" y="4373850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2796125" y="4783350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9</a:t>
            </a:r>
          </a:p>
        </p:txBody>
      </p:sp>
      <p:sp>
        <p:nvSpPr>
          <p:cNvPr id="66" name="Oval 65"/>
          <p:cNvSpPr/>
          <p:nvPr/>
        </p:nvSpPr>
        <p:spPr>
          <a:xfrm>
            <a:off x="4342572" y="157065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4342571" y="221437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4342572" y="285809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5716754" y="1438118"/>
                <a:ext cx="14856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18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754" y="1438118"/>
                <a:ext cx="1485613" cy="523220"/>
              </a:xfrm>
              <a:prstGeom prst="rect">
                <a:avLst/>
              </a:prstGeom>
              <a:blipFill>
                <a:blip r:embed="rId5"/>
                <a:stretch>
                  <a:fillRect l="-864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5716754" y="1989514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754" y="1989514"/>
                <a:ext cx="788403" cy="523220"/>
              </a:xfrm>
              <a:prstGeom prst="rect">
                <a:avLst/>
              </a:prstGeom>
              <a:blipFill>
                <a:blip r:embed="rId6"/>
                <a:stretch>
                  <a:fillRect l="-1627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/>
          <p:cNvSpPr/>
          <p:nvPr/>
        </p:nvSpPr>
        <p:spPr>
          <a:xfrm>
            <a:off x="1168215" y="1360915"/>
            <a:ext cx="1240277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/>
          <p:cNvSpPr txBox="1"/>
          <p:nvPr/>
        </p:nvSpPr>
        <p:spPr>
          <a:xfrm>
            <a:off x="6349013" y="1989514"/>
            <a:ext cx="788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716754" y="2472322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754" y="2472322"/>
                <a:ext cx="788403" cy="523220"/>
              </a:xfrm>
              <a:prstGeom prst="rect">
                <a:avLst/>
              </a:prstGeom>
              <a:blipFill>
                <a:blip r:embed="rId7"/>
                <a:stretch>
                  <a:fillRect l="-1627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4" name="Rectangle 33"/>
          <p:cNvSpPr/>
          <p:nvPr/>
        </p:nvSpPr>
        <p:spPr>
          <a:xfrm>
            <a:off x="2417349" y="1360915"/>
            <a:ext cx="1240277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Rectangle 34"/>
          <p:cNvSpPr/>
          <p:nvPr/>
        </p:nvSpPr>
        <p:spPr>
          <a:xfrm>
            <a:off x="3655571" y="1360915"/>
            <a:ext cx="1240277" cy="2110594"/>
          </a:xfrm>
          <a:prstGeom prst="rect">
            <a:avLst/>
          </a:prstGeom>
          <a:noFill/>
          <a:ln w="38100">
            <a:solidFill>
              <a:schemeClr val="accent1"/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/>
          <p:cNvSpPr txBox="1"/>
          <p:nvPr/>
        </p:nvSpPr>
        <p:spPr>
          <a:xfrm>
            <a:off x="6332387" y="2472322"/>
            <a:ext cx="788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4720826" y="4373850"/>
            <a:ext cx="321187" cy="5377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4608064" y="4815536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and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5716754" y="2937970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754" y="2937970"/>
                <a:ext cx="788403" cy="523220"/>
              </a:xfrm>
              <a:prstGeom prst="rect">
                <a:avLst/>
              </a:prstGeom>
              <a:blipFill>
                <a:blip r:embed="rId8"/>
                <a:stretch>
                  <a:fillRect l="-16279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</p:spTree>
    <p:custDataLst>
      <p:tags r:id="rId1"/>
    </p:custDataLst>
    <p:extLst>
      <p:ext uri="{BB962C8B-B14F-4D97-AF65-F5344CB8AC3E}">
        <p14:creationId xmlns:p14="http://schemas.microsoft.com/office/powerpoint/2010/main" val="20019011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" grpId="0" animBg="1"/>
      <p:bldP spid="33" grpId="0"/>
      <p:bldP spid="34" grpId="0" animBg="1"/>
      <p:bldP spid="35" grpId="0" animBg="1"/>
      <p:bldP spid="36" grpId="0"/>
      <p:bldP spid="45" grpId="0"/>
      <p:bldP spid="46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785768" y="401965"/>
            <a:ext cx="395744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Find all the factors of 18</a:t>
            </a:r>
          </a:p>
        </p:txBody>
      </p:sp>
      <p:sp>
        <p:nvSpPr>
          <p:cNvPr id="19" name="Oval 18"/>
          <p:cNvSpPr/>
          <p:nvPr/>
        </p:nvSpPr>
        <p:spPr>
          <a:xfrm>
            <a:off x="1867124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0" name="Oval 19"/>
          <p:cNvSpPr/>
          <p:nvPr/>
        </p:nvSpPr>
        <p:spPr>
          <a:xfrm>
            <a:off x="1867123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1" name="Oval 20"/>
          <p:cNvSpPr/>
          <p:nvPr/>
        </p:nvSpPr>
        <p:spPr>
          <a:xfrm>
            <a:off x="1867124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2" name="Oval 21"/>
          <p:cNvSpPr/>
          <p:nvPr/>
        </p:nvSpPr>
        <p:spPr>
          <a:xfrm>
            <a:off x="1251230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3" name="Oval 22"/>
          <p:cNvSpPr/>
          <p:nvPr/>
        </p:nvSpPr>
        <p:spPr>
          <a:xfrm>
            <a:off x="1251229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4" name="Oval 23"/>
          <p:cNvSpPr/>
          <p:nvPr/>
        </p:nvSpPr>
        <p:spPr>
          <a:xfrm>
            <a:off x="1251230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25" name="Oval 24"/>
          <p:cNvSpPr/>
          <p:nvPr/>
        </p:nvSpPr>
        <p:spPr>
          <a:xfrm>
            <a:off x="3098912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39" name="Oval 38"/>
          <p:cNvSpPr/>
          <p:nvPr/>
        </p:nvSpPr>
        <p:spPr>
          <a:xfrm>
            <a:off x="3098911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0" name="Oval 39"/>
          <p:cNvSpPr/>
          <p:nvPr/>
        </p:nvSpPr>
        <p:spPr>
          <a:xfrm>
            <a:off x="3098912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1" name="Oval 40"/>
          <p:cNvSpPr/>
          <p:nvPr/>
        </p:nvSpPr>
        <p:spPr>
          <a:xfrm>
            <a:off x="2483018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2" name="Oval 41"/>
          <p:cNvSpPr/>
          <p:nvPr/>
        </p:nvSpPr>
        <p:spPr>
          <a:xfrm>
            <a:off x="2483017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3" name="Oval 42"/>
          <p:cNvSpPr/>
          <p:nvPr/>
        </p:nvSpPr>
        <p:spPr>
          <a:xfrm>
            <a:off x="2483018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7" name="Oval 46"/>
          <p:cNvSpPr/>
          <p:nvPr/>
        </p:nvSpPr>
        <p:spPr>
          <a:xfrm>
            <a:off x="3714806" y="156328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8" name="Oval 47"/>
          <p:cNvSpPr/>
          <p:nvPr/>
        </p:nvSpPr>
        <p:spPr>
          <a:xfrm>
            <a:off x="3714805" y="220700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49" name="Oval 48"/>
          <p:cNvSpPr/>
          <p:nvPr/>
        </p:nvSpPr>
        <p:spPr>
          <a:xfrm>
            <a:off x="3714806" y="2850722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82" name="TextBox 81"/>
          <p:cNvSpPr txBox="1"/>
          <p:nvPr/>
        </p:nvSpPr>
        <p:spPr>
          <a:xfrm>
            <a:off x="4121788" y="3838674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18</a:t>
            </a:r>
          </a:p>
        </p:txBody>
      </p:sp>
      <p:cxnSp>
        <p:nvCxnSpPr>
          <p:cNvPr id="83" name="Straight Arrow Connector 82"/>
          <p:cNvCxnSpPr>
            <a:stCxn id="82" idx="1"/>
          </p:cNvCxnSpPr>
          <p:nvPr/>
        </p:nvCxnSpPr>
        <p:spPr>
          <a:xfrm flipH="1">
            <a:off x="3161885" y="4100284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4" name="TextBox 83"/>
          <p:cNvSpPr txBox="1"/>
          <p:nvPr/>
        </p:nvSpPr>
        <p:spPr>
          <a:xfrm>
            <a:off x="1633530" y="3850630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18</a:t>
            </a:r>
          </a:p>
        </p:txBody>
      </p:sp>
      <p:cxnSp>
        <p:nvCxnSpPr>
          <p:cNvPr id="85" name="Straight Arrow Connector 84"/>
          <p:cNvCxnSpPr/>
          <p:nvPr/>
        </p:nvCxnSpPr>
        <p:spPr>
          <a:xfrm flipH="1">
            <a:off x="3869239" y="4373850"/>
            <a:ext cx="262085" cy="44168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6" name="TextBox 85"/>
          <p:cNvSpPr txBox="1"/>
          <p:nvPr/>
        </p:nvSpPr>
        <p:spPr>
          <a:xfrm>
            <a:off x="2796125" y="4783350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9</a:t>
            </a:r>
          </a:p>
        </p:txBody>
      </p:sp>
      <p:sp>
        <p:nvSpPr>
          <p:cNvPr id="66" name="Oval 65"/>
          <p:cNvSpPr/>
          <p:nvPr/>
        </p:nvSpPr>
        <p:spPr>
          <a:xfrm>
            <a:off x="4342572" y="1570655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7" name="Oval 66"/>
          <p:cNvSpPr/>
          <p:nvPr/>
        </p:nvSpPr>
        <p:spPr>
          <a:xfrm>
            <a:off x="4342571" y="2214374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69" name="Oval 68"/>
          <p:cNvSpPr/>
          <p:nvPr/>
        </p:nvSpPr>
        <p:spPr>
          <a:xfrm>
            <a:off x="4342572" y="2858093"/>
            <a:ext cx="491319" cy="491319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defTabSz="685800"/>
            <a:endParaRPr lang="en-GB" sz="1350">
              <a:solidFill>
                <a:prstClr val="white"/>
              </a:solidFill>
              <a:latin typeface="Calibri" panose="020F0502020204030204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0" name="TextBox 69"/>
              <p:cNvSpPr txBox="1"/>
              <p:nvPr/>
            </p:nvSpPr>
            <p:spPr>
              <a:xfrm>
                <a:off x="5716900" y="1438118"/>
                <a:ext cx="148561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r>
                  <a:rPr lang="en-GB" sz="2800" dirty="0"/>
                  <a:t> 18</a:t>
                </a:r>
              </a:p>
            </p:txBody>
          </p:sp>
        </mc:Choice>
        <mc:Fallback xmlns="">
          <p:sp>
            <p:nvSpPr>
              <p:cNvPr id="70" name="TextBox 6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900" y="1438118"/>
                <a:ext cx="1485613" cy="523220"/>
              </a:xfrm>
              <a:prstGeom prst="rect">
                <a:avLst/>
              </a:prstGeom>
              <a:blipFill>
                <a:blip r:embed="rId5"/>
                <a:stretch>
                  <a:fillRect l="-8607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1" name="TextBox 70"/>
              <p:cNvSpPr txBox="1"/>
              <p:nvPr/>
            </p:nvSpPr>
            <p:spPr>
              <a:xfrm>
                <a:off x="5716900" y="1989514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71" name="TextBox 7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900" y="1989514"/>
                <a:ext cx="788403" cy="523220"/>
              </a:xfrm>
              <a:prstGeom prst="rect">
                <a:avLst/>
              </a:prstGeom>
              <a:blipFill>
                <a:blip r:embed="rId6"/>
                <a:stretch>
                  <a:fillRect l="-1627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8" name="TextBox 37"/>
          <p:cNvSpPr txBox="1"/>
          <p:nvPr/>
        </p:nvSpPr>
        <p:spPr>
          <a:xfrm>
            <a:off x="6349013" y="1989514"/>
            <a:ext cx="788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3" name="TextBox 32"/>
              <p:cNvSpPr txBox="1"/>
              <p:nvPr/>
            </p:nvSpPr>
            <p:spPr>
              <a:xfrm>
                <a:off x="5716900" y="2472322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3" name="TextBox 3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900" y="2472322"/>
                <a:ext cx="788403" cy="523220"/>
              </a:xfrm>
              <a:prstGeom prst="rect">
                <a:avLst/>
              </a:prstGeom>
              <a:blipFill>
                <a:blip r:embed="rId7"/>
                <a:stretch>
                  <a:fillRect l="-1627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6" name="TextBox 35"/>
          <p:cNvSpPr txBox="1"/>
          <p:nvPr/>
        </p:nvSpPr>
        <p:spPr>
          <a:xfrm>
            <a:off x="6332387" y="2472322"/>
            <a:ext cx="78840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6</a:t>
            </a:r>
          </a:p>
        </p:txBody>
      </p:sp>
      <p:cxnSp>
        <p:nvCxnSpPr>
          <p:cNvPr id="44" name="Straight Arrow Connector 43"/>
          <p:cNvCxnSpPr/>
          <p:nvPr/>
        </p:nvCxnSpPr>
        <p:spPr>
          <a:xfrm>
            <a:off x="4720826" y="4373850"/>
            <a:ext cx="321187" cy="53778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" name="TextBox 44"/>
          <p:cNvSpPr txBox="1"/>
          <p:nvPr/>
        </p:nvSpPr>
        <p:spPr>
          <a:xfrm>
            <a:off x="4608064" y="4815536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 and 6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46" name="TextBox 45"/>
              <p:cNvSpPr txBox="1"/>
              <p:nvPr/>
            </p:nvSpPr>
            <p:spPr>
              <a:xfrm>
                <a:off x="5776815" y="2886332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46" name="TextBox 4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76815" y="2886332"/>
                <a:ext cx="788403" cy="523220"/>
              </a:xfrm>
              <a:prstGeom prst="rect">
                <a:avLst/>
              </a:prstGeom>
              <a:blipFill>
                <a:blip r:embed="rId8"/>
                <a:stretch>
                  <a:fillRect l="-1627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5803770" y="2880011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5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803770" y="2880011"/>
                <a:ext cx="788403" cy="523220"/>
              </a:xfrm>
              <a:prstGeom prst="rect">
                <a:avLst/>
              </a:prstGeom>
              <a:blipFill>
                <a:blip r:embed="rId9"/>
                <a:stretch>
                  <a:fillRect l="-15504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5716900" y="2887127"/>
                <a:ext cx="788403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6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×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716900" y="2887127"/>
                <a:ext cx="788403" cy="523220"/>
              </a:xfrm>
              <a:prstGeom prst="rect">
                <a:avLst/>
              </a:prstGeom>
              <a:blipFill>
                <a:blip r:embed="rId10"/>
                <a:stretch>
                  <a:fillRect l="-16279"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5" name="TextBox 54"/>
          <p:cNvSpPr txBox="1"/>
          <p:nvPr/>
        </p:nvSpPr>
        <p:spPr>
          <a:xfrm>
            <a:off x="2931238" y="5535496"/>
            <a:ext cx="359948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1, 2, 3, 6, 9, 18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623981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8" presetID="26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" grpId="0"/>
      <p:bldP spid="36" grpId="0"/>
      <p:bldP spid="46" grpId="0"/>
      <p:bldP spid="53" grpId="0"/>
      <p:bldP spid="53" grpId="1"/>
      <p:bldP spid="54" grpId="0"/>
      <p:bldP spid="54" grpId="1"/>
      <p:bldP spid="55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" name="Picture 2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2568" y="608842"/>
            <a:ext cx="871449" cy="1189409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1040498" y="425107"/>
            <a:ext cx="717134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Alex is thinking of a number between 30 and 40 It only has two factors.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40498" y="1379214"/>
            <a:ext cx="6779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What could Alex’s number be?</a:t>
            </a:r>
          </a:p>
        </p:txBody>
      </p:sp>
      <p:pic>
        <p:nvPicPr>
          <p:cNvPr id="31" name="Picture 30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99575" y="5285455"/>
            <a:ext cx="747045" cy="747045"/>
          </a:xfrm>
          <a:prstGeom prst="rect">
            <a:avLst/>
          </a:prstGeom>
        </p:spPr>
      </p:pic>
      <p:sp>
        <p:nvSpPr>
          <p:cNvPr id="32" name="TextBox 31"/>
          <p:cNvSpPr txBox="1"/>
          <p:nvPr/>
        </p:nvSpPr>
        <p:spPr>
          <a:xfrm>
            <a:off x="5602419" y="5428144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040498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31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813245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32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2585992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33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3358739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34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4131486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35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4904233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36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5676980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37</a:t>
            </a:r>
          </a:p>
        </p:txBody>
      </p:sp>
      <p:sp>
        <p:nvSpPr>
          <p:cNvPr id="39" name="TextBox 38"/>
          <p:cNvSpPr txBox="1"/>
          <p:nvPr/>
        </p:nvSpPr>
        <p:spPr>
          <a:xfrm>
            <a:off x="6449727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38</a:t>
            </a:r>
          </a:p>
        </p:txBody>
      </p:sp>
      <p:sp>
        <p:nvSpPr>
          <p:cNvPr id="40" name="TextBox 39"/>
          <p:cNvSpPr txBox="1"/>
          <p:nvPr/>
        </p:nvSpPr>
        <p:spPr>
          <a:xfrm>
            <a:off x="7222473" y="2260805"/>
            <a:ext cx="5955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39</a:t>
            </a:r>
          </a:p>
        </p:txBody>
      </p:sp>
      <p:sp>
        <p:nvSpPr>
          <p:cNvPr id="41" name="Cross 40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1759256" y="2645945"/>
            <a:ext cx="658932" cy="649785"/>
          </a:xfrm>
          <a:prstGeom prst="plus">
            <a:avLst>
              <a:gd name="adj" fmla="val 3734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Cross 42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310128" y="2645945"/>
            <a:ext cx="658932" cy="649785"/>
          </a:xfrm>
          <a:prstGeom prst="plus">
            <a:avLst>
              <a:gd name="adj" fmla="val 37744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Cross 43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842283" y="2645945"/>
            <a:ext cx="658932" cy="649785"/>
          </a:xfrm>
          <a:prstGeom prst="plus">
            <a:avLst>
              <a:gd name="adj" fmla="val 37747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Cross 44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6409631" y="2645945"/>
            <a:ext cx="658932" cy="649785"/>
          </a:xfrm>
          <a:prstGeom prst="plus">
            <a:avLst>
              <a:gd name="adj" fmla="val 3734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Cross 45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4063579" y="2631761"/>
            <a:ext cx="658932" cy="649785"/>
          </a:xfrm>
          <a:prstGeom prst="plus">
            <a:avLst>
              <a:gd name="adj" fmla="val 3774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Cross 46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2568264" y="2645945"/>
            <a:ext cx="658932" cy="649785"/>
          </a:xfrm>
          <a:prstGeom prst="plus">
            <a:avLst>
              <a:gd name="adj" fmla="val 37740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Cross 47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7161995" y="2645945"/>
            <a:ext cx="658932" cy="649785"/>
          </a:xfrm>
          <a:prstGeom prst="plus">
            <a:avLst>
              <a:gd name="adj" fmla="val 38515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TextBox 49"/>
          <p:cNvSpPr txBox="1"/>
          <p:nvPr/>
        </p:nvSpPr>
        <p:spPr>
          <a:xfrm>
            <a:off x="908242" y="4739733"/>
            <a:ext cx="95374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/>
              <a:t>Prime numbers only have 2 factors: 1 and themselves.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7718531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0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6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1" dur="5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1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2" fill="hold">
                      <p:stCondLst>
                        <p:cond delay="indefinite"/>
                      </p:stCondLst>
                      <p:childTnLst>
                        <p:par>
                          <p:cTn id="83" fill="hold">
                            <p:stCondLst>
                              <p:cond delay="0"/>
                            </p:stCondLst>
                            <p:childTnLst>
                              <p:par>
                                <p:cTn id="8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1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5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6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6" presetClass="emph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0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1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6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9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0" fill="hold">
                      <p:stCondLst>
                        <p:cond delay="indefinite"/>
                      </p:stCondLst>
                      <p:childTnLst>
                        <p:par>
                          <p:cTn id="111" fill="hold">
                            <p:stCondLst>
                              <p:cond delay="0"/>
                            </p:stCondLst>
                            <p:childTnLst>
                              <p:par>
                                <p:cTn id="112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25 E" pathEditMode="relative" ptsTypes="">
                                      <p:cBhvr>
                                        <p:cTn id="117" dur="20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2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3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2" grpId="1"/>
      <p:bldP spid="4" grpId="0"/>
      <p:bldP spid="4" grpId="1"/>
      <p:bldP spid="33" grpId="0"/>
      <p:bldP spid="34" grpId="0"/>
      <p:bldP spid="34" grpId="1"/>
      <p:bldP spid="35" grpId="0"/>
      <p:bldP spid="36" grpId="0"/>
      <p:bldP spid="36" grpId="1"/>
      <p:bldP spid="37" grpId="0"/>
      <p:bldP spid="38" grpId="0"/>
      <p:bldP spid="38" grpId="1"/>
      <p:bldP spid="39" grpId="0"/>
      <p:bldP spid="40" grpId="0"/>
      <p:bldP spid="40" grpId="1"/>
      <p:bldP spid="41" grpId="0" animBg="1"/>
      <p:bldP spid="43" grpId="0" animBg="1"/>
      <p:bldP spid="44" grpId="0" animBg="1"/>
      <p:bldP spid="45" grpId="0" animBg="1"/>
      <p:bldP spid="46" grpId="0" animBg="1"/>
      <p:bldP spid="47" grpId="0" animBg="1"/>
      <p:bldP spid="48" grpId="0" animBg="1"/>
      <p:bldP spid="5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TextBox 18"/>
          <p:cNvSpPr txBox="1"/>
          <p:nvPr/>
        </p:nvSpPr>
        <p:spPr>
          <a:xfrm>
            <a:off x="733302" y="444835"/>
            <a:ext cx="6779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Is 5 a factor of 162?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33302" y="3274737"/>
            <a:ext cx="6779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Is 3 a factor of 354?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1" name="TextBox 20"/>
              <p:cNvSpPr txBox="1"/>
              <p:nvPr/>
            </p:nvSpPr>
            <p:spPr>
              <a:xfrm>
                <a:off x="733301" y="1336566"/>
                <a:ext cx="67795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162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5 </a:t>
                </a:r>
              </a:p>
            </p:txBody>
          </p:sp>
        </mc:Choice>
        <mc:Fallback xmlns="">
          <p:sp>
            <p:nvSpPr>
              <p:cNvPr id="21" name="TextBox 2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301" y="1336566"/>
                <a:ext cx="6779539" cy="523220"/>
              </a:xfrm>
              <a:prstGeom prst="rect">
                <a:avLst/>
              </a:prstGeom>
              <a:blipFill>
                <a:blip r:embed="rId5"/>
                <a:stretch>
                  <a:fillRect l="-179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22" name="TextBox 21"/>
              <p:cNvSpPr txBox="1"/>
              <p:nvPr/>
            </p:nvSpPr>
            <p:spPr>
              <a:xfrm>
                <a:off x="733301" y="4310543"/>
                <a:ext cx="6779539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354 </a:t>
                </a:r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</a:p>
            </p:txBody>
          </p:sp>
        </mc:Choice>
        <mc:Fallback xmlns="">
          <p:sp>
            <p:nvSpPr>
              <p:cNvPr id="22" name="TextBox 2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33301" y="4310543"/>
                <a:ext cx="6779539" cy="523220"/>
              </a:xfrm>
              <a:prstGeom prst="rect">
                <a:avLst/>
              </a:prstGeom>
              <a:blipFill>
                <a:blip r:embed="rId6"/>
                <a:stretch>
                  <a:fillRect l="-1799" t="-10465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24" name="Picture 23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45505" y="5143801"/>
            <a:ext cx="747045" cy="747045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5648349" y="5286490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33302" y="2216069"/>
            <a:ext cx="67795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Numbers in the 5 times table end in 0 and 5</a:t>
            </a:r>
          </a:p>
        </p:txBody>
      </p:sp>
      <p:sp>
        <p:nvSpPr>
          <p:cNvPr id="32" name="Cross 31">
            <a:extLst>
              <a:ext uri="{FF2B5EF4-FFF2-40B4-BE49-F238E27FC236}">
                <a16:creationId xmlns:a16="http://schemas.microsoft.com/office/drawing/2014/main" id="{E7371F2E-6A80-7640-8F2A-5A9E3EE7416E}"/>
              </a:ext>
            </a:extLst>
          </p:cNvPr>
          <p:cNvSpPr/>
          <p:nvPr/>
        </p:nvSpPr>
        <p:spPr>
          <a:xfrm rot="2689915">
            <a:off x="3768704" y="420989"/>
            <a:ext cx="642623" cy="633702"/>
          </a:xfrm>
          <a:prstGeom prst="plus">
            <a:avLst>
              <a:gd name="adj" fmla="val 39372"/>
            </a:avLst>
          </a:prstGeom>
          <a:solidFill>
            <a:srgbClr val="FF000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TextBox 32"/>
          <p:cNvSpPr txBox="1"/>
          <p:nvPr/>
        </p:nvSpPr>
        <p:spPr>
          <a:xfrm>
            <a:off x="700248" y="4981250"/>
            <a:ext cx="677953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If the sum of the digits is divisible by 3 then</a:t>
            </a:r>
          </a:p>
          <a:p>
            <a:r>
              <a:rPr lang="en-GB" sz="2800" dirty="0"/>
              <a:t>the number will be divisible by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4" name="TextBox 33"/>
              <p:cNvSpPr txBox="1"/>
              <p:nvPr/>
            </p:nvSpPr>
            <p:spPr>
              <a:xfrm>
                <a:off x="2518415" y="4297140"/>
                <a:ext cx="2014778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/>
                  <a:t>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5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/>
                  <a:t> 4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endParaRPr lang="en-GB" sz="2800" dirty="0"/>
              </a:p>
            </p:txBody>
          </p:sp>
        </mc:Choice>
        <mc:Fallback xmlns="">
          <p:sp>
            <p:nvSpPr>
              <p:cNvPr id="34" name="TextBox 3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18415" y="4297140"/>
                <a:ext cx="2014778" cy="523220"/>
              </a:xfrm>
              <a:prstGeom prst="rect">
                <a:avLst/>
              </a:prstGeom>
              <a:blipFill>
                <a:blip r:embed="rId8"/>
                <a:stretch>
                  <a:fillRect l="-6042" t="-11628" b="-3255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5" name="TextBox 34"/>
          <p:cNvSpPr txBox="1"/>
          <p:nvPr/>
        </p:nvSpPr>
        <p:spPr>
          <a:xfrm>
            <a:off x="4369318" y="4302181"/>
            <a:ext cx="7090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/>
              <p:cNvSpPr txBox="1"/>
              <p:nvPr/>
            </p:nvSpPr>
            <p:spPr>
              <a:xfrm>
                <a:off x="4810006" y="4288747"/>
                <a:ext cx="2474722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en-GB" sz="2800" i="1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÷</m:t>
                    </m:r>
                  </m:oMath>
                </a14:m>
                <a:r>
                  <a:rPr lang="en-GB" sz="2800" dirty="0"/>
                  <a:t> 3 </a:t>
                </a:r>
                <a14:m>
                  <m:oMath xmlns:m="http://schemas.openxmlformats.org/officeDocument/2006/math">
                    <m:r>
                      <a:rPr lang="en-GB" sz="2800" b="0" i="1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/>
                  <a:t> 4</a:t>
                </a:r>
              </a:p>
            </p:txBody>
          </p:sp>
        </mc:Choice>
        <mc:Fallback xmlns="">
          <p:sp>
            <p:nvSpPr>
              <p:cNvPr id="36" name="TextBox 3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10006" y="4288747"/>
                <a:ext cx="2474722" cy="523220"/>
              </a:xfrm>
              <a:prstGeom prst="rect">
                <a:avLst/>
              </a:prstGeom>
              <a:blipFill>
                <a:blip r:embed="rId9"/>
                <a:stretch>
                  <a:fillRect t="-11765" b="-3411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L-shape 18">
            <a:extLst>
              <a:ext uri="{FF2B5EF4-FFF2-40B4-BE49-F238E27FC236}">
                <a16:creationId xmlns:a16="http://schemas.microsoft.com/office/drawing/2014/main" id="{2733F7A2-12B9-584C-95AF-F625C822A2E9}"/>
              </a:ext>
            </a:extLst>
          </p:cNvPr>
          <p:cNvSpPr/>
          <p:nvPr/>
        </p:nvSpPr>
        <p:spPr>
          <a:xfrm rot="2125914" flipH="1">
            <a:off x="4082610" y="3116084"/>
            <a:ext cx="410517" cy="790858"/>
          </a:xfrm>
          <a:prstGeom prst="corner">
            <a:avLst>
              <a:gd name="adj1" fmla="val 35612"/>
              <a:gd name="adj2" fmla="val 35938"/>
            </a:avLst>
          </a:prstGeom>
          <a:solidFill>
            <a:srgbClr val="00B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3625164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/>
      <p:bldP spid="22" grpId="0"/>
      <p:bldP spid="26" grpId="0"/>
      <p:bldP spid="26" grpId="1"/>
      <p:bldP spid="27" grpId="0"/>
      <p:bldP spid="32" grpId="0" animBg="1"/>
      <p:bldP spid="33" grpId="0"/>
      <p:bldP spid="34" grpId="0"/>
      <p:bldP spid="35" grpId="0"/>
      <p:bldP spid="36" grpId="0"/>
      <p:bldP spid="3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0441" y="1940116"/>
            <a:ext cx="1250012" cy="875008"/>
          </a:xfrm>
          <a:prstGeom prst="rect">
            <a:avLst/>
          </a:prstGeom>
        </p:spPr>
      </p:pic>
      <p:sp>
        <p:nvSpPr>
          <p:cNvPr id="3" name="Rounded Rectangular Callout 2"/>
          <p:cNvSpPr/>
          <p:nvPr/>
        </p:nvSpPr>
        <p:spPr>
          <a:xfrm>
            <a:off x="1312440" y="1856593"/>
            <a:ext cx="4366199" cy="958531"/>
          </a:xfrm>
          <a:prstGeom prst="wedgeRoundRectCallout">
            <a:avLst>
              <a:gd name="adj1" fmla="val 65177"/>
              <a:gd name="adj2" fmla="val 7148"/>
              <a:gd name="adj3" fmla="val 16667"/>
            </a:avLst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2800" dirty="0">
                <a:solidFill>
                  <a:schemeClr val="tx1"/>
                </a:solidFill>
                <a:latin typeface="Calibri" panose="020F0502020204030204" pitchFamily="34" charset="0"/>
              </a:rPr>
              <a:t>The number 16 has 6 factors.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45505" y="426536"/>
            <a:ext cx="747045" cy="747045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648349" y="569225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30823" y="5022071"/>
            <a:ext cx="27544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1, 2, 4, 4, 8, 16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982636" y="3168556"/>
            <a:ext cx="625428" cy="52322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16</a:t>
            </a:r>
          </a:p>
        </p:txBody>
      </p:sp>
      <p:cxnSp>
        <p:nvCxnSpPr>
          <p:cNvPr id="12" name="Straight Arrow Connector 11"/>
          <p:cNvCxnSpPr>
            <a:stCxn id="11" idx="1"/>
          </p:cNvCxnSpPr>
          <p:nvPr/>
        </p:nvCxnSpPr>
        <p:spPr>
          <a:xfrm flipH="1">
            <a:off x="3022733" y="3430166"/>
            <a:ext cx="959903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1494378" y="3180512"/>
            <a:ext cx="14856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 and 16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 flipH="1">
            <a:off x="4285786" y="3681661"/>
            <a:ext cx="1" cy="5233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3660539" y="4166883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 and 8</a:t>
            </a:r>
          </a:p>
        </p:txBody>
      </p:sp>
      <p:cxnSp>
        <p:nvCxnSpPr>
          <p:cNvPr id="16" name="Straight Arrow Connector 15"/>
          <p:cNvCxnSpPr>
            <a:stCxn id="11" idx="3"/>
            <a:endCxn id="17" idx="1"/>
          </p:cNvCxnSpPr>
          <p:nvPr/>
        </p:nvCxnSpPr>
        <p:spPr>
          <a:xfrm>
            <a:off x="4608064" y="3430166"/>
            <a:ext cx="804562" cy="916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5412626" y="3177722"/>
            <a:ext cx="15394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4 and 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402935" y="5367842"/>
            <a:ext cx="27544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1, 2, 4, 8, 16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932112" y="491046"/>
            <a:ext cx="39142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16 is a square number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7001055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9" grpId="0"/>
      <p:bldP spid="17" grpId="0"/>
      <p:bldP spid="23" grpId="0"/>
      <p:bldP spid="2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10000">
              <a:schemeClr val="bg2">
                <a:tint val="97000"/>
                <a:hueMod val="92000"/>
                <a:satMod val="169000"/>
                <a:lumMod val="164000"/>
              </a:schemeClr>
            </a:gs>
            <a:gs pos="100000">
              <a:schemeClr val="bg2">
                <a:shade val="96000"/>
                <a:satMod val="120000"/>
                <a:lumMod val="90000"/>
              </a:schemeClr>
            </a:gs>
          </a:gsLst>
          <a:lin ang="612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Sea turtle and surfer">
            <a:extLst>
              <a:ext uri="{FF2B5EF4-FFF2-40B4-BE49-F238E27FC236}">
                <a16:creationId xmlns:a16="http://schemas.microsoft.com/office/drawing/2014/main" id="{1E122CE2-499C-4DC6-855D-00FB134B7086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908" r="5091" b="-1"/>
          <a:stretch/>
        </p:blipFill>
        <p:spPr>
          <a:xfrm>
            <a:off x="20" y="0"/>
            <a:ext cx="9143980" cy="685799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34441E9-429D-4776-A914-557B3D1A0997}"/>
              </a:ext>
            </a:extLst>
          </p:cNvPr>
          <p:cNvSpPr txBox="1"/>
          <p:nvPr/>
        </p:nvSpPr>
        <p:spPr>
          <a:xfrm>
            <a:off x="1019175" y="-95309"/>
            <a:ext cx="7391399" cy="584775"/>
          </a:xfrm>
          <a:prstGeom prst="rect">
            <a:avLst/>
          </a:prstGeom>
          <a:noFill/>
        </p:spPr>
        <p:txBody>
          <a:bodyPr vert="horz" wrap="square" rtlCol="0">
            <a:spAutoFit/>
          </a:bodyPr>
          <a:lstStyle/>
          <a:p>
            <a:pPr marL="0" marR="0" lvl="0" indent="0" algn="l" defTabSz="55604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             </a:t>
            </a:r>
            <a:r>
              <a:rPr kumimoji="0" lang="en-GB" sz="2400" b="0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 - 48"/>
                <a:ea typeface="+mn-ea"/>
                <a:cs typeface="+mn-cs"/>
              </a:rPr>
              <a:t>Independent Activity </a:t>
            </a:r>
            <a:endParaRPr kumimoji="0" lang="en-GB" sz="3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omic Sans MS - 48"/>
              <a:ea typeface="+mn-ea"/>
              <a:cs typeface="+mn-cs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CFC9E81-D75A-4396-8B73-5A8053A0F30A}"/>
              </a:ext>
            </a:extLst>
          </p:cNvPr>
          <p:cNvSpPr txBox="1"/>
          <p:nvPr/>
        </p:nvSpPr>
        <p:spPr>
          <a:xfrm>
            <a:off x="300036" y="508064"/>
            <a:ext cx="8543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18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omic Sans MS" panose="030F0702030302020204" pitchFamily="66" charset="0"/>
                <a:ea typeface="+mn-ea"/>
                <a:cs typeface="+mn-cs"/>
              </a:rPr>
              <a:t>      Paddling                                 Snorkelling                               Diving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1E28777-2ECF-428E-92FB-B57419DFFB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3825" y="895994"/>
            <a:ext cx="2647950" cy="566737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27C65F1-4FC4-42EF-8EE0-0C1F5D9BC2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86100" y="1053156"/>
            <a:ext cx="2718042" cy="551021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B29E760E-C1F4-406A-81C1-EB9CF1D7CD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99822" y="1084112"/>
            <a:ext cx="2948497" cy="52911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95605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DE018EA-81CB-4E80-898B-A6665F3BCD9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8482" y="938253"/>
            <a:ext cx="4682134" cy="9693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EE7209E-3077-46FF-B129-D4FD1B3728A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081708" y="713115"/>
            <a:ext cx="4682134" cy="96934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17748BC-4ED8-470E-A4CE-8A887ACAD75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428"/>
            <a:ext cx="9144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5353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AB8C311F-7253-4AED-9701-7FC0708C41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2384209-CB15-4CDF-9D31-C44FD9A3F20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1142713" y="-1142284"/>
            <a:ext cx="6858000" cy="9143425"/>
          </a:xfrm>
          <a:prstGeom prst="rect">
            <a:avLst/>
          </a:prstGeom>
          <a:gradFill>
            <a:gsLst>
              <a:gs pos="8000">
                <a:schemeClr val="accent1"/>
              </a:gs>
              <a:gs pos="100000">
                <a:schemeClr val="accent1">
                  <a:lumMod val="50000"/>
                </a:schemeClr>
              </a:gs>
            </a:gsLst>
            <a:lin ang="120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2633B3B5-CC90-43F0-8714-D31D1F3F02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-1733" y="0"/>
            <a:ext cx="6803134" cy="6857572"/>
          </a:xfrm>
          <a:prstGeom prst="rect">
            <a:avLst/>
          </a:prstGeom>
          <a:gradFill>
            <a:gsLst>
              <a:gs pos="8000">
                <a:srgbClr val="000000">
                  <a:alpha val="52000"/>
                </a:srgbClr>
              </a:gs>
              <a:gs pos="100000">
                <a:schemeClr val="accent1"/>
              </a:gs>
            </a:gsLst>
            <a:lin ang="4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D57A06-A426-446D-B02C-A2DC6B62E4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6200000" flipH="1">
            <a:off x="2125298" y="-161647"/>
            <a:ext cx="4894564" cy="9145160"/>
          </a:xfrm>
          <a:prstGeom prst="rect">
            <a:avLst/>
          </a:prstGeom>
          <a:gradFill>
            <a:gsLst>
              <a:gs pos="0">
                <a:schemeClr val="accent5">
                  <a:lumMod val="60000"/>
                  <a:lumOff val="40000"/>
                  <a:alpha val="0"/>
                </a:schemeClr>
              </a:gs>
              <a:gs pos="100000">
                <a:srgbClr val="000000">
                  <a:alpha val="46000"/>
                </a:srgbClr>
              </a:gs>
            </a:gsLst>
            <a:lin ang="1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DAF124C-7742-4A9F-A325-276A3ED29A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0433" y="1401276"/>
            <a:ext cx="4682134" cy="969348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3F83D555-4638-431D-B903-EAE6BF4604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0646" y="713115"/>
            <a:ext cx="4682134" cy="96934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CE2D18D-FA72-4035-ADD7-F6F0C0A2CF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8"/>
            <a:ext cx="9144000" cy="68571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8166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7.9|1.4|2.2|0.7|0.9|0.8|0.8|1.3|1.8|1.1|1.6|1.5|0.6|0.6|0.7|0.6|0.5|0.6|0.6|4|4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1|2.6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|2|6.9|3.9|1.9|1.9|3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1|1.3|2|3.6|0.8|4.1|7.5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2.2|19.3|4.7|2.9|1.6|1.6|1.6|5.6|2.2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|6.4|2|12.9|2.4|3.1|1.5|1.2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4.8|1.2|1|1.7|0.8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5|5.2|0.8|1|1.2|2.1|1|3.7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.4|1.8|8.3|1.4|6.2|4.2|14.9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5.5|3.8|36.5|0.9|1|1.1|7.9|1.1|6.5|1.2|5.9|2.9|1.7|17.9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|1.1|6.7|10.1|10.5|12.2|12.4|13.6|3|3.4|9.5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3.9|4.7|10.8|1.2|19.3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Slice">
  <a:themeElements>
    <a:clrScheme name="Slice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3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2700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11727757-3061-47D3-99FD-9493F136DC43}">
  <ds:schemaRefs>
    <ds:schemaRef ds:uri="http://schemas.microsoft.com/office/2006/documentManagement/types"/>
    <ds:schemaRef ds:uri="522d4c35-b548-4432-90ae-af4376e1c4b4"/>
    <ds:schemaRef ds:uri="http://schemas.microsoft.com/office/2006/metadata/properties"/>
    <ds:schemaRef ds:uri="http://purl.org/dc/dcmitype/"/>
    <ds:schemaRef ds:uri="http://www.w3.org/XML/1998/namespace"/>
    <ds:schemaRef ds:uri="http://purl.org/dc/terms/"/>
    <ds:schemaRef ds:uri="http://purl.org/dc/elements/1.1/"/>
    <ds:schemaRef ds:uri="http://schemas.microsoft.com/office/infopath/2007/PartnerControls"/>
    <ds:schemaRef ds:uri="http://schemas.openxmlformats.org/package/2006/metadata/core-properties"/>
  </ds:schemaRefs>
</ds:datastoreItem>
</file>

<file path=customXml/itemProps3.xml><?xml version="1.0" encoding="utf-8"?>
<ds:datastoreItem xmlns:ds="http://schemas.openxmlformats.org/officeDocument/2006/customXml" ds:itemID="{175D678E-99D6-4CBE-812F-277874161C5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10734</TotalTime>
  <Words>432</Words>
  <Application>Microsoft Office PowerPoint</Application>
  <PresentationFormat>On-screen Show (4:3)</PresentationFormat>
  <Paragraphs>139</Paragraphs>
  <Slides>21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21</vt:i4>
      </vt:variant>
    </vt:vector>
  </HeadingPairs>
  <TitlesOfParts>
    <vt:vector size="37" baseType="lpstr">
      <vt:lpstr>Arial</vt:lpstr>
      <vt:lpstr>Bariol</vt:lpstr>
      <vt:lpstr>Calibri</vt:lpstr>
      <vt:lpstr>Cambria Math</vt:lpstr>
      <vt:lpstr>Century Gothic</vt:lpstr>
      <vt:lpstr>Comic Sans MS</vt:lpstr>
      <vt:lpstr>Comic Sans MS - 48</vt:lpstr>
      <vt:lpstr>KG Primary Penmanship</vt:lpstr>
      <vt:lpstr>Wingdings 3</vt:lpstr>
      <vt:lpstr>Title slide</vt:lpstr>
      <vt:lpstr>Get ready questions</vt:lpstr>
      <vt:lpstr>Let's learn slides</vt:lpstr>
      <vt:lpstr>Your turn</vt:lpstr>
      <vt:lpstr>Your turn activity lesson</vt:lpstr>
      <vt:lpstr>Office Theme</vt:lpstr>
      <vt:lpstr>Slice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richard levens</cp:lastModifiedBy>
  <cp:revision>247</cp:revision>
  <dcterms:created xsi:type="dcterms:W3CDTF">2019-07-05T11:02:13Z</dcterms:created>
  <dcterms:modified xsi:type="dcterms:W3CDTF">2021-10-06T20:36:45Z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