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4"/>
  </p:sldMasterIdLst>
  <p:notesMasterIdLst>
    <p:notesMasterId r:id="rId18"/>
  </p:notesMasterIdLst>
  <p:sldIdLst>
    <p:sldId id="258" r:id="rId5"/>
    <p:sldId id="264" r:id="rId6"/>
    <p:sldId id="260" r:id="rId7"/>
    <p:sldId id="279" r:id="rId8"/>
    <p:sldId id="280" r:id="rId9"/>
    <p:sldId id="281" r:id="rId10"/>
    <p:sldId id="256" r:id="rId11"/>
    <p:sldId id="282" r:id="rId12"/>
    <p:sldId id="283" r:id="rId13"/>
    <p:sldId id="284" r:id="rId14"/>
    <p:sldId id="285" r:id="rId15"/>
    <p:sldId id="278" r:id="rId16"/>
    <p:sldId id="273" r:id="rId1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69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66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19/03/2021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44875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36074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43919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48282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5676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171977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04839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08964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713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4xG2aJa6UyY" TargetMode="External"/><Relationship Id="rId4" Type="http://schemas.openxmlformats.org/officeDocument/2006/relationships/image" Target="../media/image30.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CH50zuS8DD0" TargetMode="External"/><Relationship Id="rId4" Type="http://schemas.openxmlformats.org/officeDocument/2006/relationships/image" Target="../media/image30.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0yZcDeVsj_Y" TargetMode="External"/><Relationship Id="rId4" Type="http://schemas.openxmlformats.org/officeDocument/2006/relationships/image" Target="../media/image30.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smtClean="0">
                <a:solidFill>
                  <a:schemeClr val="tx1"/>
                </a:solidFill>
                <a:latin typeface="Twinkl Cursive Looped" panose="02000000000000000000" pitchFamily="2" charset="0"/>
              </a:rPr>
              <a:t>Mon</a:t>
            </a:r>
            <a:r>
              <a:rPr lang="en-GB" sz="6000" u="sng" dirty="0" smtClean="0">
                <a:solidFill>
                  <a:schemeClr val="tx1"/>
                </a:solidFill>
                <a:latin typeface="Twinkl Cursive Looped" panose="02000000000000000000" pitchFamily="2" charset="0"/>
              </a:rPr>
              <a:t>day </a:t>
            </a:r>
            <a:r>
              <a:rPr lang="en-GB" sz="6000" u="sng" dirty="0" smtClean="0">
                <a:solidFill>
                  <a:schemeClr val="tx1"/>
                </a:solidFill>
                <a:latin typeface="Twinkl Cursive Looped" panose="02000000000000000000" pitchFamily="2" charset="0"/>
              </a:rPr>
              <a:t>22</a:t>
            </a:r>
            <a:r>
              <a:rPr lang="en-GB" sz="6000" u="sng" baseline="30000" dirty="0" smtClean="0">
                <a:solidFill>
                  <a:schemeClr val="tx1"/>
                </a:solidFill>
                <a:latin typeface="Twinkl Cursive Looped" panose="02000000000000000000" pitchFamily="2" charset="0"/>
              </a:rPr>
              <a:t>nd</a:t>
            </a:r>
            <a:r>
              <a:rPr lang="en-GB" sz="6000" u="sng" dirty="0" smtClean="0">
                <a:solidFill>
                  <a:schemeClr val="tx1"/>
                </a:solidFill>
                <a:latin typeface="Twinkl Cursive Looped" panose="02000000000000000000" pitchFamily="2" charset="0"/>
              </a:rPr>
              <a:t> </a:t>
            </a:r>
            <a:r>
              <a:rPr lang="en-GB" sz="6000" u="sng" dirty="0">
                <a:solidFill>
                  <a:schemeClr val="tx1"/>
                </a:solidFill>
                <a:latin typeface="Twinkl Cursive Looped" panose="02000000000000000000" pitchFamily="2" charset="0"/>
              </a:rPr>
              <a:t>March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a:t>
            </a:r>
            <a:r>
              <a:rPr lang="en-GB" sz="6000" u="sng" dirty="0" smtClean="0">
                <a:solidFill>
                  <a:schemeClr val="tx1"/>
                </a:solidFill>
                <a:latin typeface="Twinkl Cursive Looped" panose="02000000000000000000" pitchFamily="2" charset="0"/>
              </a:rPr>
              <a:t>summarising </a:t>
            </a:r>
            <a:r>
              <a:rPr lang="en-GB" sz="6000" u="sng" dirty="0">
                <a:solidFill>
                  <a:schemeClr val="tx1"/>
                </a:solidFill>
                <a:latin typeface="Twinkl Cursive Looped" panose="02000000000000000000" pitchFamily="2" charset="0"/>
              </a:rPr>
              <a:t>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starting Roald’s </a:t>
            </a:r>
            <a:r>
              <a:rPr lang="en" sz="4400" dirty="0" smtClean="0">
                <a:latin typeface="Twinkl Cursive Looped" panose="02000000000000000000" pitchFamily="2" charset="0"/>
              </a:rPr>
              <a:t>school holidays. </a:t>
            </a:r>
            <a:r>
              <a:rPr lang="en" sz="4400" dirty="0">
                <a:latin typeface="Twinkl Cursive Looped" panose="02000000000000000000" pitchFamily="2" charset="0"/>
              </a:rPr>
              <a:t/>
            </a:r>
            <a:br>
              <a:rPr lang="en" sz="4400" dirty="0">
                <a:latin typeface="Twinkl Cursive Looped" panose="02000000000000000000" pitchFamily="2" charset="0"/>
              </a:rPr>
            </a:br>
            <a:r>
              <a:rPr lang="en" sz="4400" dirty="0">
                <a:latin typeface="Twinkl Cursive Looped" panose="02000000000000000000" pitchFamily="2" charset="0"/>
              </a:rPr>
              <a:t/>
            </a: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smtClean="0">
                <a:solidFill>
                  <a:srgbClr val="FFFF00"/>
                </a:solidFill>
                <a:latin typeface="Twinkl Cursive Looped" panose="02000000000000000000" pitchFamily="2" charset="0"/>
              </a:rPr>
              <a:t>Summarising Sheba </a:t>
            </a:r>
            <a:r>
              <a:rPr lang="en" sz="4400" dirty="0" smtClean="0">
                <a:latin typeface="Twinkl Cursive Looped" panose="02000000000000000000" pitchFamily="2" charset="0"/>
              </a:rPr>
              <a:t>skills </a:t>
            </a:r>
            <a:r>
              <a:rPr lang="en" sz="4400" dirty="0">
                <a:latin typeface="Twinkl Cursive Looped" panose="02000000000000000000" pitchFamily="2" charset="0"/>
              </a:rPr>
              <a:t>to help us compare and contrast emotions.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2" name="Picture 1"/>
          <p:cNvPicPr>
            <a:picLocks noChangeAspect="1"/>
          </p:cNvPicPr>
          <p:nvPr/>
        </p:nvPicPr>
        <p:blipFill>
          <a:blip r:embed="rId3"/>
          <a:stretch>
            <a:fillRect/>
          </a:stretch>
        </p:blipFill>
        <p:spPr>
          <a:xfrm>
            <a:off x="9648843" y="123677"/>
            <a:ext cx="2392480" cy="295818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3992514" y="430791"/>
            <a:ext cx="6097656" cy="646331"/>
          </a:xfrm>
          <a:prstGeom prst="rect">
            <a:avLst/>
          </a:prstGeom>
          <a:noFill/>
        </p:spPr>
        <p:txBody>
          <a:bodyPr wrap="square">
            <a:spAutoFit/>
          </a:bodyPr>
          <a:lstStyle/>
          <a:p>
            <a:r>
              <a:rPr lang="en" sz="3600" u="sng" dirty="0" smtClean="0">
                <a:solidFill>
                  <a:schemeClr val="tx1"/>
                </a:solidFill>
                <a:latin typeface="Twinkl Cursive Looped" panose="02000000000000000000" pitchFamily="2" charset="0"/>
              </a:rPr>
              <a:t>Summarising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891975" y="1077122"/>
            <a:ext cx="6408049" cy="3477875"/>
          </a:xfrm>
          <a:prstGeom prst="rect">
            <a:avLst/>
          </a:prstGeom>
          <a:noFill/>
        </p:spPr>
        <p:txBody>
          <a:bodyPr wrap="square">
            <a:spAutoFit/>
          </a:bodyPr>
          <a:lstStyle/>
          <a:p>
            <a:r>
              <a:rPr lang="en-GB" sz="4400" dirty="0" smtClean="0">
                <a:solidFill>
                  <a:schemeClr val="tx1"/>
                </a:solidFill>
                <a:latin typeface="Twinkl Cursive Looped" panose="02000000000000000000" pitchFamily="2" charset="0"/>
              </a:rPr>
              <a:t>I would like you to </a:t>
            </a:r>
            <a:r>
              <a:rPr lang="en-GB" sz="4400" dirty="0" smtClean="0">
                <a:solidFill>
                  <a:schemeClr val="accent6"/>
                </a:solidFill>
                <a:latin typeface="Twinkl Cursive Looped" panose="02000000000000000000" pitchFamily="2" charset="0"/>
              </a:rPr>
              <a:t>summarise the whole story </a:t>
            </a:r>
            <a:r>
              <a:rPr lang="en-GB" sz="4400" dirty="0" smtClean="0">
                <a:solidFill>
                  <a:schemeClr val="tx1"/>
                </a:solidFill>
                <a:latin typeface="Twinkl Cursive Looped" panose="02000000000000000000" pitchFamily="2" charset="0"/>
              </a:rPr>
              <a:t>so far with your partner. You have 2 minutes. </a:t>
            </a:r>
            <a:endParaRPr lang="en-GB" sz="4400" dirty="0">
              <a:solidFill>
                <a:schemeClr val="accent3"/>
              </a:solidFill>
              <a:latin typeface="Twinkl Cursive Looped" panose="02000000000000000000" pitchFamily="2" charset="0"/>
            </a:endParaRPr>
          </a:p>
        </p:txBody>
      </p:sp>
      <p:pic>
        <p:nvPicPr>
          <p:cNvPr id="2" name="4xG2aJa6UyY"/>
          <p:cNvPicPr>
            <a:picLocks noRot="1" noChangeAspect="1"/>
          </p:cNvPicPr>
          <p:nvPr>
            <a:videoFile r:link="rId1"/>
          </p:nvPr>
        </p:nvPicPr>
        <p:blipFill>
          <a:blip r:embed="rId4"/>
          <a:stretch>
            <a:fillRect/>
          </a:stretch>
        </p:blipFill>
        <p:spPr>
          <a:xfrm>
            <a:off x="4656666" y="4442107"/>
            <a:ext cx="3471333" cy="195262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3992514" y="430791"/>
            <a:ext cx="6097656" cy="646331"/>
          </a:xfrm>
          <a:prstGeom prst="rect">
            <a:avLst/>
          </a:prstGeom>
          <a:noFill/>
        </p:spPr>
        <p:txBody>
          <a:bodyPr wrap="square">
            <a:spAutoFit/>
          </a:bodyPr>
          <a:lstStyle/>
          <a:p>
            <a:r>
              <a:rPr lang="en" sz="3600" u="sng" dirty="0" smtClean="0">
                <a:solidFill>
                  <a:schemeClr val="tx1"/>
                </a:solidFill>
                <a:latin typeface="Twinkl Cursive Looped" panose="02000000000000000000" pitchFamily="2" charset="0"/>
              </a:rPr>
              <a:t>Summarising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891975" y="1077122"/>
            <a:ext cx="6408049" cy="3477875"/>
          </a:xfrm>
          <a:prstGeom prst="rect">
            <a:avLst/>
          </a:prstGeom>
          <a:noFill/>
        </p:spPr>
        <p:txBody>
          <a:bodyPr wrap="square">
            <a:spAutoFit/>
          </a:bodyPr>
          <a:lstStyle/>
          <a:p>
            <a:r>
              <a:rPr lang="en-GB" sz="4400" dirty="0" smtClean="0">
                <a:solidFill>
                  <a:schemeClr val="tx1"/>
                </a:solidFill>
                <a:latin typeface="Twinkl Cursive Looped" panose="02000000000000000000" pitchFamily="2" charset="0"/>
              </a:rPr>
              <a:t>I would like you to </a:t>
            </a:r>
            <a:r>
              <a:rPr lang="en-GB" sz="4400" dirty="0" smtClean="0">
                <a:solidFill>
                  <a:schemeClr val="accent6"/>
                </a:solidFill>
                <a:latin typeface="Twinkl Cursive Looped" panose="02000000000000000000" pitchFamily="2" charset="0"/>
              </a:rPr>
              <a:t>summarise the whole story </a:t>
            </a:r>
            <a:r>
              <a:rPr lang="en-GB" sz="4400" dirty="0" smtClean="0">
                <a:solidFill>
                  <a:schemeClr val="tx1"/>
                </a:solidFill>
                <a:latin typeface="Twinkl Cursive Looped" panose="02000000000000000000" pitchFamily="2" charset="0"/>
              </a:rPr>
              <a:t>so far with your partner. You have 1 minute. </a:t>
            </a:r>
            <a:endParaRPr lang="en-GB" sz="4400" dirty="0">
              <a:solidFill>
                <a:schemeClr val="accent3"/>
              </a:solidFill>
              <a:latin typeface="Twinkl Cursive Looped" panose="02000000000000000000" pitchFamily="2" charset="0"/>
            </a:endParaRPr>
          </a:p>
        </p:txBody>
      </p:sp>
      <p:pic>
        <p:nvPicPr>
          <p:cNvPr id="4" name="CH50zuS8DD0"/>
          <p:cNvPicPr>
            <a:picLocks noRot="1" noChangeAspect="1"/>
          </p:cNvPicPr>
          <p:nvPr>
            <a:videoFile r:link="rId1"/>
          </p:nvPr>
        </p:nvPicPr>
        <p:blipFill>
          <a:blip r:embed="rId4"/>
          <a:stretch>
            <a:fillRect/>
          </a:stretch>
        </p:blipFill>
        <p:spPr>
          <a:xfrm>
            <a:off x="5007936" y="4041422"/>
            <a:ext cx="3725911" cy="2095825"/>
          </a:xfrm>
          <a:prstGeom prst="rect">
            <a:avLst/>
          </a:prstGeom>
        </p:spPr>
      </p:pic>
    </p:spTree>
    <p:extLst>
      <p:ext uri="{BB962C8B-B14F-4D97-AF65-F5344CB8AC3E}">
        <p14:creationId xmlns:p14="http://schemas.microsoft.com/office/powerpoint/2010/main" val="4216220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3992514" y="430791"/>
            <a:ext cx="6097656" cy="646331"/>
          </a:xfrm>
          <a:prstGeom prst="rect">
            <a:avLst/>
          </a:prstGeom>
          <a:noFill/>
        </p:spPr>
        <p:txBody>
          <a:bodyPr wrap="square">
            <a:spAutoFit/>
          </a:bodyPr>
          <a:lstStyle/>
          <a:p>
            <a:r>
              <a:rPr lang="en" sz="3600" u="sng" dirty="0" smtClean="0">
                <a:solidFill>
                  <a:schemeClr val="tx1"/>
                </a:solidFill>
                <a:latin typeface="Twinkl Cursive Looped" panose="02000000000000000000" pitchFamily="2" charset="0"/>
              </a:rPr>
              <a:t>Summarising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891975" y="1077122"/>
            <a:ext cx="6703581" cy="3477875"/>
          </a:xfrm>
          <a:prstGeom prst="rect">
            <a:avLst/>
          </a:prstGeom>
          <a:noFill/>
        </p:spPr>
        <p:txBody>
          <a:bodyPr wrap="square">
            <a:spAutoFit/>
          </a:bodyPr>
          <a:lstStyle/>
          <a:p>
            <a:r>
              <a:rPr lang="en-GB" sz="4400" dirty="0" smtClean="0">
                <a:solidFill>
                  <a:schemeClr val="tx1"/>
                </a:solidFill>
                <a:latin typeface="Twinkl Cursive Looped" panose="02000000000000000000" pitchFamily="2" charset="0"/>
              </a:rPr>
              <a:t>I would like you to </a:t>
            </a:r>
            <a:r>
              <a:rPr lang="en-GB" sz="4400" dirty="0" smtClean="0">
                <a:solidFill>
                  <a:schemeClr val="accent6"/>
                </a:solidFill>
                <a:latin typeface="Twinkl Cursive Looped" panose="02000000000000000000" pitchFamily="2" charset="0"/>
              </a:rPr>
              <a:t>summarise the whole story </a:t>
            </a:r>
            <a:r>
              <a:rPr lang="en-GB" sz="4400" dirty="0" smtClean="0">
                <a:solidFill>
                  <a:schemeClr val="tx1"/>
                </a:solidFill>
                <a:latin typeface="Twinkl Cursive Looped" panose="02000000000000000000" pitchFamily="2" charset="0"/>
              </a:rPr>
              <a:t>so far with your partner. You have 30 seconds. </a:t>
            </a:r>
            <a:endParaRPr lang="en-GB" sz="4400" dirty="0">
              <a:solidFill>
                <a:schemeClr val="accent3"/>
              </a:solidFill>
              <a:latin typeface="Twinkl Cursive Looped" panose="02000000000000000000" pitchFamily="2" charset="0"/>
            </a:endParaRPr>
          </a:p>
        </p:txBody>
      </p:sp>
      <p:pic>
        <p:nvPicPr>
          <p:cNvPr id="2" name="0yZcDeVsj_Y"/>
          <p:cNvPicPr>
            <a:picLocks noRot="1" noChangeAspect="1"/>
          </p:cNvPicPr>
          <p:nvPr>
            <a:videoFile r:link="rId1"/>
          </p:nvPr>
        </p:nvPicPr>
        <p:blipFill>
          <a:blip r:embed="rId4"/>
          <a:stretch>
            <a:fillRect/>
          </a:stretch>
        </p:blipFill>
        <p:spPr>
          <a:xfrm>
            <a:off x="5204427" y="4165600"/>
            <a:ext cx="4095597" cy="2303773"/>
          </a:xfrm>
          <a:prstGeom prst="rect">
            <a:avLst/>
          </a:prstGeom>
        </p:spPr>
      </p:pic>
    </p:spTree>
    <p:extLst>
      <p:ext uri="{BB962C8B-B14F-4D97-AF65-F5344CB8AC3E}">
        <p14:creationId xmlns:p14="http://schemas.microsoft.com/office/powerpoint/2010/main" val="16306753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3992514" y="430791"/>
            <a:ext cx="6097656" cy="646331"/>
          </a:xfrm>
          <a:prstGeom prst="rect">
            <a:avLst/>
          </a:prstGeom>
          <a:noFill/>
        </p:spPr>
        <p:txBody>
          <a:bodyPr wrap="square">
            <a:spAutoFit/>
          </a:bodyPr>
          <a:lstStyle/>
          <a:p>
            <a:r>
              <a:rPr lang="en" sz="3600" u="sng" dirty="0" smtClean="0">
                <a:solidFill>
                  <a:schemeClr val="tx1"/>
                </a:solidFill>
                <a:latin typeface="Twinkl Cursive Looped" panose="02000000000000000000" pitchFamily="2" charset="0"/>
              </a:rPr>
              <a:t>Summarising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891975" y="1077122"/>
            <a:ext cx="6703581" cy="4832092"/>
          </a:xfrm>
          <a:prstGeom prst="rect">
            <a:avLst/>
          </a:prstGeom>
          <a:noFill/>
        </p:spPr>
        <p:txBody>
          <a:bodyPr wrap="square">
            <a:spAutoFit/>
          </a:bodyPr>
          <a:lstStyle/>
          <a:p>
            <a:r>
              <a:rPr lang="en-GB" sz="4400" dirty="0" smtClean="0">
                <a:solidFill>
                  <a:schemeClr val="tx1"/>
                </a:solidFill>
                <a:latin typeface="Twinkl Cursive Looped" panose="02000000000000000000" pitchFamily="2" charset="0"/>
              </a:rPr>
              <a:t>Why did you focus on certain things over others? </a:t>
            </a:r>
          </a:p>
          <a:p>
            <a:endParaRPr lang="en-GB" sz="4400" dirty="0">
              <a:solidFill>
                <a:schemeClr val="tx1"/>
              </a:solidFill>
              <a:latin typeface="Twinkl Cursive Looped" panose="02000000000000000000" pitchFamily="2" charset="0"/>
            </a:endParaRPr>
          </a:p>
          <a:p>
            <a:r>
              <a:rPr lang="en-GB" sz="4400" dirty="0" smtClean="0">
                <a:solidFill>
                  <a:schemeClr val="tx1"/>
                </a:solidFill>
                <a:latin typeface="Twinkl Cursive Looped" panose="02000000000000000000" pitchFamily="2" charset="0"/>
              </a:rPr>
              <a:t>Which things did you choose to remove from your summary, as they got shorter?</a:t>
            </a:r>
            <a:endParaRPr lang="en-GB" sz="4400" dirty="0">
              <a:solidFill>
                <a:schemeClr val="accent3"/>
              </a:solidFill>
              <a:latin typeface="Twinkl Cursive Looped" panose="02000000000000000000" pitchFamily="2" charset="0"/>
            </a:endParaRPr>
          </a:p>
        </p:txBody>
      </p:sp>
    </p:spTree>
    <p:extLst>
      <p:ext uri="{BB962C8B-B14F-4D97-AF65-F5344CB8AC3E}">
        <p14:creationId xmlns:p14="http://schemas.microsoft.com/office/powerpoint/2010/main" val="34828166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r>
              <a:rPr lang="en" dirty="0">
                <a:latin typeface="Twinkl Cursive Looped" panose="02000000000000000000" pitchFamily="2" charset="0"/>
              </a:rPr>
              <a:t/>
            </a:r>
            <a:br>
              <a:rPr lang="en" dirty="0">
                <a:latin typeface="Twinkl Cursive Looped" panose="02000000000000000000" pitchFamily="2" charset="0"/>
              </a:rPr>
            </a:br>
            <a:r>
              <a:rPr lang="en" dirty="0">
                <a:latin typeface="Twinkl Cursive Looped" panose="02000000000000000000" pitchFamily="2" charset="0"/>
              </a:rPr>
              <a:t/>
            </a:r>
            <a:br>
              <a:rPr lang="en" dirty="0">
                <a:latin typeface="Twinkl Cursive Looped" panose="02000000000000000000" pitchFamily="2" charset="0"/>
              </a:rPr>
            </a:br>
            <a:r>
              <a:rPr lang="en" dirty="0">
                <a:latin typeface="Twinkl Cursive Looped" panose="02000000000000000000" pitchFamily="2" charset="0"/>
              </a:rPr>
              <a:t/>
            </a: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804402" y="2691222"/>
            <a:ext cx="6650241"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ECCDC2DA-7F90-4C03-B349-E02B7165D261}"/>
              </a:ext>
            </a:extLst>
          </p:cNvPr>
          <p:cNvSpPr txBox="1">
            <a:spLocks/>
          </p:cNvSpPr>
          <p:nvPr/>
        </p:nvSpPr>
        <p:spPr>
          <a:xfrm>
            <a:off x="4182692" y="2691222"/>
            <a:ext cx="382655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r>
              <a:rPr lang="en-GB" sz="5400" dirty="0" smtClean="0">
                <a:effectLst/>
                <a:latin typeface="Twinkl Cursive Looped" panose="02000000000000000000" pitchFamily="2" charset="0"/>
                <a:ea typeface="Times New Roman" panose="02020603050405020304" pitchFamily="18" charset="0"/>
                <a:cs typeface="Times New Roman" panose="02020603050405020304" pitchFamily="18" charset="0"/>
              </a:rPr>
              <a:t>Class Read</a:t>
            </a:r>
          </a:p>
          <a:p>
            <a:pPr lvl="0"/>
            <a:r>
              <a:rPr lang="en-GB" sz="3600" dirty="0" smtClean="0">
                <a:latin typeface="Twinkl Cursive Looped" panose="02000000000000000000" pitchFamily="2" charset="0"/>
              </a:rPr>
              <a:t>P56-63</a:t>
            </a:r>
            <a:r>
              <a:rPr lang="en-GB" sz="3600" dirty="0">
                <a:latin typeface="Twinkl Cursive Looped" panose="02000000000000000000" pitchFamily="2" charset="0"/>
              </a:rPr>
              <a:t>  </a:t>
            </a:r>
            <a:endParaRPr lang="en-GB" sz="3600" dirty="0" smtClean="0">
              <a:latin typeface="Twinkl Cursive Looped" panose="02000000000000000000" pitchFamily="2" charset="0"/>
            </a:endParaRPr>
          </a:p>
          <a:p>
            <a:pPr lvl="0"/>
            <a:r>
              <a:rPr lang="en-GB" sz="3600" dirty="0" smtClean="0">
                <a:latin typeface="Twinkl Cursive Looped" panose="02000000000000000000" pitchFamily="2" charset="0"/>
              </a:rPr>
              <a:t>“</a:t>
            </a:r>
            <a:r>
              <a:rPr lang="en-GB" sz="3600" dirty="0">
                <a:latin typeface="Twinkl Cursive Looped" panose="02000000000000000000" pitchFamily="2" charset="0"/>
              </a:rPr>
              <a:t>emotional welcome awaited us” </a:t>
            </a:r>
            <a:endParaRPr lang="en-GB" sz="3600" dirty="0">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r>
              <a:rPr lang="en" dirty="0">
                <a:latin typeface="Twinkl Cursive Looped" panose="02000000000000000000" pitchFamily="2" charset="0"/>
              </a:rPr>
              <a:t/>
            </a:r>
            <a:br>
              <a:rPr lang="en" dirty="0">
                <a:latin typeface="Twinkl Cursive Looped" panose="02000000000000000000" pitchFamily="2" charset="0"/>
              </a:rPr>
            </a:br>
            <a:r>
              <a:rPr lang="en" dirty="0">
                <a:latin typeface="Twinkl Cursive Looped" panose="02000000000000000000" pitchFamily="2" charset="0"/>
              </a:rPr>
              <a:t/>
            </a:r>
            <a:br>
              <a:rPr lang="en" dirty="0">
                <a:latin typeface="Twinkl Cursive Looped" panose="02000000000000000000" pitchFamily="2" charset="0"/>
              </a:rPr>
            </a:br>
            <a:r>
              <a:rPr lang="en" dirty="0">
                <a:latin typeface="Twinkl Cursive Looped" panose="02000000000000000000" pitchFamily="2" charset="0"/>
              </a:rPr>
              <a:t/>
            </a: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804402" y="2691222"/>
            <a:ext cx="6650241"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ECCDC2DA-7F90-4C03-B349-E02B7165D261}"/>
              </a:ext>
            </a:extLst>
          </p:cNvPr>
          <p:cNvSpPr txBox="1">
            <a:spLocks/>
          </p:cNvSpPr>
          <p:nvPr/>
        </p:nvSpPr>
        <p:spPr>
          <a:xfrm>
            <a:off x="2700634" y="3007311"/>
            <a:ext cx="6857775"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r>
              <a:rPr lang="en-GB" sz="5400" dirty="0" smtClean="0">
                <a:latin typeface="Twinkl Cursive Looped" panose="02000000000000000000" pitchFamily="2" charset="0"/>
                <a:ea typeface="Times New Roman" panose="02020603050405020304" pitchFamily="18" charset="0"/>
                <a:cs typeface="Times New Roman" panose="02020603050405020304" pitchFamily="18" charset="0"/>
              </a:rPr>
              <a:t>How would you rate your focus during that section? </a:t>
            </a:r>
          </a:p>
          <a:p>
            <a:pPr lvl="0"/>
            <a:endParaRPr lang="en-GB" sz="5400" dirty="0">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r>
              <a:rPr lang="en-GB" sz="5400" dirty="0" smtClean="0">
                <a:latin typeface="Twinkl Cursive Looped" panose="02000000000000000000" pitchFamily="2" charset="0"/>
                <a:ea typeface="Times New Roman" panose="02020603050405020304" pitchFamily="18" charset="0"/>
                <a:cs typeface="Times New Roman" panose="02020603050405020304" pitchFamily="18" charset="0"/>
              </a:rPr>
              <a:t>Can you and your partner remember every singl</a:t>
            </a:r>
            <a:r>
              <a:rPr lang="en-GB" sz="5400" dirty="0" smtClean="0">
                <a:latin typeface="Twinkl Cursive Looped" panose="02000000000000000000" pitchFamily="2" charset="0"/>
                <a:ea typeface="Times New Roman" panose="02020603050405020304" pitchFamily="18" charset="0"/>
                <a:cs typeface="Times New Roman" panose="02020603050405020304" pitchFamily="18" charset="0"/>
              </a:rPr>
              <a:t>e detail?</a:t>
            </a:r>
            <a:endParaRPr lang="en-GB" sz="3600" dirty="0">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14389275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r>
              <a:rPr lang="en" dirty="0">
                <a:latin typeface="Twinkl Cursive Looped" panose="02000000000000000000" pitchFamily="2" charset="0"/>
              </a:rPr>
              <a:t/>
            </a:r>
            <a:br>
              <a:rPr lang="en" dirty="0">
                <a:latin typeface="Twinkl Cursive Looped" panose="02000000000000000000" pitchFamily="2" charset="0"/>
              </a:rPr>
            </a:br>
            <a:r>
              <a:rPr lang="en" dirty="0">
                <a:latin typeface="Twinkl Cursive Looped" panose="02000000000000000000" pitchFamily="2" charset="0"/>
              </a:rPr>
              <a:t/>
            </a:r>
            <a:br>
              <a:rPr lang="en" dirty="0">
                <a:latin typeface="Twinkl Cursive Looped" panose="02000000000000000000" pitchFamily="2" charset="0"/>
              </a:rPr>
            </a:br>
            <a:r>
              <a:rPr lang="en" dirty="0">
                <a:latin typeface="Twinkl Cursive Looped" panose="02000000000000000000" pitchFamily="2" charset="0"/>
              </a:rPr>
              <a:t/>
            </a: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804402" y="2691222"/>
            <a:ext cx="6650241"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ECCDC2DA-7F90-4C03-B349-E02B7165D261}"/>
              </a:ext>
            </a:extLst>
          </p:cNvPr>
          <p:cNvSpPr txBox="1">
            <a:spLocks/>
          </p:cNvSpPr>
          <p:nvPr/>
        </p:nvSpPr>
        <p:spPr>
          <a:xfrm>
            <a:off x="2700634" y="3007311"/>
            <a:ext cx="6857775"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r>
              <a:rPr lang="en-GB" sz="5400" dirty="0" smtClean="0">
                <a:latin typeface="Twinkl Cursive Looped" panose="02000000000000000000" pitchFamily="2" charset="0"/>
                <a:ea typeface="Times New Roman" panose="02020603050405020304" pitchFamily="18" charset="0"/>
                <a:cs typeface="Times New Roman" panose="02020603050405020304" pitchFamily="18" charset="0"/>
              </a:rPr>
              <a:t>How would you rate your focus during that section? </a:t>
            </a:r>
          </a:p>
          <a:p>
            <a:pPr lvl="0"/>
            <a:endParaRPr lang="en-GB" sz="5400" dirty="0">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r>
              <a:rPr lang="en-GB" sz="5400" dirty="0" smtClean="0">
                <a:latin typeface="Twinkl Cursive Looped" panose="02000000000000000000" pitchFamily="2" charset="0"/>
                <a:ea typeface="Times New Roman" panose="02020603050405020304" pitchFamily="18" charset="0"/>
                <a:cs typeface="Times New Roman" panose="02020603050405020304" pitchFamily="18" charset="0"/>
              </a:rPr>
              <a:t>Can you and your partner remember every singl</a:t>
            </a:r>
            <a:r>
              <a:rPr lang="en-GB" sz="5400" dirty="0" smtClean="0">
                <a:latin typeface="Twinkl Cursive Looped" panose="02000000000000000000" pitchFamily="2" charset="0"/>
                <a:ea typeface="Times New Roman" panose="02020603050405020304" pitchFamily="18" charset="0"/>
                <a:cs typeface="Times New Roman" panose="02020603050405020304" pitchFamily="18" charset="0"/>
              </a:rPr>
              <a:t>e detail?</a:t>
            </a:r>
            <a:endParaRPr lang="en-GB" sz="3600" dirty="0">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5" name="Google Shape;222;p13">
            <a:extLst>
              <a:ext uri="{FF2B5EF4-FFF2-40B4-BE49-F238E27FC236}">
                <a16:creationId xmlns:a16="http://schemas.microsoft.com/office/drawing/2014/main" id="{ECCDC2DA-7F90-4C03-B349-E02B7165D261}"/>
              </a:ext>
            </a:extLst>
          </p:cNvPr>
          <p:cNvSpPr txBox="1">
            <a:spLocks/>
          </p:cNvSpPr>
          <p:nvPr/>
        </p:nvSpPr>
        <p:spPr>
          <a:xfrm>
            <a:off x="192214" y="1816333"/>
            <a:ext cx="2147944"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r>
              <a:rPr lang="en-GB" sz="3200" dirty="0" smtClean="0">
                <a:solidFill>
                  <a:schemeClr val="accent6"/>
                </a:solidFill>
                <a:latin typeface="Twinkl Cursive Looped" panose="02000000000000000000" pitchFamily="2" charset="0"/>
                <a:ea typeface="Times New Roman" panose="02020603050405020304" pitchFamily="18" charset="0"/>
                <a:cs typeface="Times New Roman" panose="02020603050405020304" pitchFamily="18" charset="0"/>
              </a:rPr>
              <a:t>Are these details vital to the plot of the story?</a:t>
            </a:r>
            <a:endParaRPr lang="en-GB" sz="1800" dirty="0">
              <a:solidFill>
                <a:schemeClr val="accent6"/>
              </a:solidFill>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6" name="Google Shape;222;p13">
            <a:extLst>
              <a:ext uri="{FF2B5EF4-FFF2-40B4-BE49-F238E27FC236}">
                <a16:creationId xmlns:a16="http://schemas.microsoft.com/office/drawing/2014/main" id="{ECCDC2DA-7F90-4C03-B349-E02B7165D261}"/>
              </a:ext>
            </a:extLst>
          </p:cNvPr>
          <p:cNvSpPr txBox="1">
            <a:spLocks/>
          </p:cNvSpPr>
          <p:nvPr/>
        </p:nvSpPr>
        <p:spPr>
          <a:xfrm>
            <a:off x="9748008" y="1652644"/>
            <a:ext cx="233754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r>
              <a:rPr lang="en-GB" sz="3200" dirty="0" smtClean="0">
                <a:solidFill>
                  <a:schemeClr val="accent6"/>
                </a:solidFill>
                <a:latin typeface="Twinkl Cursive Looped" panose="02000000000000000000" pitchFamily="2" charset="0"/>
                <a:ea typeface="Times New Roman" panose="02020603050405020304" pitchFamily="18" charset="0"/>
                <a:cs typeface="Times New Roman" panose="02020603050405020304" pitchFamily="18" charset="0"/>
              </a:rPr>
              <a:t>Do we really need all of this information?</a:t>
            </a:r>
            <a:endParaRPr lang="en-GB" sz="1800" dirty="0">
              <a:solidFill>
                <a:schemeClr val="accent6"/>
              </a:solidFill>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2344269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r>
              <a:rPr lang="en" dirty="0">
                <a:latin typeface="Twinkl Cursive Looped" panose="02000000000000000000" pitchFamily="2" charset="0"/>
              </a:rPr>
              <a:t/>
            </a:r>
            <a:br>
              <a:rPr lang="en" dirty="0">
                <a:latin typeface="Twinkl Cursive Looped" panose="02000000000000000000" pitchFamily="2" charset="0"/>
              </a:rPr>
            </a:br>
            <a:r>
              <a:rPr lang="en" dirty="0">
                <a:latin typeface="Twinkl Cursive Looped" panose="02000000000000000000" pitchFamily="2" charset="0"/>
              </a:rPr>
              <a:t/>
            </a:r>
            <a:br>
              <a:rPr lang="en" dirty="0">
                <a:latin typeface="Twinkl Cursive Looped" panose="02000000000000000000" pitchFamily="2" charset="0"/>
              </a:rPr>
            </a:br>
            <a:r>
              <a:rPr lang="en" dirty="0">
                <a:latin typeface="Twinkl Cursive Looped" panose="02000000000000000000" pitchFamily="2" charset="0"/>
              </a:rPr>
              <a:t/>
            </a: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804402" y="2691222"/>
            <a:ext cx="6650241"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ECCDC2DA-7F90-4C03-B349-E02B7165D261}"/>
              </a:ext>
            </a:extLst>
          </p:cNvPr>
          <p:cNvSpPr txBox="1">
            <a:spLocks/>
          </p:cNvSpPr>
          <p:nvPr/>
        </p:nvSpPr>
        <p:spPr>
          <a:xfrm>
            <a:off x="2700634" y="3007311"/>
            <a:ext cx="6857775"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r>
              <a:rPr lang="en-GB" sz="5400" dirty="0" smtClean="0">
                <a:latin typeface="Twinkl Cursive Looped" panose="02000000000000000000" pitchFamily="2" charset="0"/>
                <a:ea typeface="Times New Roman" panose="02020603050405020304" pitchFamily="18" charset="0"/>
                <a:cs typeface="Times New Roman" panose="02020603050405020304" pitchFamily="18" charset="0"/>
              </a:rPr>
              <a:t>What could we do</a:t>
            </a:r>
            <a:r>
              <a:rPr lang="en-GB" sz="5400" dirty="0" smtClean="0">
                <a:latin typeface="Twinkl Cursive Looped" panose="02000000000000000000" pitchFamily="2" charset="0"/>
                <a:ea typeface="Times New Roman" panose="02020603050405020304" pitchFamily="18" charset="0"/>
                <a:cs typeface="Times New Roman" panose="02020603050405020304" pitchFamily="18" charset="0"/>
              </a:rPr>
              <a:t>?</a:t>
            </a:r>
            <a:endParaRPr lang="en-GB" sz="3600" dirty="0">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5" name="Google Shape;222;p13">
            <a:extLst>
              <a:ext uri="{FF2B5EF4-FFF2-40B4-BE49-F238E27FC236}">
                <a16:creationId xmlns:a16="http://schemas.microsoft.com/office/drawing/2014/main" id="{ECCDC2DA-7F90-4C03-B349-E02B7165D261}"/>
              </a:ext>
            </a:extLst>
          </p:cNvPr>
          <p:cNvSpPr txBox="1">
            <a:spLocks/>
          </p:cNvSpPr>
          <p:nvPr/>
        </p:nvSpPr>
        <p:spPr>
          <a:xfrm>
            <a:off x="192214" y="1816333"/>
            <a:ext cx="2147944"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r>
              <a:rPr lang="en-GB" sz="3200" dirty="0" smtClean="0">
                <a:solidFill>
                  <a:schemeClr val="accent6"/>
                </a:solidFill>
                <a:latin typeface="Twinkl Cursive Looped" panose="02000000000000000000" pitchFamily="2" charset="0"/>
                <a:ea typeface="Times New Roman" panose="02020603050405020304" pitchFamily="18" charset="0"/>
                <a:cs typeface="Times New Roman" panose="02020603050405020304" pitchFamily="18" charset="0"/>
              </a:rPr>
              <a:t>Are these details vital to the plot of the story?</a:t>
            </a:r>
            <a:endParaRPr lang="en-GB" sz="1800" dirty="0">
              <a:solidFill>
                <a:schemeClr val="accent6"/>
              </a:solidFill>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6" name="Google Shape;222;p13">
            <a:extLst>
              <a:ext uri="{FF2B5EF4-FFF2-40B4-BE49-F238E27FC236}">
                <a16:creationId xmlns:a16="http://schemas.microsoft.com/office/drawing/2014/main" id="{ECCDC2DA-7F90-4C03-B349-E02B7165D261}"/>
              </a:ext>
            </a:extLst>
          </p:cNvPr>
          <p:cNvSpPr txBox="1">
            <a:spLocks/>
          </p:cNvSpPr>
          <p:nvPr/>
        </p:nvSpPr>
        <p:spPr>
          <a:xfrm>
            <a:off x="9748008" y="1652644"/>
            <a:ext cx="233754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r>
              <a:rPr lang="en-GB" sz="3200" dirty="0" smtClean="0">
                <a:solidFill>
                  <a:schemeClr val="accent6"/>
                </a:solidFill>
                <a:latin typeface="Twinkl Cursive Looped" panose="02000000000000000000" pitchFamily="2" charset="0"/>
                <a:ea typeface="Times New Roman" panose="02020603050405020304" pitchFamily="18" charset="0"/>
                <a:cs typeface="Times New Roman" panose="02020603050405020304" pitchFamily="18" charset="0"/>
              </a:rPr>
              <a:t>Do we really need all of this information?</a:t>
            </a:r>
            <a:endParaRPr lang="en-GB" sz="1800" dirty="0">
              <a:solidFill>
                <a:schemeClr val="accent6"/>
              </a:solidFill>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460108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r>
              <a:rPr lang="en" dirty="0">
                <a:latin typeface="Twinkl Cursive Looped" panose="02000000000000000000" pitchFamily="2" charset="0"/>
              </a:rPr>
              <a:t/>
            </a:r>
            <a:br>
              <a:rPr lang="en" dirty="0">
                <a:latin typeface="Twinkl Cursive Looped" panose="02000000000000000000" pitchFamily="2" charset="0"/>
              </a:rPr>
            </a:br>
            <a:r>
              <a:rPr lang="en" dirty="0">
                <a:latin typeface="Twinkl Cursive Looped" panose="02000000000000000000" pitchFamily="2" charset="0"/>
              </a:rPr>
              <a:t/>
            </a:r>
            <a:br>
              <a:rPr lang="en" dirty="0">
                <a:latin typeface="Twinkl Cursive Looped" panose="02000000000000000000" pitchFamily="2" charset="0"/>
              </a:rPr>
            </a:br>
            <a:r>
              <a:rPr lang="en" dirty="0">
                <a:latin typeface="Twinkl Cursive Looped" panose="02000000000000000000" pitchFamily="2" charset="0"/>
              </a:rPr>
              <a:t/>
            </a: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804402" y="2691222"/>
            <a:ext cx="6650241"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ECCDC2DA-7F90-4C03-B349-E02B7165D261}"/>
              </a:ext>
            </a:extLst>
          </p:cNvPr>
          <p:cNvSpPr txBox="1">
            <a:spLocks/>
          </p:cNvSpPr>
          <p:nvPr/>
        </p:nvSpPr>
        <p:spPr>
          <a:xfrm>
            <a:off x="2700634" y="3007311"/>
            <a:ext cx="6857775"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r>
              <a:rPr lang="en-GB" sz="5400" dirty="0" smtClean="0">
                <a:latin typeface="Twinkl Cursive Looped" panose="02000000000000000000" pitchFamily="2" charset="0"/>
                <a:ea typeface="Times New Roman" panose="02020603050405020304" pitchFamily="18" charset="0"/>
                <a:cs typeface="Times New Roman" panose="02020603050405020304" pitchFamily="18" charset="0"/>
              </a:rPr>
              <a:t>What could we do</a:t>
            </a:r>
            <a:r>
              <a:rPr lang="en-GB" sz="5400" dirty="0" smtClean="0">
                <a:latin typeface="Twinkl Cursive Looped" panose="02000000000000000000" pitchFamily="2" charset="0"/>
                <a:ea typeface="Times New Roman" panose="02020603050405020304" pitchFamily="18" charset="0"/>
                <a:cs typeface="Times New Roman" panose="02020603050405020304" pitchFamily="18" charset="0"/>
              </a:rPr>
              <a:t>?</a:t>
            </a:r>
          </a:p>
          <a:p>
            <a:pPr lvl="0"/>
            <a:endParaRPr lang="en-GB" sz="5400" dirty="0">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r>
              <a:rPr lang="en-GB" sz="5400" dirty="0" smtClean="0">
                <a:solidFill>
                  <a:schemeClr val="accent1"/>
                </a:solidFill>
                <a:latin typeface="Twinkl Cursive Looped" panose="02000000000000000000" pitchFamily="2" charset="0"/>
                <a:ea typeface="Times New Roman" panose="02020603050405020304" pitchFamily="18" charset="0"/>
                <a:cs typeface="Times New Roman" panose="02020603050405020304" pitchFamily="18" charset="0"/>
              </a:rPr>
              <a:t>SUMMARISE!</a:t>
            </a:r>
            <a:endParaRPr lang="en-GB" sz="3600" dirty="0">
              <a:solidFill>
                <a:schemeClr val="accent1"/>
              </a:solidFill>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5" name="Google Shape;222;p13">
            <a:extLst>
              <a:ext uri="{FF2B5EF4-FFF2-40B4-BE49-F238E27FC236}">
                <a16:creationId xmlns:a16="http://schemas.microsoft.com/office/drawing/2014/main" id="{ECCDC2DA-7F90-4C03-B349-E02B7165D261}"/>
              </a:ext>
            </a:extLst>
          </p:cNvPr>
          <p:cNvSpPr txBox="1">
            <a:spLocks/>
          </p:cNvSpPr>
          <p:nvPr/>
        </p:nvSpPr>
        <p:spPr>
          <a:xfrm>
            <a:off x="192214" y="1816333"/>
            <a:ext cx="2147944"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r>
              <a:rPr lang="en-GB" sz="3200" dirty="0" smtClean="0">
                <a:solidFill>
                  <a:schemeClr val="accent6"/>
                </a:solidFill>
                <a:latin typeface="Twinkl Cursive Looped" panose="02000000000000000000" pitchFamily="2" charset="0"/>
                <a:ea typeface="Times New Roman" panose="02020603050405020304" pitchFamily="18" charset="0"/>
                <a:cs typeface="Times New Roman" panose="02020603050405020304" pitchFamily="18" charset="0"/>
              </a:rPr>
              <a:t>Are these details vital to the plot of the story?</a:t>
            </a:r>
            <a:endParaRPr lang="en-GB" sz="1800" dirty="0">
              <a:solidFill>
                <a:schemeClr val="accent6"/>
              </a:solidFill>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6" name="Google Shape;222;p13">
            <a:extLst>
              <a:ext uri="{FF2B5EF4-FFF2-40B4-BE49-F238E27FC236}">
                <a16:creationId xmlns:a16="http://schemas.microsoft.com/office/drawing/2014/main" id="{ECCDC2DA-7F90-4C03-B349-E02B7165D261}"/>
              </a:ext>
            </a:extLst>
          </p:cNvPr>
          <p:cNvSpPr txBox="1">
            <a:spLocks/>
          </p:cNvSpPr>
          <p:nvPr/>
        </p:nvSpPr>
        <p:spPr>
          <a:xfrm>
            <a:off x="9748008" y="1652644"/>
            <a:ext cx="233754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r>
              <a:rPr lang="en-GB" sz="3200" dirty="0" smtClean="0">
                <a:solidFill>
                  <a:schemeClr val="accent6"/>
                </a:solidFill>
                <a:latin typeface="Twinkl Cursive Looped" panose="02000000000000000000" pitchFamily="2" charset="0"/>
                <a:ea typeface="Times New Roman" panose="02020603050405020304" pitchFamily="18" charset="0"/>
                <a:cs typeface="Times New Roman" panose="02020603050405020304" pitchFamily="18" charset="0"/>
              </a:rPr>
              <a:t>Do we really need all of this information?</a:t>
            </a:r>
            <a:endParaRPr lang="en-GB" sz="1800" dirty="0">
              <a:solidFill>
                <a:schemeClr val="accent6"/>
              </a:solidFill>
              <a:effectLst/>
              <a:latin typeface="Twinkl Cursive Looped" panose="02000000000000000000" pitchFamily="2" charset="0"/>
              <a:ea typeface="Times New Roman" panose="02020603050405020304" pitchFamily="18" charset="0"/>
              <a:cs typeface="Times New Roman" panose="02020603050405020304" pitchFamily="18" charset="0"/>
            </a:endParaRPr>
          </a:p>
          <a:p>
            <a:pPr lvl="0" algn="l">
              <a:lnSpc>
                <a:spcPct val="107000"/>
              </a:lnSpc>
            </a:pP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42572193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r>
              <a:rPr lang="en" dirty="0">
                <a:latin typeface="Twinkl Cursive Looped" panose="02000000000000000000" pitchFamily="2" charset="0"/>
              </a:rPr>
              <a:t/>
            </a:r>
            <a:br>
              <a:rPr lang="en" dirty="0">
                <a:latin typeface="Twinkl Cursive Looped" panose="02000000000000000000" pitchFamily="2" charset="0"/>
              </a:rPr>
            </a:br>
            <a:r>
              <a:rPr lang="en" dirty="0">
                <a:latin typeface="Twinkl Cursive Looped" panose="02000000000000000000" pitchFamily="2" charset="0"/>
              </a:rPr>
              <a:t/>
            </a:r>
            <a:br>
              <a:rPr lang="en" dirty="0">
                <a:latin typeface="Twinkl Cursive Looped" panose="02000000000000000000" pitchFamily="2" charset="0"/>
              </a:rPr>
            </a:br>
            <a:r>
              <a:rPr lang="en" dirty="0">
                <a:latin typeface="Twinkl Cursive Looped" panose="02000000000000000000" pitchFamily="2" charset="0"/>
              </a:rPr>
              <a:t/>
            </a: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668313" y="2879677"/>
            <a:ext cx="6855308" cy="3978323"/>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spcAft>
                <a:spcPts val="1000"/>
              </a:spcAft>
            </a:pPr>
            <a:endParaRPr lang="en-US" sz="3200" dirty="0" smtClean="0">
              <a:solidFill>
                <a:srgbClr val="FF0000"/>
              </a:solidFill>
              <a:effectLst/>
              <a:latin typeface="Twinkl Cursive Looped" panose="02000000000000000000" pitchFamily="2" charset="0"/>
              <a:ea typeface="Times New Roman" panose="02020603050405020304" pitchFamily="18" charset="0"/>
              <a:cs typeface="Times New Roman" panose="02020603050405020304" pitchFamily="18" charset="0"/>
            </a:endParaRPr>
          </a:p>
          <a:p>
            <a:pPr>
              <a:spcAft>
                <a:spcPts val="1000"/>
              </a:spcAft>
            </a:pPr>
            <a:r>
              <a:rPr lang="en-US" sz="2800" u="sng" dirty="0" smtClean="0">
                <a:solidFill>
                  <a:schemeClr val="accent3"/>
                </a:solidFill>
                <a:effectLst/>
                <a:latin typeface="Twinkl Cursive Looped" panose="02000000000000000000" pitchFamily="2" charset="0"/>
                <a:ea typeface="Times New Roman" panose="02020603050405020304" pitchFamily="18" charset="0"/>
                <a:cs typeface="Times New Roman" panose="02020603050405020304" pitchFamily="18" charset="0"/>
              </a:rPr>
              <a:t>OUR TASK: Write a paragraph to </a:t>
            </a:r>
            <a:r>
              <a:rPr lang="en-US" sz="2800" u="sng" dirty="0" err="1" smtClean="0">
                <a:solidFill>
                  <a:schemeClr val="accent3"/>
                </a:solidFill>
                <a:effectLst/>
                <a:latin typeface="Twinkl Cursive Looped" panose="02000000000000000000" pitchFamily="2" charset="0"/>
                <a:ea typeface="Times New Roman" panose="02020603050405020304" pitchFamily="18" charset="0"/>
                <a:cs typeface="Times New Roman" panose="02020603050405020304" pitchFamily="18" charset="0"/>
              </a:rPr>
              <a:t>summarise</a:t>
            </a:r>
            <a:r>
              <a:rPr lang="en-US" sz="2800" u="sng" dirty="0" smtClean="0">
                <a:solidFill>
                  <a:schemeClr val="accent3"/>
                </a:solidFill>
                <a:effectLst/>
                <a:latin typeface="Twinkl Cursive Looped" panose="02000000000000000000" pitchFamily="2" charset="0"/>
                <a:ea typeface="Times New Roman" panose="02020603050405020304" pitchFamily="18" charset="0"/>
                <a:cs typeface="Times New Roman" panose="02020603050405020304" pitchFamily="18" charset="0"/>
              </a:rPr>
              <a:t> </a:t>
            </a:r>
            <a:r>
              <a:rPr lang="en-US" sz="2800" u="sng" dirty="0" smtClean="0">
                <a:solidFill>
                  <a:schemeClr val="accent3"/>
                </a:solidFill>
                <a:latin typeface="Twinkl Cursive Looped" panose="02000000000000000000" pitchFamily="2" charset="0"/>
                <a:ea typeface="Times New Roman" panose="02020603050405020304" pitchFamily="18" charset="0"/>
                <a:cs typeface="Times New Roman" panose="02020603050405020304" pitchFamily="18" charset="0"/>
              </a:rPr>
              <a:t>the trip to Norway.</a:t>
            </a:r>
          </a:p>
          <a:p>
            <a:pPr fontAlgn="base"/>
            <a:r>
              <a:rPr lang="en-US" sz="2800" dirty="0" smtClean="0">
                <a:solidFill>
                  <a:srgbClr val="FF0000"/>
                </a:solidFill>
                <a:effectLst/>
                <a:latin typeface="Twinkl Cursive Looped" panose="02000000000000000000" pitchFamily="2" charset="0"/>
                <a:ea typeface="Times New Roman" panose="02020603050405020304" pitchFamily="18" charset="0"/>
                <a:cs typeface="Times New Roman" panose="02020603050405020304" pitchFamily="18" charset="0"/>
              </a:rPr>
              <a:t>Paddlers</a:t>
            </a:r>
            <a:r>
              <a:rPr lang="en-US" sz="2800" dirty="0">
                <a:solidFill>
                  <a:srgbClr val="FF0000"/>
                </a:solidFill>
                <a:effectLst/>
                <a:latin typeface="Twinkl Cursive Looped" panose="02000000000000000000" pitchFamily="2" charset="0"/>
                <a:ea typeface="Times New Roman" panose="02020603050405020304" pitchFamily="18" charset="0"/>
                <a:cs typeface="Times New Roman" panose="02020603050405020304" pitchFamily="18" charset="0"/>
              </a:rPr>
              <a:t>: </a:t>
            </a:r>
            <a:r>
              <a:rPr lang="en-GB" sz="2800" dirty="0">
                <a:latin typeface="Twinkl Cursive Looped" panose="02000000000000000000" pitchFamily="2" charset="0"/>
              </a:rPr>
              <a:t>Work with TA  </a:t>
            </a:r>
          </a:p>
          <a:p>
            <a:pPr fontAlgn="base"/>
            <a:r>
              <a:rPr lang="en-GB" sz="2800" dirty="0">
                <a:latin typeface="Twinkl Cursive Looped" panose="02000000000000000000" pitchFamily="2" charset="0"/>
              </a:rPr>
              <a:t>TA to work with </a:t>
            </a:r>
            <a:r>
              <a:rPr lang="en-GB" sz="2800" dirty="0" smtClean="0">
                <a:latin typeface="Twinkl Cursive Looped" panose="02000000000000000000" pitchFamily="2" charset="0"/>
              </a:rPr>
              <a:t>to </a:t>
            </a:r>
            <a:r>
              <a:rPr lang="en-GB" sz="2800" dirty="0">
                <a:latin typeface="Twinkl Cursive Looped" panose="02000000000000000000" pitchFamily="2" charset="0"/>
              </a:rPr>
              <a:t>re-read and bullet point </a:t>
            </a:r>
            <a:r>
              <a:rPr lang="en-GB" sz="2800" dirty="0" smtClean="0">
                <a:latin typeface="Twinkl Cursive Looped" panose="02000000000000000000" pitchFamily="2" charset="0"/>
              </a:rPr>
              <a:t>the </a:t>
            </a:r>
            <a:r>
              <a:rPr lang="en-GB" sz="2800" dirty="0">
                <a:latin typeface="Twinkl Cursive Looped" panose="02000000000000000000" pitchFamily="2" charset="0"/>
              </a:rPr>
              <a:t>key events. </a:t>
            </a:r>
            <a:endParaRPr lang="en-GB" sz="2800" dirty="0">
              <a:latin typeface="Twinkl Cursive Looped" panose="02000000000000000000" pitchFamily="2" charset="0"/>
            </a:endParaRPr>
          </a:p>
          <a:p>
            <a:pPr fontAlgn="base"/>
            <a:r>
              <a:rPr lang="en-GB" sz="2800" dirty="0" smtClean="0">
                <a:latin typeface="Twinkl Cursive Looped" panose="02000000000000000000" pitchFamily="2" charset="0"/>
              </a:rPr>
              <a:t>Then, work together  to write a paragraph.</a:t>
            </a:r>
            <a:r>
              <a:rPr lang="en-GB" sz="6000" dirty="0"/>
              <a:t> </a:t>
            </a:r>
          </a:p>
          <a:p>
            <a:pPr>
              <a:spcAft>
                <a:spcPts val="1000"/>
              </a:spcAft>
            </a:pPr>
            <a:r>
              <a:rPr lang="en-US" sz="2800" dirty="0" err="1" smtClean="0">
                <a:solidFill>
                  <a:schemeClr val="accent1"/>
                </a:solidFill>
                <a:effectLst/>
                <a:latin typeface="Twinkl Cursive Looped" panose="02000000000000000000" pitchFamily="2" charset="0"/>
                <a:ea typeface="Times New Roman" panose="02020603050405020304" pitchFamily="18" charset="0"/>
                <a:cs typeface="Times New Roman" panose="02020603050405020304" pitchFamily="18" charset="0"/>
              </a:rPr>
              <a:t>Snorkellers</a:t>
            </a:r>
            <a:r>
              <a:rPr lang="en-US" sz="2800" dirty="0">
                <a:solidFill>
                  <a:schemeClr val="accent1"/>
                </a:solidFill>
                <a:effectLst/>
                <a:latin typeface="Twinkl Cursive Looped" panose="02000000000000000000" pitchFamily="2" charset="0"/>
                <a:ea typeface="Times New Roman" panose="02020603050405020304" pitchFamily="18" charset="0"/>
                <a:cs typeface="Times New Roman" panose="02020603050405020304" pitchFamily="18" charset="0"/>
              </a:rPr>
              <a:t>: </a:t>
            </a:r>
            <a:r>
              <a:rPr lang="en-US" sz="2800" dirty="0">
                <a:effectLst/>
                <a:latin typeface="Twinkl Cursive Looped" panose="02000000000000000000" pitchFamily="2" charset="0"/>
                <a:ea typeface="Times New Roman" panose="02020603050405020304" pitchFamily="18" charset="0"/>
                <a:cs typeface="Times New Roman" panose="02020603050405020304" pitchFamily="18" charset="0"/>
              </a:rPr>
              <a:t>To </a:t>
            </a:r>
            <a:r>
              <a:rPr lang="en-US" sz="2800" dirty="0" smtClean="0">
                <a:effectLst/>
                <a:latin typeface="Twinkl Cursive Looped" panose="02000000000000000000" pitchFamily="2" charset="0"/>
                <a:ea typeface="Times New Roman" panose="02020603050405020304" pitchFamily="18" charset="0"/>
                <a:cs typeface="Times New Roman" panose="02020603050405020304" pitchFamily="18" charset="0"/>
              </a:rPr>
              <a:t>write a list of the four key points, then write develop them into a paragraph. </a:t>
            </a:r>
            <a:endParaRPr lang="en-GB" sz="2800" dirty="0">
              <a:effectLst/>
              <a:latin typeface="Twinkl Cursive Looped" panose="02000000000000000000" pitchFamily="2" charset="0"/>
              <a:ea typeface="Cambria" panose="02040503050406030204" pitchFamily="18" charset="0"/>
              <a:cs typeface="Times New Roman" panose="02020603050405020304" pitchFamily="18" charset="0"/>
            </a:endParaRPr>
          </a:p>
          <a:p>
            <a:pPr>
              <a:spcAft>
                <a:spcPts val="1000"/>
              </a:spcAft>
            </a:pPr>
            <a:r>
              <a:rPr lang="en-US" sz="2800" dirty="0">
                <a:solidFill>
                  <a:srgbClr val="92D050"/>
                </a:solidFill>
                <a:effectLst/>
                <a:latin typeface="Twinkl Cursive Looped" panose="02000000000000000000" pitchFamily="2" charset="0"/>
                <a:ea typeface="Times New Roman" panose="02020603050405020304" pitchFamily="18" charset="0"/>
                <a:cs typeface="Times New Roman" panose="02020603050405020304" pitchFamily="18" charset="0"/>
              </a:rPr>
              <a:t>Divers: </a:t>
            </a:r>
            <a:r>
              <a:rPr lang="en-US" sz="2800" dirty="0" smtClean="0">
                <a:effectLst/>
                <a:latin typeface="Twinkl Cursive Looped" panose="02000000000000000000" pitchFamily="2" charset="0"/>
                <a:ea typeface="Times New Roman" panose="02020603050405020304" pitchFamily="18" charset="0"/>
                <a:cs typeface="Times New Roman" panose="02020603050405020304" pitchFamily="18" charset="0"/>
              </a:rPr>
              <a:t>Write a summary paragraph using key quotes and phrases from the text. </a:t>
            </a:r>
            <a:endParaRPr lang="en-GB" sz="2800" dirty="0">
              <a:effectLst/>
              <a:latin typeface="Twinkl Cursive Looped" panose="02000000000000000000" pitchFamily="2" charset="0"/>
              <a:ea typeface="Cambria" panose="02040503050406030204" pitchFamily="18" charset="0"/>
              <a:cs typeface="Times New Roman" panose="02020603050405020304" pitchFamily="18" charset="0"/>
            </a:endParaRPr>
          </a:p>
          <a:p>
            <a:pPr marL="342900" lvl="0" indent="-342900" algn="l">
              <a:lnSpc>
                <a:spcPct val="107000"/>
              </a:lnSpc>
              <a:buFont typeface="Calibri" panose="020F0502020204030204" pitchFamily="34" charset="0"/>
              <a:buChar char="-"/>
            </a:pPr>
            <a:r>
              <a:rPr lang="en-GB" sz="4000" dirty="0">
                <a:latin typeface="Twinkl Cursive Looped" panose="02000000000000000000" pitchFamily="2" charset="0"/>
              </a:rPr>
              <a:t/>
            </a:r>
            <a:br>
              <a:rPr lang="en-GB" sz="4000"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1635913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13</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65107"/>
            <a:ext cx="11151704" cy="3102260"/>
          </a:xfrm>
          <a:prstGeom prst="rect">
            <a:avLst/>
          </a:prstGeom>
          <a:noFill/>
        </p:spPr>
        <p:txBody>
          <a:bodyPr wrap="square" rtlCol="0">
            <a:spAutoFit/>
          </a:bodyPr>
          <a:lstStyle/>
          <a:p>
            <a:r>
              <a:rPr lang="en-GB" sz="6000" u="sng" dirty="0">
                <a:solidFill>
                  <a:schemeClr val="accent6"/>
                </a:solidFill>
                <a:latin typeface="Twinkl Cursive Looped" panose="02000000000000000000" pitchFamily="2" charset="0"/>
              </a:rPr>
              <a:t>Red Pen Challenge:</a:t>
            </a:r>
          </a:p>
          <a:p>
            <a:pPr>
              <a:lnSpc>
                <a:spcPct val="107000"/>
              </a:lnSpc>
              <a:spcAft>
                <a:spcPts val="1000"/>
              </a:spcAft>
            </a:pPr>
            <a:r>
              <a:rPr lang="en-US" sz="1800" u="sng" dirty="0">
                <a:effectLst/>
                <a:latin typeface="Calibri" panose="020F0502020204030204" pitchFamily="34" charset="0"/>
                <a:ea typeface="Cambria" panose="02040503050406030204" pitchFamily="18" charset="0"/>
                <a:cs typeface="Times New Roman" panose="02020603050405020304" pitchFamily="18" charset="0"/>
              </a:rPr>
              <a:t>: </a:t>
            </a:r>
            <a:endParaRPr lang="en-GB" sz="16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US" sz="5400" dirty="0" smtClean="0">
                <a:solidFill>
                  <a:schemeClr val="tx1"/>
                </a:solidFill>
                <a:effectLst/>
                <a:latin typeface="Twinkl Cursive Looped" panose="02000000000000000000" pitchFamily="2" charset="0"/>
                <a:ea typeface="Times New Roman" panose="02020603050405020304" pitchFamily="18" charset="0"/>
              </a:rPr>
              <a:t>Why is </a:t>
            </a:r>
            <a:r>
              <a:rPr lang="en-US" sz="5400" dirty="0" err="1" smtClean="0">
                <a:solidFill>
                  <a:schemeClr val="tx1"/>
                </a:solidFill>
                <a:effectLst/>
                <a:latin typeface="Twinkl Cursive Looped" panose="02000000000000000000" pitchFamily="2" charset="0"/>
                <a:ea typeface="Times New Roman" panose="02020603050405020304" pitchFamily="18" charset="0"/>
              </a:rPr>
              <a:t>summarising</a:t>
            </a:r>
            <a:r>
              <a:rPr lang="en-US" sz="5400" dirty="0" smtClean="0">
                <a:solidFill>
                  <a:schemeClr val="tx1"/>
                </a:solidFill>
                <a:effectLst/>
                <a:latin typeface="Twinkl Cursive Looped" panose="02000000000000000000" pitchFamily="2" charset="0"/>
                <a:ea typeface="Times New Roman" panose="02020603050405020304" pitchFamily="18" charset="0"/>
              </a:rPr>
              <a:t> an important skill? </a:t>
            </a:r>
            <a:endParaRPr lang="en-GB" sz="102800" dirty="0">
              <a:solidFill>
                <a:schemeClr val="tx1"/>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66B022E0-8F7E-4D86-9D9E-16D201B4CB62}"/>
              </a:ext>
            </a:extLst>
          </p:cNvPr>
          <p:cNvPicPr/>
          <p:nvPr/>
        </p:nvPicPr>
        <p:blipFill>
          <a:blip r:embed="rId3" cstate="print">
            <a:extLst>
              <a:ext uri="{BEBA8EAE-BF5A-486C-A8C5-ECC9F3942E4B}">
                <a14:imgProps xmlns:a14="http://schemas.microsoft.com/office/drawing/2010/main">
                  <a14:imgLayer r:embed="rId4">
                    <a14:imgEffect>
                      <a14:backgroundRemoval t="0" b="100000" l="556" r="97500"/>
                    </a14:imgEffect>
                  </a14:imgLayer>
                </a14:imgProps>
              </a:ext>
              <a:ext uri="{28A0092B-C50C-407E-A947-70E740481C1C}">
                <a14:useLocalDpi xmlns:a14="http://schemas.microsoft.com/office/drawing/2010/main" val="0"/>
              </a:ext>
            </a:extLst>
          </a:blip>
          <a:stretch>
            <a:fillRect/>
          </a:stretch>
        </p:blipFill>
        <p:spPr>
          <a:xfrm rot="1450592">
            <a:off x="9921727" y="3077456"/>
            <a:ext cx="2568236" cy="2544773"/>
          </a:xfrm>
          <a:prstGeom prst="rect">
            <a:avLst/>
          </a:prstGeom>
        </p:spPr>
      </p:pic>
      <p:sp>
        <p:nvSpPr>
          <p:cNvPr id="3" name="Rectangle 2">
            <a:extLst>
              <a:ext uri="{FF2B5EF4-FFF2-40B4-BE49-F238E27FC236}">
                <a16:creationId xmlns:a16="http://schemas.microsoft.com/office/drawing/2014/main" id="{9D314342-2F9F-45FA-95F5-A7F84451C01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27913592"/>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6" ma:contentTypeDescription="Create a new document." ma:contentTypeScope="" ma:versionID="b9e750998a0d90ec9ce4c77af80e8928">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77d163e6f0aa4d6473fc553310c12e1b"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9D57AF-6DF9-4D9D-9C66-637B77FF57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C94B497-CAD6-46B3-B390-88F8277CC8F2}">
  <ds:schemaRefs>
    <ds:schemaRef ds:uri="http://www.w3.org/XML/1998/namespace"/>
    <ds:schemaRef ds:uri="http://purl.org/dc/elements/1.1/"/>
    <ds:schemaRef ds:uri="http://schemas.microsoft.com/office/2006/metadata/properties"/>
    <ds:schemaRef ds:uri="933c73ff-1f47-478d-836a-52d41c4c8390"/>
    <ds:schemaRef ds:uri="http://purl.org/dc/terms/"/>
    <ds:schemaRef ds:uri="http://schemas.microsoft.com/office/2006/documentManagement/types"/>
    <ds:schemaRef ds:uri="http://schemas.openxmlformats.org/package/2006/metadata/core-properties"/>
    <ds:schemaRef ds:uri="http://schemas.microsoft.com/office/infopath/2007/PartnerControls"/>
    <ds:schemaRef ds:uri="b7193443-4924-4c98-83f1-322a08f13154"/>
    <ds:schemaRef ds:uri="http://purl.org/dc/dcmitype/"/>
  </ds:schemaRefs>
</ds:datastoreItem>
</file>

<file path=customXml/itemProps3.xml><?xml version="1.0" encoding="utf-8"?>
<ds:datastoreItem xmlns:ds="http://schemas.openxmlformats.org/officeDocument/2006/customXml" ds:itemID="{76CE87DA-20D6-4167-ACF8-3EE37C903C7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Theme1</Template>
  <TotalTime>7014</TotalTime>
  <Words>274</Words>
  <Application>Microsoft Office PowerPoint</Application>
  <PresentationFormat>Widescreen</PresentationFormat>
  <Paragraphs>71</Paragraphs>
  <Slides>13</Slides>
  <Notes>13</Notes>
  <HiddenSlides>0</HiddenSlides>
  <MMClips>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Cambria</vt:lpstr>
      <vt:lpstr>Nunito</vt:lpstr>
      <vt:lpstr>Times New Roman</vt:lpstr>
      <vt:lpstr>Twinkl Cursive Looped</vt:lpstr>
      <vt:lpstr>Walter Turncoat</vt:lpstr>
      <vt:lpstr>Theme1</vt:lpstr>
      <vt:lpstr>PowerPoint Presentation</vt:lpstr>
      <vt:lpstr>Today we are continuing to explore our new book! We are starting Roald’s school holidays.   We are going to use our Summarising Sheba skills to help us compare and contrast emotions.  </vt:lpstr>
      <vt:lpstr>PowerPoint Presentation</vt:lpstr>
      <vt:lpstr>PowerPoint Presentation</vt:lpstr>
      <vt:lpstr>PowerPoint Presentation</vt:lpstr>
      <vt:lpstr>PowerPoint Presentation</vt:lpstr>
      <vt:lpstr>   </vt:lpstr>
      <vt:lpstr>   </vt:lpstr>
      <vt:lpstr>   </vt:lpstr>
      <vt:lpstr>   </vt:lpstr>
      <vt:lpstr>   </vt:lpstr>
      <vt:lpst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26</cp:revision>
  <dcterms:created xsi:type="dcterms:W3CDTF">2021-03-01T17:41:49Z</dcterms:created>
  <dcterms:modified xsi:type="dcterms:W3CDTF">2021-03-19T14:44:34Z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