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8" r:id="rId8"/>
    <p:sldId id="263" r:id="rId9"/>
    <p:sldId id="264" r:id="rId10"/>
    <p:sldId id="265" r:id="rId11"/>
    <p:sldId id="266" r:id="rId12"/>
    <p:sldId id="267"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2075130-E702-4518-AE87-4BA48DC321E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2267062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2075130-E702-4518-AE87-4BA48DC321E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514810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2075130-E702-4518-AE87-4BA48DC321E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525618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2075130-E702-4518-AE87-4BA48DC321E2}"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3697845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2075130-E702-4518-AE87-4BA48DC321E2}" type="datetimeFigureOut">
              <a:rPr lang="en-GB" smtClean="0"/>
              <a:t>05/01/2021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2274922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2075130-E702-4518-AE87-4BA48DC321E2}" type="datetimeFigureOut">
              <a:rPr lang="en-GB" smtClean="0"/>
              <a:t>05/01/2021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710723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075130-E702-4518-AE87-4BA48DC321E2}" type="datetimeFigureOut">
              <a:rPr lang="en-GB" smtClean="0"/>
              <a:t>05/01/2021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3982145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075130-E702-4518-AE87-4BA48DC321E2}"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2441519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075130-E702-4518-AE87-4BA48DC321E2}"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2088033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2075130-E702-4518-AE87-4BA48DC321E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2068639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2075130-E702-4518-AE87-4BA48DC321E2}"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B8961E-3EF4-41D8-963E-BDAAE73EDB8F}" type="slidenum">
              <a:rPr lang="en-GB" smtClean="0"/>
              <a:t>‹#›</a:t>
            </a:fld>
            <a:endParaRPr lang="en-GB"/>
          </a:p>
        </p:txBody>
      </p:sp>
    </p:spTree>
    <p:extLst>
      <p:ext uri="{BB962C8B-B14F-4D97-AF65-F5344CB8AC3E}">
        <p14:creationId xmlns:p14="http://schemas.microsoft.com/office/powerpoint/2010/main" val="709022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8E8BBA4-4340-4712-9690-5FF53B83E7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5319205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8E8BBA4-4340-4712-9690-5FF53B83E7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1119153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8E8BBA4-4340-4712-9690-5FF53B83E7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523805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8E8BBA4-4340-4712-9690-5FF53B83E7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275521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8E8BBA4-4340-4712-9690-5FF53B83E7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2742060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8E8BBA4-4340-4712-9690-5FF53B83E7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2296986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8E8BBA4-4340-4712-9690-5FF53B83E7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478910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075130-E702-4518-AE87-4BA48DC321E2}" type="datetimeFigureOut">
              <a:rPr lang="en-GB" smtClean="0"/>
              <a:t>05/01/2021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B8961E-3EF4-41D8-963E-BDAAE73EDB8F}" type="slidenum">
              <a:rPr lang="en-GB" smtClean="0"/>
              <a:t>‹#›</a:t>
            </a:fld>
            <a:endParaRPr lang="en-GB"/>
          </a:p>
        </p:txBody>
      </p:sp>
    </p:spTree>
    <p:extLst>
      <p:ext uri="{BB962C8B-B14F-4D97-AF65-F5344CB8AC3E}">
        <p14:creationId xmlns:p14="http://schemas.microsoft.com/office/powerpoint/2010/main" val="481193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hyperlink" Target="https://www.bbc.co.uk/programmes/p02n2kp0" TargetMode="External"/><Relationship Id="rId4" Type="http://schemas.openxmlformats.org/officeDocument/2006/relationships/hyperlink" Target="https://www.bbc.co.uk/bitesize/topics/znwhfg8/articles/zj446v4"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10.pn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LO: To understand practices and lifestyles </a:t>
            </a:r>
            <a:endParaRPr lang="en-GB" dirty="0"/>
          </a:p>
        </p:txBody>
      </p:sp>
      <p:sp>
        <p:nvSpPr>
          <p:cNvPr id="3" name="Subtitle 2"/>
          <p:cNvSpPr>
            <a:spLocks noGrp="1"/>
          </p:cNvSpPr>
          <p:nvPr>
            <p:ph type="subTitle" idx="1"/>
          </p:nvPr>
        </p:nvSpPr>
        <p:spPr/>
        <p:txBody>
          <a:bodyPr/>
          <a:lstStyle/>
          <a:p>
            <a:r>
              <a:rPr lang="en-GB" dirty="0" smtClean="0"/>
              <a:t>C: Comparing Chanukah and Christmas</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22979975"/>
      </p:ext>
    </p:extLst>
  </p:cSld>
  <p:clrMapOvr>
    <a:masterClrMapping/>
  </p:clrMapOvr>
  <mc:AlternateContent xmlns:mc="http://schemas.openxmlformats.org/markup-compatibility/2006">
    <mc:Choice xmlns:p14="http://schemas.microsoft.com/office/powerpoint/2010/main" Requires="p14">
      <p:transition spd="slow" p14:dur="2000" advTm="5669"/>
    </mc:Choice>
    <mc:Fallback>
      <p:transition spd="slow" advTm="56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Quick Review: What does celebration mean? </a:t>
            </a:r>
            <a:endParaRPr lang="en-GB" dirty="0"/>
          </a:p>
        </p:txBody>
      </p:sp>
      <p:sp>
        <p:nvSpPr>
          <p:cNvPr id="3" name="Content Placeholder 2"/>
          <p:cNvSpPr>
            <a:spLocks noGrp="1"/>
          </p:cNvSpPr>
          <p:nvPr>
            <p:ph idx="1"/>
          </p:nvPr>
        </p:nvSpPr>
        <p:spPr/>
        <p:txBody>
          <a:bodyPr/>
          <a:lstStyle/>
          <a:p>
            <a:pPr marL="0" indent="0">
              <a:buNone/>
            </a:pPr>
            <a:r>
              <a:rPr lang="en-GB" dirty="0" smtClean="0"/>
              <a:t>What special things do we do when we celebrate a special time like Christmas or someone’s birthday? </a:t>
            </a:r>
            <a:endParaRPr lang="en-GB" dirty="0"/>
          </a:p>
        </p:txBody>
      </p:sp>
      <p:pic>
        <p:nvPicPr>
          <p:cNvPr id="5" name="Picture 4"/>
          <p:cNvPicPr>
            <a:picLocks noChangeAspect="1"/>
          </p:cNvPicPr>
          <p:nvPr/>
        </p:nvPicPr>
        <p:blipFill>
          <a:blip r:embed="rId4"/>
          <a:stretch>
            <a:fillRect/>
          </a:stretch>
        </p:blipFill>
        <p:spPr>
          <a:xfrm>
            <a:off x="540216" y="2778442"/>
            <a:ext cx="1874915" cy="1861027"/>
          </a:xfrm>
          <a:prstGeom prst="rect">
            <a:avLst/>
          </a:prstGeom>
        </p:spPr>
      </p:pic>
      <p:pic>
        <p:nvPicPr>
          <p:cNvPr id="6" name="Picture 5"/>
          <p:cNvPicPr>
            <a:picLocks noChangeAspect="1"/>
          </p:cNvPicPr>
          <p:nvPr/>
        </p:nvPicPr>
        <p:blipFill>
          <a:blip r:embed="rId5"/>
          <a:stretch>
            <a:fillRect/>
          </a:stretch>
        </p:blipFill>
        <p:spPr>
          <a:xfrm>
            <a:off x="4103165" y="2778442"/>
            <a:ext cx="2781300" cy="1543050"/>
          </a:xfrm>
          <a:prstGeom prst="rect">
            <a:avLst/>
          </a:prstGeom>
        </p:spPr>
      </p:pic>
      <p:pic>
        <p:nvPicPr>
          <p:cNvPr id="7" name="Picture 6"/>
          <p:cNvPicPr>
            <a:picLocks noChangeAspect="1"/>
          </p:cNvPicPr>
          <p:nvPr/>
        </p:nvPicPr>
        <p:blipFill>
          <a:blip r:embed="rId6"/>
          <a:stretch>
            <a:fillRect/>
          </a:stretch>
        </p:blipFill>
        <p:spPr>
          <a:xfrm>
            <a:off x="8842329" y="3488054"/>
            <a:ext cx="2162175" cy="1666875"/>
          </a:xfrm>
          <a:prstGeom prst="rect">
            <a:avLst/>
          </a:prstGeom>
        </p:spPr>
      </p:pic>
      <p:pic>
        <p:nvPicPr>
          <p:cNvPr id="8" name="Picture 7"/>
          <p:cNvPicPr>
            <a:picLocks noChangeAspect="1"/>
          </p:cNvPicPr>
          <p:nvPr/>
        </p:nvPicPr>
        <p:blipFill>
          <a:blip r:embed="rId7"/>
          <a:stretch>
            <a:fillRect/>
          </a:stretch>
        </p:blipFill>
        <p:spPr>
          <a:xfrm>
            <a:off x="5177531" y="4879499"/>
            <a:ext cx="2476500" cy="1695450"/>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0246858"/>
      </p:ext>
    </p:extLst>
  </p:cSld>
  <p:clrMapOvr>
    <a:masterClrMapping/>
  </p:clrMapOvr>
  <mc:AlternateContent xmlns:mc="http://schemas.openxmlformats.org/markup-compatibility/2006">
    <mc:Choice xmlns:p14="http://schemas.microsoft.com/office/powerpoint/2010/main" Requires="p14">
      <p:transition spd="slow" p14:dur="2000" advTm="12616"/>
    </mc:Choice>
    <mc:Fallback>
      <p:transition spd="slow" advTm="126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Party games are great fun! </a:t>
            </a:r>
            <a:endParaRPr lang="en-GB" dirty="0"/>
          </a:p>
        </p:txBody>
      </p:sp>
      <p:sp>
        <p:nvSpPr>
          <p:cNvPr id="3" name="Content Placeholder 2"/>
          <p:cNvSpPr>
            <a:spLocks noGrp="1"/>
          </p:cNvSpPr>
          <p:nvPr>
            <p:ph idx="1"/>
          </p:nvPr>
        </p:nvSpPr>
        <p:spPr/>
        <p:txBody>
          <a:bodyPr/>
          <a:lstStyle/>
          <a:p>
            <a:r>
              <a:rPr lang="en-GB" dirty="0" smtClean="0"/>
              <a:t>During Chanukah, Jewish children play a game called </a:t>
            </a:r>
            <a:r>
              <a:rPr lang="en-GB" dirty="0" err="1" smtClean="0"/>
              <a:t>Dreidel</a:t>
            </a:r>
            <a:r>
              <a:rPr lang="en-GB" dirty="0" smtClean="0"/>
              <a:t> </a:t>
            </a:r>
          </a:p>
          <a:p>
            <a:endParaRPr lang="en-GB" dirty="0"/>
          </a:p>
          <a:p>
            <a:r>
              <a:rPr lang="en-US" u="sng" dirty="0">
                <a:hlinkClick r:id="rId4"/>
              </a:rPr>
              <a:t>https://www.bbc.co.uk/bitesize/topics/znwhfg8/articles/zj446v4</a:t>
            </a:r>
            <a:endParaRPr lang="en-GB" dirty="0"/>
          </a:p>
          <a:p>
            <a:r>
              <a:rPr lang="en-US" u="sng" dirty="0">
                <a:hlinkClick r:id="rId5"/>
              </a:rPr>
              <a:t>https://www.bbc.co.uk/programmes/p02n2kp0</a:t>
            </a:r>
            <a:endParaRPr lang="en-GB" dirty="0"/>
          </a:p>
          <a:p>
            <a:pPr marL="0" indent="0">
              <a:buNone/>
            </a:pPr>
            <a:endParaRPr lang="en-GB" dirty="0"/>
          </a:p>
        </p:txBody>
      </p:sp>
      <p:pic>
        <p:nvPicPr>
          <p:cNvPr id="5" name="Picture 4"/>
          <p:cNvPicPr>
            <a:picLocks noChangeAspect="1"/>
          </p:cNvPicPr>
          <p:nvPr/>
        </p:nvPicPr>
        <p:blipFill>
          <a:blip r:embed="rId6"/>
          <a:stretch>
            <a:fillRect/>
          </a:stretch>
        </p:blipFill>
        <p:spPr>
          <a:xfrm>
            <a:off x="3614600" y="3962106"/>
            <a:ext cx="3517719" cy="2551788"/>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13578007"/>
      </p:ext>
    </p:extLst>
  </p:cSld>
  <p:clrMapOvr>
    <a:masterClrMapping/>
  </p:clrMapOvr>
  <mc:AlternateContent xmlns:mc="http://schemas.openxmlformats.org/markup-compatibility/2006">
    <mc:Choice xmlns:p14="http://schemas.microsoft.com/office/powerpoint/2010/main" Requires="p14">
      <p:transition spd="slow" p14:dur="2000" advTm="12976"/>
    </mc:Choice>
    <mc:Fallback>
      <p:transition spd="slow" advTm="129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1981201" y="479426"/>
            <a:ext cx="8220075" cy="993775"/>
          </a:xfrm>
        </p:spPr>
        <p:txBody>
          <a:bodyPr/>
          <a:lstStyle/>
          <a:p>
            <a:pPr eaLnBrk="1" hangingPunct="1"/>
            <a:r>
              <a:rPr lang="en-GB" altLang="en-US" sz="3600"/>
              <a:t>What is Hanukkah?</a:t>
            </a:r>
          </a:p>
        </p:txBody>
      </p:sp>
      <p:sp>
        <p:nvSpPr>
          <p:cNvPr id="9219" name="Rectangle 4"/>
          <p:cNvSpPr>
            <a:spLocks noChangeArrowheads="1"/>
          </p:cNvSpPr>
          <p:nvPr/>
        </p:nvSpPr>
        <p:spPr bwMode="auto">
          <a:xfrm>
            <a:off x="2279650" y="1514476"/>
            <a:ext cx="7632700" cy="236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pPr>
            <a:r>
              <a:rPr lang="en-GB" altLang="en-US" sz="2400" b="1">
                <a:solidFill>
                  <a:schemeClr val="tx1"/>
                </a:solidFill>
              </a:rPr>
              <a:t>Hanukkah</a:t>
            </a:r>
            <a:r>
              <a:rPr lang="en-GB" altLang="en-US" sz="2400">
                <a:solidFill>
                  <a:schemeClr val="tx1"/>
                </a:solidFill>
              </a:rPr>
              <a:t> or </a:t>
            </a:r>
            <a:r>
              <a:rPr lang="en-GB" altLang="en-US" sz="2400" b="1">
                <a:solidFill>
                  <a:schemeClr val="tx1"/>
                </a:solidFill>
              </a:rPr>
              <a:t>Chanukah</a:t>
            </a:r>
            <a:r>
              <a:rPr lang="en-GB" altLang="en-US" sz="2400">
                <a:solidFill>
                  <a:schemeClr val="tx1"/>
                </a:solidFill>
              </a:rPr>
              <a:t> is the Jewish festival of light.</a:t>
            </a:r>
          </a:p>
          <a:p>
            <a:pPr eaLnBrk="1" hangingPunct="1">
              <a:lnSpc>
                <a:spcPct val="100000"/>
              </a:lnSpc>
              <a:spcBef>
                <a:spcPct val="0"/>
              </a:spcBef>
            </a:pPr>
            <a:r>
              <a:rPr lang="en-GB" altLang="en-US" sz="2400">
                <a:solidFill>
                  <a:schemeClr val="tx1"/>
                </a:solidFill>
              </a:rPr>
              <a:t>The word Hanukkah means </a:t>
            </a:r>
            <a:r>
              <a:rPr lang="en-GB" altLang="en-US" sz="2400" b="1">
                <a:solidFill>
                  <a:schemeClr val="tx1"/>
                </a:solidFill>
              </a:rPr>
              <a:t>rededication</a:t>
            </a:r>
            <a:r>
              <a:rPr lang="en-GB" altLang="en-US" sz="2400">
                <a:solidFill>
                  <a:schemeClr val="tx1"/>
                </a:solidFill>
              </a:rPr>
              <a:t>.</a:t>
            </a:r>
          </a:p>
          <a:p>
            <a:pPr eaLnBrk="1" hangingPunct="1">
              <a:lnSpc>
                <a:spcPct val="100000"/>
              </a:lnSpc>
              <a:spcBef>
                <a:spcPct val="0"/>
              </a:spcBef>
            </a:pPr>
            <a:r>
              <a:rPr lang="en-GB" altLang="en-US" sz="2400">
                <a:solidFill>
                  <a:schemeClr val="tx1"/>
                </a:solidFill>
              </a:rPr>
              <a:t>It dates back to two hundred years before the start of Christianity.</a:t>
            </a:r>
          </a:p>
          <a:p>
            <a:pPr eaLnBrk="1" hangingPunct="1">
              <a:lnSpc>
                <a:spcPct val="100000"/>
              </a:lnSpc>
              <a:spcBef>
                <a:spcPct val="0"/>
              </a:spcBef>
            </a:pPr>
            <a:r>
              <a:rPr lang="en-GB" altLang="en-US" sz="2400">
                <a:solidFill>
                  <a:schemeClr val="tx1"/>
                </a:solidFill>
              </a:rPr>
              <a:t>Hanukkah celebrates one of the greatest miracles in Jewish history.</a:t>
            </a:r>
          </a:p>
        </p:txBody>
      </p:sp>
      <p:pic>
        <p:nvPicPr>
          <p:cNvPr id="3" name="Picture 2"/>
          <p:cNvPicPr>
            <a:picLocks noChangeAspect="1"/>
          </p:cNvPicPr>
          <p:nvPr/>
        </p:nvPicPr>
        <p:blipFill>
          <a:blip r:embed="rId4"/>
          <a:stretch>
            <a:fillRect/>
          </a:stretch>
        </p:blipFill>
        <p:spPr>
          <a:xfrm>
            <a:off x="1664153" y="3875086"/>
            <a:ext cx="3808310" cy="2356891"/>
          </a:xfrm>
          <a:prstGeom prst="rect">
            <a:avLst/>
          </a:prstGeom>
        </p:spPr>
      </p:pic>
      <p:pic>
        <p:nvPicPr>
          <p:cNvPr id="4" name="Picture 3"/>
          <p:cNvPicPr>
            <a:picLocks noChangeAspect="1"/>
          </p:cNvPicPr>
          <p:nvPr/>
        </p:nvPicPr>
        <p:blipFill>
          <a:blip r:embed="rId5"/>
          <a:stretch>
            <a:fillRect/>
          </a:stretch>
        </p:blipFill>
        <p:spPr>
          <a:xfrm>
            <a:off x="7053943" y="3875087"/>
            <a:ext cx="3257277" cy="2356891"/>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38677093"/>
      </p:ext>
    </p:extLst>
  </p:cSld>
  <p:clrMapOvr>
    <a:masterClrMapping/>
  </p:clrMapOvr>
  <mc:AlternateContent xmlns:mc="http://schemas.openxmlformats.org/markup-compatibility/2006">
    <mc:Choice xmlns:p14="http://schemas.microsoft.com/office/powerpoint/2010/main" Requires="p14">
      <p:transition spd="slow" p14:dur="2000" advTm="19067"/>
    </mc:Choice>
    <mc:Fallback>
      <p:transition spd="slow" advTm="190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1981201" y="479426"/>
            <a:ext cx="8220075" cy="993775"/>
          </a:xfrm>
        </p:spPr>
        <p:txBody>
          <a:bodyPr/>
          <a:lstStyle/>
          <a:p>
            <a:pPr eaLnBrk="1" hangingPunct="1"/>
            <a:r>
              <a:rPr lang="en-GB" altLang="en-US" sz="3600"/>
              <a:t>The Story of Hanukkah</a:t>
            </a:r>
          </a:p>
        </p:txBody>
      </p:sp>
      <p:sp>
        <p:nvSpPr>
          <p:cNvPr id="10243" name="Rectangle 4"/>
          <p:cNvSpPr>
            <a:spLocks noChangeArrowheads="1"/>
          </p:cNvSpPr>
          <p:nvPr/>
        </p:nvSpPr>
        <p:spPr bwMode="auto">
          <a:xfrm>
            <a:off x="2279650" y="1514475"/>
            <a:ext cx="5233988"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The festival reminds Jews of when, 2500 years ago, a Syrian king tried to make the Jewish people worship Greek gods and bow to statues.</a:t>
            </a:r>
          </a:p>
          <a:p>
            <a:pPr eaLnBrk="1" hangingPunct="1">
              <a:lnSpc>
                <a:spcPct val="100000"/>
              </a:lnSpc>
              <a:spcBef>
                <a:spcPct val="0"/>
              </a:spcBef>
              <a:buFontTx/>
              <a:buNone/>
            </a:pPr>
            <a:endParaRPr lang="en-GB" altLang="en-US" sz="2000">
              <a:solidFill>
                <a:schemeClr val="tx1"/>
              </a:solidFill>
            </a:endParaRPr>
          </a:p>
          <a:p>
            <a:pPr eaLnBrk="1" hangingPunct="1">
              <a:lnSpc>
                <a:spcPct val="100000"/>
              </a:lnSpc>
              <a:spcBef>
                <a:spcPct val="0"/>
              </a:spcBef>
              <a:buFontTx/>
              <a:buNone/>
            </a:pPr>
            <a:r>
              <a:rPr lang="en-GB" altLang="en-US" sz="2000">
                <a:solidFill>
                  <a:schemeClr val="tx1"/>
                </a:solidFill>
              </a:rPr>
              <a:t>This was forbidden by the </a:t>
            </a:r>
            <a:r>
              <a:rPr lang="en-GB" altLang="en-US" sz="2000" b="1">
                <a:solidFill>
                  <a:schemeClr val="tx1"/>
                </a:solidFill>
              </a:rPr>
              <a:t>Ten Commandments</a:t>
            </a:r>
            <a:r>
              <a:rPr lang="en-GB" altLang="en-US" sz="2000">
                <a:solidFill>
                  <a:schemeClr val="tx1"/>
                </a:solidFill>
              </a:rPr>
              <a:t>.</a:t>
            </a:r>
          </a:p>
        </p:txBody>
      </p:sp>
      <p:pic>
        <p:nvPicPr>
          <p:cNvPr id="1024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78738" y="1484314"/>
            <a:ext cx="2233612"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B357218F-557C-4817-B989-E08D15B064E8}"/>
              </a:ext>
            </a:extLst>
          </p:cNvPr>
          <p:cNvSpPr txBox="1">
            <a:spLocks/>
          </p:cNvSpPr>
          <p:nvPr/>
        </p:nvSpPr>
        <p:spPr>
          <a:xfrm>
            <a:off x="2346326" y="6526213"/>
            <a:ext cx="7489825" cy="323850"/>
          </a:xfrm>
          <a:prstGeom prst="rect">
            <a:avLst/>
          </a:prstGeom>
          <a:noFill/>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600" dirty="0">
                <a:latin typeface="Tuffy" panose="020B0603060100000000" pitchFamily="34" charset="0"/>
                <a:ea typeface="Tuffy" panose="020B0603060100000000" pitchFamily="34" charset="0"/>
              </a:rPr>
              <a:t>Photo courtesy </a:t>
            </a:r>
            <a:r>
              <a:rPr lang="en-GB" sz="600" dirty="0" err="1">
                <a:latin typeface="Tuffy" panose="020B0603060100000000" pitchFamily="34" charset="0"/>
                <a:ea typeface="Tuffy" panose="020B0603060100000000" pitchFamily="34" charset="0"/>
              </a:rPr>
              <a:t>Klearchos</a:t>
            </a:r>
            <a:r>
              <a:rPr lang="en-GB" sz="600" dirty="0">
                <a:latin typeface="Tuffy" panose="020B0603060100000000" pitchFamily="34" charset="0"/>
                <a:ea typeface="Tuffy" panose="020B0603060100000000" pitchFamily="34" charset="0"/>
              </a:rPr>
              <a:t> </a:t>
            </a:r>
            <a:r>
              <a:rPr lang="en-GB" sz="600" dirty="0" err="1">
                <a:latin typeface="Tuffy" panose="020B0603060100000000" pitchFamily="34" charset="0"/>
                <a:ea typeface="Tuffy" panose="020B0603060100000000" pitchFamily="34" charset="0"/>
              </a:rPr>
              <a:t>Kapoutsis</a:t>
            </a:r>
            <a:r>
              <a:rPr lang="en-GB" sz="600" dirty="0">
                <a:latin typeface="Tuffy" panose="020B0603060100000000" pitchFamily="34" charset="0"/>
                <a:ea typeface="Tuffy" panose="020B0603060100000000" pitchFamily="34" charset="0"/>
              </a:rPr>
              <a:t>(@flickr.com) - granted under creative commons licence - attribution</a:t>
            </a:r>
          </a:p>
        </p:txBody>
      </p:sp>
      <p:pic>
        <p:nvPicPr>
          <p:cNvPr id="10246"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32188" y="3906839"/>
            <a:ext cx="2559050" cy="218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14022209"/>
      </p:ext>
    </p:extLst>
  </p:cSld>
  <p:clrMapOvr>
    <a:masterClrMapping/>
  </p:clrMapOvr>
  <mc:AlternateContent xmlns:mc="http://schemas.openxmlformats.org/markup-compatibility/2006">
    <mc:Choice xmlns:p14="http://schemas.microsoft.com/office/powerpoint/2010/main" Requires="p14">
      <p:transition spd="slow" p14:dur="2000" advTm="17463"/>
    </mc:Choice>
    <mc:Fallback>
      <p:transition spd="slow" advTm="17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2279650" y="765175"/>
            <a:ext cx="7632700" cy="310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A small group of Jews called the </a:t>
            </a:r>
            <a:r>
              <a:rPr lang="en-GB" altLang="en-US" sz="2400" b="1">
                <a:solidFill>
                  <a:schemeClr val="tx1"/>
                </a:solidFill>
              </a:rPr>
              <a:t>Maccabees</a:t>
            </a:r>
            <a:r>
              <a:rPr lang="en-GB" altLang="en-US" sz="2400">
                <a:solidFill>
                  <a:schemeClr val="tx1"/>
                </a:solidFill>
              </a:rPr>
              <a:t> rebelled.</a:t>
            </a:r>
          </a:p>
          <a:p>
            <a:pPr eaLnBrk="1" hangingPunct="1">
              <a:lnSpc>
                <a:spcPct val="100000"/>
              </a:lnSpc>
              <a:spcBef>
                <a:spcPct val="0"/>
              </a:spcBef>
              <a:buFontTx/>
              <a:buNone/>
            </a:pPr>
            <a:r>
              <a:rPr lang="en-GB" altLang="en-US" sz="2400">
                <a:solidFill>
                  <a:schemeClr val="tx1"/>
                </a:solidFill>
              </a:rPr>
              <a:t>After a three year war, the Maccabees recaptured </a:t>
            </a:r>
            <a:r>
              <a:rPr lang="en-GB" altLang="en-US" sz="2400" b="1">
                <a:solidFill>
                  <a:schemeClr val="tx1"/>
                </a:solidFill>
              </a:rPr>
              <a:t>Jerusalem</a:t>
            </a:r>
            <a:r>
              <a:rPr lang="en-GB" altLang="en-US" sz="2400">
                <a:solidFill>
                  <a:schemeClr val="tx1"/>
                </a:solidFill>
              </a:rPr>
              <a:t> from the </a:t>
            </a:r>
            <a:r>
              <a:rPr lang="en-GB" altLang="en-US" sz="2400" b="1">
                <a:solidFill>
                  <a:schemeClr val="tx1"/>
                </a:solidFill>
              </a:rPr>
              <a:t>Syrians</a:t>
            </a:r>
            <a:r>
              <a:rPr lang="en-GB" altLang="en-US" sz="2400">
                <a:solidFill>
                  <a:schemeClr val="tx1"/>
                </a:solidFill>
              </a:rPr>
              <a:t>.</a:t>
            </a:r>
          </a:p>
          <a:p>
            <a:pPr eaLnBrk="1" hangingPunct="1">
              <a:lnSpc>
                <a:spcPct val="100000"/>
              </a:lnSpc>
              <a:spcBef>
                <a:spcPct val="0"/>
              </a:spcBef>
              <a:buFontTx/>
              <a:buNone/>
            </a:pPr>
            <a:endParaRPr lang="en-GB" altLang="en-US" sz="2400">
              <a:solidFill>
                <a:schemeClr val="tx1"/>
              </a:solidFill>
            </a:endParaRPr>
          </a:p>
          <a:p>
            <a:pPr eaLnBrk="1" hangingPunct="1">
              <a:lnSpc>
                <a:spcPct val="100000"/>
              </a:lnSpc>
              <a:spcBef>
                <a:spcPct val="0"/>
              </a:spcBef>
              <a:buFontTx/>
              <a:buNone/>
            </a:pPr>
            <a:r>
              <a:rPr lang="en-GB" altLang="en-US" sz="2400">
                <a:solidFill>
                  <a:schemeClr val="tx1"/>
                </a:solidFill>
              </a:rPr>
              <a:t>The Jews repaired the temple which had been ruined and rededicated it to God by lighting a lamp. The Jews only had enough oil to light the lamp for one day but, miraculously, it stayed alight for </a:t>
            </a:r>
            <a:r>
              <a:rPr lang="en-GB" altLang="en-US" sz="2400" b="1">
                <a:solidFill>
                  <a:schemeClr val="tx1"/>
                </a:solidFill>
              </a:rPr>
              <a:t>eight days.</a:t>
            </a:r>
          </a:p>
        </p:txBody>
      </p:sp>
      <p:pic>
        <p:nvPicPr>
          <p:cNvPr id="3" name="Picture 2"/>
          <p:cNvPicPr>
            <a:picLocks noChangeAspect="1"/>
          </p:cNvPicPr>
          <p:nvPr/>
        </p:nvPicPr>
        <p:blipFill>
          <a:blip r:embed="rId4"/>
          <a:stretch>
            <a:fillRect/>
          </a:stretch>
        </p:blipFill>
        <p:spPr>
          <a:xfrm>
            <a:off x="7712685" y="3865563"/>
            <a:ext cx="2695303" cy="2470694"/>
          </a:xfrm>
          <a:prstGeom prst="rect">
            <a:avLst/>
          </a:prstGeom>
        </p:spPr>
      </p:pic>
      <p:pic>
        <p:nvPicPr>
          <p:cNvPr id="4" name="Picture 3"/>
          <p:cNvPicPr>
            <a:picLocks noChangeAspect="1"/>
          </p:cNvPicPr>
          <p:nvPr/>
        </p:nvPicPr>
        <p:blipFill>
          <a:blip r:embed="rId5"/>
          <a:stretch>
            <a:fillRect/>
          </a:stretch>
        </p:blipFill>
        <p:spPr>
          <a:xfrm>
            <a:off x="1031625" y="3865563"/>
            <a:ext cx="2496049" cy="2223619"/>
          </a:xfrm>
          <a:prstGeom prst="rect">
            <a:avLst/>
          </a:prstGeom>
        </p:spPr>
      </p:pic>
      <p:pic>
        <p:nvPicPr>
          <p:cNvPr id="5" name="Picture 4"/>
          <p:cNvPicPr>
            <a:picLocks noChangeAspect="1"/>
          </p:cNvPicPr>
          <p:nvPr/>
        </p:nvPicPr>
        <p:blipFill>
          <a:blip r:embed="rId6"/>
          <a:stretch>
            <a:fillRect/>
          </a:stretch>
        </p:blipFill>
        <p:spPr>
          <a:xfrm>
            <a:off x="3840217" y="3865563"/>
            <a:ext cx="3559925" cy="2470694"/>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61417677"/>
      </p:ext>
    </p:extLst>
  </p:cSld>
  <p:clrMapOvr>
    <a:masterClrMapping/>
  </p:clrMapOvr>
  <mc:AlternateContent xmlns:mc="http://schemas.openxmlformats.org/markup-compatibility/2006">
    <mc:Choice xmlns:p14="http://schemas.microsoft.com/office/powerpoint/2010/main" Requires="p14">
      <p:transition spd="slow" p14:dur="2000" advTm="24444"/>
    </mc:Choice>
    <mc:Fallback>
      <p:transition spd="slow" advTm="24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sp>
        <p:nvSpPr>
          <p:cNvPr id="4" name="Content Placeholder 3"/>
          <p:cNvSpPr>
            <a:spLocks noGrp="1"/>
          </p:cNvSpPr>
          <p:nvPr>
            <p:ph idx="1"/>
          </p:nvPr>
        </p:nvSpPr>
        <p:spPr/>
        <p:txBody>
          <a:bodyPr/>
          <a:lstStyle/>
          <a:p>
            <a:r>
              <a:rPr lang="en-US" dirty="0"/>
              <a:t>Traditions during the eight-day celebration include lighting the candles of the menorah and reciting blessings. Games are common. Potato pancakes and deep-fried doughnuts are traditional Hanukkah treats.</a:t>
            </a:r>
            <a:endParaRPr lang="en-GB" dirty="0"/>
          </a:p>
          <a:p>
            <a:r>
              <a:rPr lang="en-US" dirty="0"/>
              <a:t>But why do Jews have this celebration?</a:t>
            </a:r>
            <a:endParaRPr lang="en-GB" dirty="0"/>
          </a:p>
          <a:p>
            <a:endParaRPr lang="en-GB" dirty="0"/>
          </a:p>
        </p:txBody>
      </p:sp>
      <p:pic>
        <p:nvPicPr>
          <p:cNvPr id="2" name="Picture 1"/>
          <p:cNvPicPr>
            <a:picLocks noChangeAspect="1"/>
          </p:cNvPicPr>
          <p:nvPr/>
        </p:nvPicPr>
        <p:blipFill>
          <a:blip r:embed="rId4"/>
          <a:stretch>
            <a:fillRect/>
          </a:stretch>
        </p:blipFill>
        <p:spPr>
          <a:xfrm>
            <a:off x="427264" y="4001294"/>
            <a:ext cx="3229150" cy="2713015"/>
          </a:xfrm>
          <a:prstGeom prst="rect">
            <a:avLst/>
          </a:prstGeom>
        </p:spPr>
      </p:pic>
      <p:pic>
        <p:nvPicPr>
          <p:cNvPr id="5" name="Picture 4"/>
          <p:cNvPicPr>
            <a:picLocks noChangeAspect="1"/>
          </p:cNvPicPr>
          <p:nvPr/>
        </p:nvPicPr>
        <p:blipFill>
          <a:blip r:embed="rId5"/>
          <a:stretch>
            <a:fillRect/>
          </a:stretch>
        </p:blipFill>
        <p:spPr>
          <a:xfrm>
            <a:off x="3848508" y="4001293"/>
            <a:ext cx="3764689" cy="2713015"/>
          </a:xfrm>
          <a:prstGeom prst="rect">
            <a:avLst/>
          </a:prstGeom>
        </p:spPr>
      </p:pic>
      <p:pic>
        <p:nvPicPr>
          <p:cNvPr id="6" name="Picture 5"/>
          <p:cNvPicPr>
            <a:picLocks noChangeAspect="1"/>
          </p:cNvPicPr>
          <p:nvPr/>
        </p:nvPicPr>
        <p:blipFill>
          <a:blip r:embed="rId6"/>
          <a:stretch>
            <a:fillRect/>
          </a:stretch>
        </p:blipFill>
        <p:spPr>
          <a:xfrm>
            <a:off x="7805290" y="4001292"/>
            <a:ext cx="4115247" cy="2713015"/>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07810396"/>
      </p:ext>
    </p:extLst>
  </p:cSld>
  <p:clrMapOvr>
    <a:masterClrMapping/>
  </p:clrMapOvr>
  <mc:AlternateContent xmlns:mc="http://schemas.openxmlformats.org/markup-compatibility/2006">
    <mc:Choice xmlns:p14="http://schemas.microsoft.com/office/powerpoint/2010/main" Requires="p14">
      <p:transition spd="slow" p14:dur="2000" advTm="17468"/>
    </mc:Choice>
    <mc:Fallback>
      <p:transition spd="slow" advTm="17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1981201" y="479426"/>
            <a:ext cx="8220075" cy="993775"/>
          </a:xfrm>
        </p:spPr>
        <p:txBody>
          <a:bodyPr/>
          <a:lstStyle/>
          <a:p>
            <a:pPr eaLnBrk="1" hangingPunct="1"/>
            <a:r>
              <a:rPr lang="en-GB" altLang="en-US" sz="3600"/>
              <a:t>How is Hanukkah Celebrated?</a:t>
            </a:r>
          </a:p>
        </p:txBody>
      </p:sp>
      <p:sp>
        <p:nvSpPr>
          <p:cNvPr id="12291" name="Rectangle 4"/>
          <p:cNvSpPr>
            <a:spLocks noChangeArrowheads="1"/>
          </p:cNvSpPr>
          <p:nvPr/>
        </p:nvSpPr>
        <p:spPr bwMode="auto">
          <a:xfrm>
            <a:off x="6442075" y="2617789"/>
            <a:ext cx="3297238"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A </a:t>
            </a:r>
            <a:r>
              <a:rPr lang="en-GB" altLang="en-US" sz="2400" b="1">
                <a:solidFill>
                  <a:schemeClr val="tx1"/>
                </a:solidFill>
              </a:rPr>
              <a:t>Hanukiah</a:t>
            </a:r>
            <a:r>
              <a:rPr lang="en-GB" altLang="en-US" sz="2400">
                <a:solidFill>
                  <a:schemeClr val="tx1"/>
                </a:solidFill>
              </a:rPr>
              <a:t> is lit by Jewish people. One candle is lit for each day of the festival.</a:t>
            </a:r>
          </a:p>
        </p:txBody>
      </p:sp>
      <p:pic>
        <p:nvPicPr>
          <p:cNvPr id="12292" name="Picture 3" descr="Last Night of Hanukkah_4196419702_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16188" y="1508126"/>
            <a:ext cx="3384550" cy="451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59D7AE4C-3170-4497-947C-89E677FD5672}"/>
              </a:ext>
            </a:extLst>
          </p:cNvPr>
          <p:cNvSpPr txBox="1">
            <a:spLocks/>
          </p:cNvSpPr>
          <p:nvPr/>
        </p:nvSpPr>
        <p:spPr>
          <a:xfrm>
            <a:off x="2389189" y="6481763"/>
            <a:ext cx="7488237" cy="323850"/>
          </a:xfrm>
          <a:prstGeom prst="rect">
            <a:avLst/>
          </a:prstGeom>
          <a:noFill/>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600" dirty="0">
                <a:latin typeface="Tuffy" panose="020B0603060100000000" pitchFamily="34" charset="0"/>
                <a:ea typeface="Tuffy" panose="020B0603060100000000" pitchFamily="34" charset="0"/>
              </a:rPr>
              <a:t>Photo courtesy </a:t>
            </a:r>
            <a:r>
              <a:rPr lang="en-GB" sz="600" dirty="0" err="1">
                <a:latin typeface="Tuffy" panose="020B0603060100000000" pitchFamily="34" charset="0"/>
                <a:ea typeface="Tuffy" panose="020B0603060100000000" pitchFamily="34" charset="0"/>
              </a:rPr>
              <a:t>Shoshanah</a:t>
            </a:r>
            <a:r>
              <a:rPr lang="en-GB" sz="600" dirty="0">
                <a:latin typeface="Tuffy" panose="020B0603060100000000" pitchFamily="34" charset="0"/>
                <a:ea typeface="Tuffy" panose="020B0603060100000000" pitchFamily="34" charset="0"/>
              </a:rPr>
              <a:t>(@flickr.com) - granted under creative commons licence - attribution</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73053658"/>
      </p:ext>
    </p:extLst>
  </p:cSld>
  <p:clrMapOvr>
    <a:masterClrMapping/>
  </p:clrMapOvr>
  <mc:AlternateContent xmlns:mc="http://schemas.openxmlformats.org/markup-compatibility/2006">
    <mc:Choice xmlns:p14="http://schemas.microsoft.com/office/powerpoint/2010/main" Requires="p14">
      <p:transition spd="slow" p14:dur="2000" advTm="10488"/>
    </mc:Choice>
    <mc:Fallback>
      <p:transition spd="slow" advTm="10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Staccabees Dreidels_4116667696_l.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1089" y="876301"/>
            <a:ext cx="7489825"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4"/>
          <p:cNvSpPr>
            <a:spLocks noChangeArrowheads="1"/>
          </p:cNvSpPr>
          <p:nvPr/>
        </p:nvSpPr>
        <p:spPr bwMode="auto">
          <a:xfrm>
            <a:off x="2141539" y="969963"/>
            <a:ext cx="3297237"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rPr>
              <a:t>Dreidel</a:t>
            </a:r>
            <a:r>
              <a:rPr lang="en-GB" altLang="en-US" sz="2400">
                <a:solidFill>
                  <a:schemeClr val="tx1"/>
                </a:solidFill>
              </a:rPr>
              <a:t> is played.</a:t>
            </a:r>
          </a:p>
        </p:txBody>
      </p:sp>
      <p:sp>
        <p:nvSpPr>
          <p:cNvPr id="6" name="Title 1">
            <a:extLst>
              <a:ext uri="{FF2B5EF4-FFF2-40B4-BE49-F238E27FC236}">
                <a16:creationId xmlns:a16="http://schemas.microsoft.com/office/drawing/2014/main" id="{2AEA46F0-8A66-4A25-9544-E5FBEF7E90AE}"/>
              </a:ext>
            </a:extLst>
          </p:cNvPr>
          <p:cNvSpPr txBox="1">
            <a:spLocks/>
          </p:cNvSpPr>
          <p:nvPr/>
        </p:nvSpPr>
        <p:spPr>
          <a:xfrm>
            <a:off x="2389189" y="6481763"/>
            <a:ext cx="7488237" cy="323850"/>
          </a:xfrm>
          <a:prstGeom prst="rect">
            <a:avLst/>
          </a:prstGeom>
          <a:noFill/>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600" dirty="0">
                <a:latin typeface="Tuffy" panose="020B0603060100000000" pitchFamily="34" charset="0"/>
                <a:ea typeface="Tuffy" panose="020B0603060100000000" pitchFamily="34" charset="0"/>
              </a:rPr>
              <a:t>Photo courtesy </a:t>
            </a:r>
            <a:r>
              <a:rPr lang="en-GB" sz="600" dirty="0" err="1">
                <a:latin typeface="Tuffy" panose="020B0603060100000000" pitchFamily="34" charset="0"/>
                <a:ea typeface="Tuffy" panose="020B0603060100000000" pitchFamily="34" charset="0"/>
              </a:rPr>
              <a:t>Staccabees</a:t>
            </a:r>
            <a:r>
              <a:rPr lang="en-GB" sz="600" dirty="0">
                <a:latin typeface="Tuffy" panose="020B0603060100000000" pitchFamily="34" charset="0"/>
                <a:ea typeface="Tuffy" panose="020B0603060100000000" pitchFamily="34" charset="0"/>
              </a:rPr>
              <a:t> @flickr.com) - granted under creative commons licence - attribution</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79402830"/>
      </p:ext>
    </p:extLst>
  </p:cSld>
  <p:clrMapOvr>
    <a:masterClrMapping/>
  </p:clrMapOvr>
  <mc:AlternateContent xmlns:mc="http://schemas.openxmlformats.org/markup-compatibility/2006">
    <mc:Choice xmlns:p14="http://schemas.microsoft.com/office/powerpoint/2010/main" Requires="p14">
      <p:transition spd="slow" p14:dur="2000" advTm="3352"/>
    </mc:Choice>
    <mc:Fallback>
      <p:transition spd="slow" advTm="33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Staccabees Dreidels_4116667696_l.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30539" y="1493839"/>
            <a:ext cx="6130925" cy="459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4"/>
          <p:cNvSpPr>
            <a:spLocks noChangeArrowheads="1"/>
          </p:cNvSpPr>
          <p:nvPr/>
        </p:nvSpPr>
        <p:spPr bwMode="auto">
          <a:xfrm>
            <a:off x="4446589" y="847725"/>
            <a:ext cx="32988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rPr>
              <a:t>Latkes</a:t>
            </a:r>
            <a:r>
              <a:rPr lang="en-GB" altLang="en-US" sz="2400">
                <a:solidFill>
                  <a:schemeClr val="tx1"/>
                </a:solidFill>
              </a:rPr>
              <a:t> are eaten.</a:t>
            </a:r>
          </a:p>
        </p:txBody>
      </p:sp>
      <p:sp>
        <p:nvSpPr>
          <p:cNvPr id="6" name="Title 1">
            <a:extLst>
              <a:ext uri="{FF2B5EF4-FFF2-40B4-BE49-F238E27FC236}">
                <a16:creationId xmlns:a16="http://schemas.microsoft.com/office/drawing/2014/main" id="{8F70BF19-8257-4564-B8AD-952F3B29EADC}"/>
              </a:ext>
            </a:extLst>
          </p:cNvPr>
          <p:cNvSpPr txBox="1">
            <a:spLocks/>
          </p:cNvSpPr>
          <p:nvPr/>
        </p:nvSpPr>
        <p:spPr>
          <a:xfrm>
            <a:off x="2389189" y="6481763"/>
            <a:ext cx="7488237" cy="323850"/>
          </a:xfrm>
          <a:prstGeom prst="rect">
            <a:avLst/>
          </a:prstGeom>
          <a:noFill/>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600" dirty="0">
                <a:latin typeface="Tuffy" panose="020B0603060100000000" pitchFamily="34" charset="0"/>
                <a:ea typeface="Tuffy" panose="020B0603060100000000" pitchFamily="34" charset="0"/>
              </a:rPr>
              <a:t>Photo courtesy grongar@flickr.com) - granted under creative commons licence - attribution</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14577345"/>
      </p:ext>
    </p:extLst>
  </p:cSld>
  <p:clrMapOvr>
    <a:masterClrMapping/>
  </p:clrMapOvr>
  <mc:AlternateContent xmlns:mc="http://schemas.openxmlformats.org/markup-compatibility/2006">
    <mc:Choice xmlns:p14="http://schemas.microsoft.com/office/powerpoint/2010/main" Requires="p14">
      <p:transition spd="slow" p14:dur="2000" advTm="2836"/>
    </mc:Choice>
    <mc:Fallback>
      <p:transition spd="slow" advTm="2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4446589" y="847725"/>
            <a:ext cx="32988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rPr>
              <a:t>Candles </a:t>
            </a:r>
            <a:r>
              <a:rPr lang="en-GB" altLang="en-US" sz="2400">
                <a:solidFill>
                  <a:schemeClr val="tx1"/>
                </a:solidFill>
              </a:rPr>
              <a:t>are lit.</a:t>
            </a:r>
          </a:p>
        </p:txBody>
      </p:sp>
      <p:sp>
        <p:nvSpPr>
          <p:cNvPr id="6" name="Title 1">
            <a:extLst>
              <a:ext uri="{FF2B5EF4-FFF2-40B4-BE49-F238E27FC236}">
                <a16:creationId xmlns:a16="http://schemas.microsoft.com/office/drawing/2014/main" id="{53C2F8CB-5191-4AA0-A683-2BC62B512779}"/>
              </a:ext>
            </a:extLst>
          </p:cNvPr>
          <p:cNvSpPr txBox="1">
            <a:spLocks/>
          </p:cNvSpPr>
          <p:nvPr/>
        </p:nvSpPr>
        <p:spPr>
          <a:xfrm>
            <a:off x="2389189" y="6481763"/>
            <a:ext cx="7488237" cy="323850"/>
          </a:xfrm>
          <a:prstGeom prst="rect">
            <a:avLst/>
          </a:prstGeom>
          <a:noFill/>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600" dirty="0">
                <a:latin typeface="Tuffy" panose="020B0603060100000000" pitchFamily="34" charset="0"/>
                <a:ea typeface="Tuffy" panose="020B0603060100000000" pitchFamily="34" charset="0"/>
              </a:rPr>
              <a:t>Photo courtesy andydr@flickr.com) - granted under creative commons licence - attribution</a:t>
            </a:r>
          </a:p>
        </p:txBody>
      </p:sp>
      <p:pic>
        <p:nvPicPr>
          <p:cNvPr id="15364" name="Picture 6" descr="Staccabees Dreidels_4116667696_l.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06725" y="1457325"/>
            <a:ext cx="6178550" cy="463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0401868"/>
      </p:ext>
    </p:extLst>
  </p:cSld>
  <p:clrMapOvr>
    <a:masterClrMapping/>
  </p:clrMapOvr>
  <mc:AlternateContent xmlns:mc="http://schemas.openxmlformats.org/markup-compatibility/2006">
    <mc:Choice xmlns:p14="http://schemas.microsoft.com/office/powerpoint/2010/main" Requires="p14">
      <p:transition spd="slow" p14:dur="2000" advTm="2644"/>
    </mc:Choice>
    <mc:Fallback>
      <p:transition spd="slow" advTm="26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5540" y="2020312"/>
            <a:ext cx="10960100" cy="994306"/>
          </a:xfrm>
        </p:spPr>
        <p:txBody>
          <a:bodyPr/>
          <a:lstStyle/>
          <a:p>
            <a:r>
              <a:rPr lang="en-GB" dirty="0" smtClean="0"/>
              <a:t>How similar is Hanukkah to Christmas?</a:t>
            </a:r>
            <a:br>
              <a:rPr lang="en-GB" dirty="0" smtClean="0"/>
            </a:br>
            <a:r>
              <a:rPr lang="en-GB" dirty="0"/>
              <a:t/>
            </a:r>
            <a:br>
              <a:rPr lang="en-GB" dirty="0"/>
            </a:br>
            <a:r>
              <a:rPr lang="en-GB" sz="2800" dirty="0" smtClean="0"/>
              <a:t>Now cut out the pictures and stick them in the correct column.  Are the pictures just for Hanukkah, for Hanukkah and Christmas, or just Christmas?</a:t>
            </a:r>
            <a:endParaRPr lang="en-GB" sz="2800" dirty="0"/>
          </a:p>
        </p:txBody>
      </p:sp>
      <p:pic>
        <p:nvPicPr>
          <p:cNvPr id="3" name="Picture 2"/>
          <p:cNvPicPr>
            <a:picLocks noChangeAspect="1"/>
          </p:cNvPicPr>
          <p:nvPr/>
        </p:nvPicPr>
        <p:blipFill>
          <a:blip r:embed="rId4"/>
          <a:stretch>
            <a:fillRect/>
          </a:stretch>
        </p:blipFill>
        <p:spPr>
          <a:xfrm>
            <a:off x="1646601" y="4075611"/>
            <a:ext cx="4817821" cy="3006499"/>
          </a:xfrm>
          <a:prstGeom prst="rect">
            <a:avLst/>
          </a:prstGeom>
        </p:spPr>
      </p:pic>
      <p:pic>
        <p:nvPicPr>
          <p:cNvPr id="4" name="Picture 3"/>
          <p:cNvPicPr>
            <a:picLocks noChangeAspect="1"/>
          </p:cNvPicPr>
          <p:nvPr/>
        </p:nvPicPr>
        <p:blipFill>
          <a:blip r:embed="rId5"/>
          <a:stretch>
            <a:fillRect/>
          </a:stretch>
        </p:blipFill>
        <p:spPr>
          <a:xfrm>
            <a:off x="6899366" y="3678959"/>
            <a:ext cx="4256314" cy="2980784"/>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74489766"/>
      </p:ext>
    </p:extLst>
  </p:cSld>
  <p:clrMapOvr>
    <a:masterClrMapping/>
  </p:clrMapOvr>
  <mc:AlternateContent xmlns:mc="http://schemas.openxmlformats.org/markup-compatibility/2006">
    <mc:Choice xmlns:p14="http://schemas.microsoft.com/office/powerpoint/2010/main" Requires="p14">
      <p:transition spd="slow" p14:dur="2000" advTm="17100"/>
    </mc:Choice>
    <mc:Fallback>
      <p:transition spd="slow" advTm="17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1900" y="2621204"/>
            <a:ext cx="10960100" cy="994306"/>
          </a:xfrm>
        </p:spPr>
        <p:txBody>
          <a:bodyPr/>
          <a:lstStyle/>
          <a:p>
            <a:r>
              <a:rPr lang="en-GB" dirty="0" smtClean="0"/>
              <a:t>Now answer the red pen question:</a:t>
            </a:r>
            <a:br>
              <a:rPr lang="en-GB" dirty="0" smtClean="0"/>
            </a:br>
            <a:r>
              <a:rPr lang="en-GB" dirty="0"/>
              <a:t/>
            </a:r>
            <a:br>
              <a:rPr lang="en-GB" dirty="0"/>
            </a:br>
            <a:r>
              <a:rPr lang="en-GB" dirty="0" smtClean="0"/>
              <a:t/>
            </a:r>
            <a:br>
              <a:rPr lang="en-GB" dirty="0" smtClean="0"/>
            </a:br>
            <a:r>
              <a:rPr lang="en-GB" dirty="0" smtClean="0">
                <a:solidFill>
                  <a:srgbClr val="FF0000"/>
                </a:solidFill>
              </a:rPr>
              <a:t>Red </a:t>
            </a:r>
            <a:r>
              <a:rPr lang="en-GB" dirty="0">
                <a:solidFill>
                  <a:srgbClr val="FF0000"/>
                </a:solidFill>
              </a:rPr>
              <a:t>Pen: If you were a Jewish child, how would celebrating Chanukah make you feel?</a:t>
            </a:r>
            <a:r>
              <a:rPr lang="en-GB" dirty="0"/>
              <a:t/>
            </a:r>
            <a:br>
              <a:rPr lang="en-GB" dirty="0"/>
            </a:b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767720"/>
      </p:ext>
    </p:extLst>
  </p:cSld>
  <p:clrMapOvr>
    <a:masterClrMapping/>
  </p:clrMapOvr>
  <mc:AlternateContent xmlns:mc="http://schemas.openxmlformats.org/markup-compatibility/2006">
    <mc:Choice xmlns:p14="http://schemas.microsoft.com/office/powerpoint/2010/main" Requires="p14">
      <p:transition spd="slow" p14:dur="2000" advTm="9305"/>
    </mc:Choice>
    <mc:Fallback>
      <p:transition spd="slow" advTm="9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367</Words>
  <Application>Microsoft Office PowerPoint</Application>
  <PresentationFormat>Widescreen</PresentationFormat>
  <Paragraphs>36</Paragraphs>
  <Slides>13</Slides>
  <Notes>0</Notes>
  <HiddenSlides>0</HiddenSlides>
  <MMClips>13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Calibri Light</vt:lpstr>
      <vt:lpstr>Sassoon Infant Rg</vt:lpstr>
      <vt:lpstr>Tuffy</vt:lpstr>
      <vt:lpstr>Twinkl</vt:lpstr>
      <vt:lpstr>Twinkl SemiBold</vt:lpstr>
      <vt:lpstr>Office Theme</vt:lpstr>
      <vt:lpstr>LO: To understand practices and lifestyles </vt:lpstr>
      <vt:lpstr>Quick Review: What does celebration mean? </vt:lpstr>
      <vt:lpstr>Party games are great fun! </vt:lpstr>
      <vt:lpstr>What is Hanukkah?</vt:lpstr>
      <vt:lpstr>The Story of Hanukkah</vt:lpstr>
      <vt:lpstr>PowerPoint Presentation</vt:lpstr>
      <vt:lpstr>PowerPoint Presentation</vt:lpstr>
      <vt:lpstr>How is Hanukkah Celebrated?</vt:lpstr>
      <vt:lpstr>PowerPoint Presentation</vt:lpstr>
      <vt:lpstr>PowerPoint Presentation</vt:lpstr>
      <vt:lpstr>PowerPoint Presentation</vt:lpstr>
      <vt:lpstr>How similar is Hanukkah to Christmas?  Now cut out the pictures and stick them in the correct column.  Are the pictures just for Hanukkah, for Hanukkah and Christmas, or just Christmas?</vt:lpstr>
      <vt:lpstr>Now answer the red pen question:   Red Pen: If you were a Jewish child, how would celebrating Chanukah make you feel?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understand practices and lifestyles</dc:title>
  <dc:creator>Sophie Corah</dc:creator>
  <cp:lastModifiedBy>Liz Sims</cp:lastModifiedBy>
  <cp:revision>6</cp:revision>
  <dcterms:created xsi:type="dcterms:W3CDTF">2020-10-31T19:22:45Z</dcterms:created>
  <dcterms:modified xsi:type="dcterms:W3CDTF">2021-01-05T14:00:31Z</dcterms:modified>
</cp:coreProperties>
</file>