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317" r:id="rId11"/>
    <p:sldId id="297" r:id="rId12"/>
    <p:sldId id="298" r:id="rId13"/>
    <p:sldId id="314" r:id="rId14"/>
    <p:sldId id="299" r:id="rId15"/>
    <p:sldId id="304" r:id="rId16"/>
    <p:sldId id="307" r:id="rId17"/>
    <p:sldId id="306" r:id="rId18"/>
    <p:sldId id="301" r:id="rId19"/>
    <p:sldId id="319" r:id="rId20"/>
    <p:sldId id="318" r:id="rId21"/>
    <p:sldId id="320" r:id="rId22"/>
    <p:sldId id="321" r:id="rId23"/>
    <p:sldId id="322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E0DC"/>
    <a:srgbClr val="F35B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43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6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12.1.2021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Multiplication: Using the symbol. </a:t>
            </a:r>
          </a:p>
        </p:txBody>
      </p:sp>
      <p:pic>
        <p:nvPicPr>
          <p:cNvPr id="6" name="Miss Watton">
            <a:hlinkClick r:id="" action="ppaction://media"/>
            <a:extLst>
              <a:ext uri="{FF2B5EF4-FFF2-40B4-BE49-F238E27FC236}">
                <a16:creationId xmlns:a16="http://schemas.microsoft.com/office/drawing/2014/main" id="{AEB8241D-F423-40B1-951D-21C125098A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79816" y="4159320"/>
            <a:ext cx="2737678" cy="273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  <p:pic>
        <p:nvPicPr>
          <p:cNvPr id="4" name="Miss Watton">
            <a:hlinkClick r:id="" action="ppaction://media"/>
            <a:extLst>
              <a:ext uri="{FF2B5EF4-FFF2-40B4-BE49-F238E27FC236}">
                <a16:creationId xmlns:a16="http://schemas.microsoft.com/office/drawing/2014/main" id="{AF4ACC8F-7118-4E25-B4F3-D72AC24563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075035" y="3544776"/>
            <a:ext cx="2817191" cy="281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2, 4, 6, 8,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5, 10, 15, 20, ____, ____, ____, ____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total score in each row?</a:t>
            </a: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a)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b)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460" y="4147887"/>
            <a:ext cx="1044000" cy="972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60" y="4147886"/>
            <a:ext cx="1044000" cy="972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860" y="4147887"/>
            <a:ext cx="1044000" cy="972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369" y="4953372"/>
            <a:ext cx="1043999" cy="972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07" y="4953372"/>
            <a:ext cx="1043999" cy="972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645" y="4953372"/>
            <a:ext cx="1043999" cy="972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921" y="4953372"/>
            <a:ext cx="1043999" cy="972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558" y="4953372"/>
            <a:ext cx="1043999" cy="972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283" y="4953372"/>
            <a:ext cx="1043999" cy="9720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76067" y="1192274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10      12      14      16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95956" y="2864445"/>
            <a:ext cx="4310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25      30      35      40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577570" y="427500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60038" y="5119886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3148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1433832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1540" y="2322634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1433832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76040" y="2322634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74315" y="1458959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+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6757" y="4143757"/>
                <a:ext cx="3825086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2756757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186503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967029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2933408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479114" y="4169557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360081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155204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97970" y="415025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86989" y="1442325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13408" y="2250110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59363" y="2268978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4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1432849"/>
            <a:ext cx="1578515" cy="8888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1108723" y="2321651"/>
            <a:ext cx="1578515" cy="8888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1432849"/>
            <a:ext cx="1578515" cy="8888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b="73517"/>
          <a:stretch/>
        </p:blipFill>
        <p:spPr>
          <a:xfrm>
            <a:off x="6183223" y="2321651"/>
            <a:ext cx="1578515" cy="888802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21411" y="565097"/>
            <a:ext cx="3274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What do you see? </a:t>
            </a:r>
            <a:endParaRPr lang="en-GB" sz="3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81498" y="1457976"/>
            <a:ext cx="785428" cy="88880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4436145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0528" y="5078527"/>
                <a:ext cx="2608406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solidFill>
                      <a:prstClr val="black"/>
                    </a:solidFill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</m:t>
                    </m:r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</a:rPr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320" y="4197866"/>
                <a:ext cx="2710999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508320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82214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525781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814128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684971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037236" y="5103210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042439" y="4230565"/>
            <a:ext cx="718457" cy="54616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5011069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2303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87212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30025" y="421125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15447" y="5083903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12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394172" y="1441342"/>
            <a:ext cx="785428" cy="88880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4420591" y="2249127"/>
            <a:ext cx="785428" cy="88880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4"/>
          <a:srcRect r="50242" b="73517"/>
          <a:stretch/>
        </p:blipFill>
        <p:spPr>
          <a:xfrm>
            <a:off x="3566546" y="2267995"/>
            <a:ext cx="785428" cy="888802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2044468" y="3411352"/>
            <a:ext cx="55233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</a:rPr>
              <a:t>There are ____ equal groups of ____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714390" y="3315851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20167" y="3311468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5388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-0.09983 -0.0027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-0.09653 0.00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26" y="39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0 L 0.10955 0.002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0.10677 0.0101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30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0" grpId="0"/>
      <p:bldP spid="23" grpId="0"/>
      <p:bldP spid="25" grpId="0"/>
      <p:bldP spid="26" grpId="0"/>
      <p:bldP spid="27" grpId="0"/>
      <p:bldP spid="28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2713" y="339721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535557" y="482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869339" y="4143809"/>
            <a:ext cx="3272420" cy="590151"/>
            <a:chOff x="2869339" y="4143809"/>
            <a:chExt cx="3272420" cy="59015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0" name="Rectangle 19"/>
                <p:cNvSpPr/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0" name="Rectangle 1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884086" y="4143809"/>
                  <a:ext cx="2608406" cy="584775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3" name="Rectangle 22"/>
            <p:cNvSpPr/>
            <p:nvPr/>
          </p:nvSpPr>
          <p:spPr>
            <a:xfrm>
              <a:off x="416570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869339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5380794" y="4168492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54627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030770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4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529892" y="4149185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689790" y="3197659"/>
            <a:ext cx="5697767" cy="595069"/>
            <a:chOff x="1689790" y="3197659"/>
            <a:chExt cx="5697767" cy="59506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Rectangle 20"/>
                <p:cNvSpPr/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sz="3200" dirty="0">
                      <a:solidFill>
                        <a:prstClr val="black"/>
                      </a:solidFill>
                    </a:rPr>
                    <a:t>        </a:t>
                  </a:r>
                  <a14:m>
                    <m:oMath xmlns:m="http://schemas.openxmlformats.org/officeDocument/2006/math">
                      <m:r>
                        <a:rPr lang="en-GB" sz="3200" b="0" i="0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         +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        </m:t>
                      </m:r>
                      <m:r>
                        <a:rPr lang="en-GB" sz="3200" b="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3200" i="1" dirty="0" smtClean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a14:m>
                  <a:r>
                    <a:rPr lang="en-GB" sz="3200" dirty="0">
                      <a:solidFill>
                        <a:prstClr val="black"/>
                      </a:solidFill>
                    </a:rPr>
                    <a:t> 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21" name="Rectangle 20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89790" y="3207953"/>
                  <a:ext cx="5121530" cy="584775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2" name="Rectangle 21"/>
            <p:cNvSpPr/>
            <p:nvPr/>
          </p:nvSpPr>
          <p:spPr>
            <a:xfrm>
              <a:off x="3050819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480565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4261091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19090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6616768" y="3222807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654143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449266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775690" y="3203500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noProof="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8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3" name="Rectangle 42"/>
            <p:cNvSpPr/>
            <p:nvPr/>
          </p:nvSpPr>
          <p:spPr>
            <a:xfrm>
              <a:off x="1817027" y="3216966"/>
              <a:ext cx="718457" cy="54616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957111" y="3197659"/>
              <a:ext cx="6118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sz="3200" dirty="0">
                  <a:solidFill>
                    <a:srgbClr val="5B9BD5">
                      <a:lumMod val="75000"/>
                    </a:srgbClr>
                  </a:solidFill>
                  <a:latin typeface="Calibri" panose="020F0502020204030204"/>
                </a:rPr>
                <a:t>2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776" y="1217656"/>
            <a:ext cx="1594535" cy="148456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379" y="1217656"/>
            <a:ext cx="1594535" cy="148456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474" y="1198349"/>
            <a:ext cx="1594535" cy="148456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716" y="1198349"/>
            <a:ext cx="1594535" cy="14845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4452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the top questions on your worksheet. 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B56DEB-0955-4E95-805D-58ABA3167FE0}"/>
              </a:ext>
            </a:extLst>
          </p:cNvPr>
          <p:cNvSpPr/>
          <p:nvPr/>
        </p:nvSpPr>
        <p:spPr>
          <a:xfrm>
            <a:off x="546653" y="149087"/>
            <a:ext cx="8319052" cy="1958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We are going to explore the different ways of showing the multiplication now!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88DADF3-89E7-4B8A-B31B-50AF78F86714}"/>
              </a:ext>
            </a:extLst>
          </p:cNvPr>
          <p:cNvSpPr/>
          <p:nvPr/>
        </p:nvSpPr>
        <p:spPr>
          <a:xfrm>
            <a:off x="546653" y="4744278"/>
            <a:ext cx="8319052" cy="19580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600" dirty="0"/>
              <a:t>We are going to use a </a:t>
            </a:r>
            <a:r>
              <a:rPr lang="en-GB" sz="3600" dirty="0" err="1"/>
              <a:t>Thinkboard</a:t>
            </a:r>
            <a:r>
              <a:rPr lang="en-GB" sz="3600" dirty="0"/>
              <a:t>! I will show you how to fill one in!</a:t>
            </a:r>
          </a:p>
          <a:p>
            <a:pPr algn="ctr"/>
            <a:r>
              <a:rPr lang="en-GB" sz="3600" dirty="0">
                <a:solidFill>
                  <a:srgbClr val="FF0000"/>
                </a:solidFill>
                <a:highlight>
                  <a:srgbClr val="FFFF00"/>
                </a:highlight>
                <a:cs typeface="Calibri"/>
              </a:rPr>
              <a:t>(WATCH VIDEO ON CLASS PAGES)</a:t>
            </a:r>
          </a:p>
        </p:txBody>
      </p:sp>
    </p:spTree>
    <p:extLst>
      <p:ext uri="{BB962C8B-B14F-4D97-AF65-F5344CB8AC3E}">
        <p14:creationId xmlns:p14="http://schemas.microsoft.com/office/powerpoint/2010/main" val="1813246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15C1EC-127B-4DA8-9D61-9062A8007602}"/>
              </a:ext>
            </a:extLst>
          </p:cNvPr>
          <p:cNvSpPr/>
          <p:nvPr/>
        </p:nvSpPr>
        <p:spPr>
          <a:xfrm>
            <a:off x="-16565" y="-40623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367BB1-A38F-4F2B-B8C7-7633F0351994}"/>
              </a:ext>
            </a:extLst>
          </p:cNvPr>
          <p:cNvSpPr/>
          <p:nvPr/>
        </p:nvSpPr>
        <p:spPr>
          <a:xfrm>
            <a:off x="4572000" y="795823"/>
            <a:ext cx="4555435" cy="3080438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Picture to show the equal groups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7F9341-6767-47D9-8E77-352BA60B6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5949" cy="7781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88D973-417B-48DD-BFCC-F3963936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051" y="0"/>
            <a:ext cx="775949" cy="778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82ED88-87C0-4753-8623-4248E5C3D128}"/>
              </a:ext>
            </a:extLst>
          </p:cNvPr>
          <p:cNvSpPr txBox="1"/>
          <p:nvPr/>
        </p:nvSpPr>
        <p:spPr>
          <a:xfrm>
            <a:off x="519041" y="26382"/>
            <a:ext cx="8105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Arial Rounded MT Bold" panose="020F0704030504030204" pitchFamily="34" charset="0"/>
              </a:rPr>
              <a:t>Multiplication </a:t>
            </a:r>
            <a:r>
              <a:rPr lang="en-GB" sz="4400" dirty="0" err="1">
                <a:latin typeface="Arial Rounded MT Bold" panose="020F0704030504030204" pitchFamily="34" charset="0"/>
              </a:rPr>
              <a:t>Thinkboard</a:t>
            </a:r>
            <a:endParaRPr lang="en-GB" sz="4400" dirty="0">
              <a:latin typeface="Arial Rounded MT Bold" panose="020F07040305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E1A87C-340C-4C1D-A5A6-05709B6D90CA}"/>
              </a:ext>
            </a:extLst>
          </p:cNvPr>
          <p:cNvSpPr/>
          <p:nvPr/>
        </p:nvSpPr>
        <p:spPr>
          <a:xfrm>
            <a:off x="4555435" y="3965713"/>
            <a:ext cx="4555435" cy="2851663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Number Sentence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704E91-7D22-4C73-B590-B08D3AA12595}"/>
              </a:ext>
            </a:extLst>
          </p:cNvPr>
          <p:cNvSpPr/>
          <p:nvPr/>
        </p:nvSpPr>
        <p:spPr>
          <a:xfrm>
            <a:off x="1" y="788978"/>
            <a:ext cx="4482548" cy="308043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Repeated Addition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E7D96F-A6DE-4532-956F-0F9CDE4BB3BE}"/>
              </a:ext>
            </a:extLst>
          </p:cNvPr>
          <p:cNvSpPr/>
          <p:nvPr/>
        </p:nvSpPr>
        <p:spPr>
          <a:xfrm>
            <a:off x="28161" y="3952242"/>
            <a:ext cx="4482548" cy="2851664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How I Solved It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0055D-7263-4D65-9D9F-4326BB4CA1D2}"/>
              </a:ext>
            </a:extLst>
          </p:cNvPr>
          <p:cNvSpPr/>
          <p:nvPr/>
        </p:nvSpPr>
        <p:spPr>
          <a:xfrm>
            <a:off x="3011557" y="2763078"/>
            <a:ext cx="3170582" cy="1610139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accent1"/>
                </a:solidFill>
              </a:rPr>
              <a:t>___X___</a:t>
            </a:r>
          </a:p>
        </p:txBody>
      </p:sp>
    </p:spTree>
    <p:extLst>
      <p:ext uri="{BB962C8B-B14F-4D97-AF65-F5344CB8AC3E}">
        <p14:creationId xmlns:p14="http://schemas.microsoft.com/office/powerpoint/2010/main" val="12800555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15C1EC-127B-4DA8-9D61-9062A8007602}"/>
              </a:ext>
            </a:extLst>
          </p:cNvPr>
          <p:cNvSpPr/>
          <p:nvPr/>
        </p:nvSpPr>
        <p:spPr>
          <a:xfrm>
            <a:off x="-16565" y="-40623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367BB1-A38F-4F2B-B8C7-7633F0351994}"/>
              </a:ext>
            </a:extLst>
          </p:cNvPr>
          <p:cNvSpPr/>
          <p:nvPr/>
        </p:nvSpPr>
        <p:spPr>
          <a:xfrm>
            <a:off x="4572000" y="795823"/>
            <a:ext cx="4555435" cy="2424455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Picture to show the equal groups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7F9341-6767-47D9-8E77-352BA60B6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5949" cy="7781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88D973-417B-48DD-BFCC-F3963936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051" y="0"/>
            <a:ext cx="775949" cy="778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82ED88-87C0-4753-8623-4248E5C3D128}"/>
              </a:ext>
            </a:extLst>
          </p:cNvPr>
          <p:cNvSpPr txBox="1"/>
          <p:nvPr/>
        </p:nvSpPr>
        <p:spPr>
          <a:xfrm>
            <a:off x="519041" y="26382"/>
            <a:ext cx="8105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Arial Rounded MT Bold" panose="020F0704030504030204" pitchFamily="34" charset="0"/>
              </a:rPr>
              <a:t>Multiplication </a:t>
            </a:r>
            <a:r>
              <a:rPr lang="en-GB" sz="4400" dirty="0" err="1">
                <a:latin typeface="Arial Rounded MT Bold" panose="020F0704030504030204" pitchFamily="34" charset="0"/>
              </a:rPr>
              <a:t>Thinkboard</a:t>
            </a:r>
            <a:endParaRPr lang="en-GB" sz="4400" dirty="0">
              <a:latin typeface="Arial Rounded MT Bold" panose="020F07040305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E1A87C-340C-4C1D-A5A6-05709B6D90CA}"/>
              </a:ext>
            </a:extLst>
          </p:cNvPr>
          <p:cNvSpPr/>
          <p:nvPr/>
        </p:nvSpPr>
        <p:spPr>
          <a:xfrm>
            <a:off x="4532243" y="3289852"/>
            <a:ext cx="4555435" cy="2219849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Number Sentence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704E91-7D22-4C73-B590-B08D3AA12595}"/>
              </a:ext>
            </a:extLst>
          </p:cNvPr>
          <p:cNvSpPr/>
          <p:nvPr/>
        </p:nvSpPr>
        <p:spPr>
          <a:xfrm>
            <a:off x="1" y="788978"/>
            <a:ext cx="4482548" cy="2431300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Repeated Addition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E7D96F-A6DE-4532-956F-0F9CDE4BB3BE}"/>
              </a:ext>
            </a:extLst>
          </p:cNvPr>
          <p:cNvSpPr/>
          <p:nvPr/>
        </p:nvSpPr>
        <p:spPr>
          <a:xfrm>
            <a:off x="16565" y="3289854"/>
            <a:ext cx="4482548" cy="2219848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How I Solved It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0055D-7263-4D65-9D9F-4326BB4CA1D2}"/>
              </a:ext>
            </a:extLst>
          </p:cNvPr>
          <p:cNvSpPr/>
          <p:nvPr/>
        </p:nvSpPr>
        <p:spPr>
          <a:xfrm>
            <a:off x="3011557" y="2763078"/>
            <a:ext cx="3170582" cy="1610139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accent1"/>
                </a:solidFill>
              </a:rPr>
              <a:t>___X___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448781-B80A-45C6-BD38-F7BC9C16C0B7}"/>
              </a:ext>
            </a:extLst>
          </p:cNvPr>
          <p:cNvSpPr/>
          <p:nvPr/>
        </p:nvSpPr>
        <p:spPr>
          <a:xfrm>
            <a:off x="1" y="5579276"/>
            <a:ext cx="9087677" cy="1222566"/>
          </a:xfrm>
          <a:prstGeom prst="rect">
            <a:avLst/>
          </a:prstGeom>
          <a:solidFill>
            <a:schemeClr val="bg1"/>
          </a:solidFill>
          <a:ln w="57150">
            <a:solidFill>
              <a:srgbClr val="F35B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F35BC4"/>
                </a:solidFill>
                <a:latin typeface="Arial Rounded MT Bold" panose="020F0704030504030204" pitchFamily="34" charset="0"/>
              </a:rPr>
              <a:t>Number Line</a:t>
            </a:r>
          </a:p>
        </p:txBody>
      </p:sp>
    </p:spTree>
    <p:extLst>
      <p:ext uri="{BB962C8B-B14F-4D97-AF65-F5344CB8AC3E}">
        <p14:creationId xmlns:p14="http://schemas.microsoft.com/office/powerpoint/2010/main" val="8710119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915C1EC-127B-4DA8-9D61-9062A8007602}"/>
              </a:ext>
            </a:extLst>
          </p:cNvPr>
          <p:cNvSpPr/>
          <p:nvPr/>
        </p:nvSpPr>
        <p:spPr>
          <a:xfrm>
            <a:off x="-16565" y="-40623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9367BB1-A38F-4F2B-B8C7-7633F0351994}"/>
              </a:ext>
            </a:extLst>
          </p:cNvPr>
          <p:cNvSpPr/>
          <p:nvPr/>
        </p:nvSpPr>
        <p:spPr>
          <a:xfrm>
            <a:off x="4572000" y="795823"/>
            <a:ext cx="4555435" cy="3577394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FF0000"/>
                </a:solidFill>
                <a:latin typeface="Arial Rounded MT Bold" panose="020F0704030504030204" pitchFamily="34" charset="0"/>
              </a:rPr>
              <a:t>Picture to show the equal groups both ways (Commutativity)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7F9341-6767-47D9-8E77-352BA60B67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5949" cy="7781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B88D973-417B-48DD-BFCC-F3963936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051" y="0"/>
            <a:ext cx="775949" cy="7781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82ED88-87C0-4753-8623-4248E5C3D128}"/>
              </a:ext>
            </a:extLst>
          </p:cNvPr>
          <p:cNvSpPr txBox="1"/>
          <p:nvPr/>
        </p:nvSpPr>
        <p:spPr>
          <a:xfrm>
            <a:off x="519041" y="26382"/>
            <a:ext cx="81059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Arial Rounded MT Bold" panose="020F0704030504030204" pitchFamily="34" charset="0"/>
              </a:rPr>
              <a:t>Multiplication </a:t>
            </a:r>
            <a:r>
              <a:rPr lang="en-GB" sz="4400" dirty="0" err="1">
                <a:latin typeface="Arial Rounded MT Bold" panose="020F0704030504030204" pitchFamily="34" charset="0"/>
              </a:rPr>
              <a:t>Thinkboard</a:t>
            </a:r>
            <a:endParaRPr lang="en-GB" sz="4400" dirty="0">
              <a:latin typeface="Arial Rounded MT Bold" panose="020F070403050403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AE1A87C-340C-4C1D-A5A6-05709B6D90CA}"/>
              </a:ext>
            </a:extLst>
          </p:cNvPr>
          <p:cNvSpPr/>
          <p:nvPr/>
        </p:nvSpPr>
        <p:spPr>
          <a:xfrm>
            <a:off x="4532243" y="4442792"/>
            <a:ext cx="4555435" cy="1066909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00B050"/>
                </a:solidFill>
                <a:latin typeface="Arial Rounded MT Bold" panose="020F0704030504030204" pitchFamily="34" charset="0"/>
              </a:rPr>
              <a:t>Number Sentence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4704E91-7D22-4C73-B590-B08D3AA12595}"/>
              </a:ext>
            </a:extLst>
          </p:cNvPr>
          <p:cNvSpPr/>
          <p:nvPr/>
        </p:nvSpPr>
        <p:spPr>
          <a:xfrm>
            <a:off x="1" y="788978"/>
            <a:ext cx="4482548" cy="1457265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7030A0"/>
                </a:solidFill>
                <a:latin typeface="Arial Rounded MT Bold" panose="020F0704030504030204" pitchFamily="34" charset="0"/>
              </a:rPr>
              <a:t>Repeated Addition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5E7D96F-A6DE-4532-956F-0F9CDE4BB3BE}"/>
              </a:ext>
            </a:extLst>
          </p:cNvPr>
          <p:cNvSpPr/>
          <p:nvPr/>
        </p:nvSpPr>
        <p:spPr>
          <a:xfrm>
            <a:off x="-3313" y="2291157"/>
            <a:ext cx="4482548" cy="1457265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How I Solved It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C77A367-BA7D-4F96-BA77-89CB1420C0E3}"/>
              </a:ext>
            </a:extLst>
          </p:cNvPr>
          <p:cNvSpPr/>
          <p:nvPr/>
        </p:nvSpPr>
        <p:spPr>
          <a:xfrm>
            <a:off x="9938" y="3819548"/>
            <a:ext cx="4482548" cy="1690153"/>
          </a:xfrm>
          <a:prstGeom prst="rect">
            <a:avLst/>
          </a:prstGeom>
          <a:solidFill>
            <a:schemeClr val="bg1"/>
          </a:solidFill>
          <a:ln w="57150">
            <a:solidFill>
              <a:srgbClr val="24E0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24E0DC"/>
                </a:solidFill>
                <a:latin typeface="Arial Rounded MT Bold" panose="020F0704030504030204" pitchFamily="34" charset="0"/>
              </a:rPr>
              <a:t>Number Story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00055D-7263-4D65-9D9F-4326BB4CA1D2}"/>
              </a:ext>
            </a:extLst>
          </p:cNvPr>
          <p:cNvSpPr/>
          <p:nvPr/>
        </p:nvSpPr>
        <p:spPr>
          <a:xfrm>
            <a:off x="3011557" y="2763078"/>
            <a:ext cx="3170582" cy="1610139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solidFill>
                  <a:schemeClr val="accent1"/>
                </a:solidFill>
              </a:rPr>
              <a:t>___X___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A448781-B80A-45C6-BD38-F7BC9C16C0B7}"/>
              </a:ext>
            </a:extLst>
          </p:cNvPr>
          <p:cNvSpPr/>
          <p:nvPr/>
        </p:nvSpPr>
        <p:spPr>
          <a:xfrm>
            <a:off x="1" y="5579276"/>
            <a:ext cx="9087677" cy="1222566"/>
          </a:xfrm>
          <a:prstGeom prst="rect">
            <a:avLst/>
          </a:prstGeom>
          <a:solidFill>
            <a:schemeClr val="bg1"/>
          </a:solidFill>
          <a:ln w="57150">
            <a:solidFill>
              <a:srgbClr val="F35B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GB" sz="2000" dirty="0">
                <a:solidFill>
                  <a:srgbClr val="F35BC4"/>
                </a:solidFill>
                <a:latin typeface="Arial Rounded MT Bold" panose="020F0704030504030204" pitchFamily="34" charset="0"/>
              </a:rPr>
              <a:t>Number Line</a:t>
            </a:r>
          </a:p>
        </p:txBody>
      </p:sp>
    </p:spTree>
    <p:extLst>
      <p:ext uri="{BB962C8B-B14F-4D97-AF65-F5344CB8AC3E}">
        <p14:creationId xmlns:p14="http://schemas.microsoft.com/office/powerpoint/2010/main" val="2380797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2F5B0D-D3CF-4FD8-9BAF-531B7A996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163946-35EF-4DC1-8755-3F866F04F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0960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1.6|9.7|8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10.1|7.1|1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7.3|9.5|1.3|4.6|8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1.5|7.2|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purl.org/dc/terms/"/>
    <ds:schemaRef ds:uri="522d4c35-b548-4432-90ae-af4376e1c4b4"/>
    <ds:schemaRef ds:uri="http://www.w3.org/XML/1998/namespace"/>
    <ds:schemaRef ds:uri="http://purl.org/dc/dcmitype/"/>
    <ds:schemaRef ds:uri="http://schemas.openxmlformats.org/package/2006/metadata/core-properties"/>
    <ds:schemaRef ds:uri="b7193443-4924-4c98-83f1-322a08f13154"/>
  </ds:schemaRefs>
</ds:datastoreItem>
</file>

<file path=customXml/itemProps3.xml><?xml version="1.0" encoding="utf-8"?>
<ds:datastoreItem xmlns:ds="http://schemas.openxmlformats.org/officeDocument/2006/customXml" ds:itemID="{A00A8466-323A-43B1-BF6C-82AD1FF3EA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8589</TotalTime>
  <Words>319</Words>
  <Application>Microsoft Office PowerPoint</Application>
  <PresentationFormat>On-screen Show (4:3)</PresentationFormat>
  <Paragraphs>96</Paragraphs>
  <Slides>14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Arial Rounded MT Bold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12.1.2021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the top questions on your worksheet.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239</cp:revision>
  <dcterms:created xsi:type="dcterms:W3CDTF">2019-07-05T11:02:13Z</dcterms:created>
  <dcterms:modified xsi:type="dcterms:W3CDTF">2021-01-09T13:25:13Z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