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60" r:id="rId3"/>
    <p:sldId id="261" r:id="rId4"/>
    <p:sldId id="256" r:id="rId5"/>
    <p:sldId id="258" r:id="rId6"/>
    <p:sldId id="259"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3" d="100"/>
          <a:sy n="63" d="100"/>
        </p:scale>
        <p:origin x="76" y="1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DAA88478-9268-4233-A2E1-F84041A0AD0B}" type="datetimeFigureOut">
              <a:rPr lang="en-GB" smtClean="0"/>
              <a:t>28/11/2021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7B9D196-DBEB-438F-B2A3-48B5DB942948}" type="slidenum">
              <a:rPr lang="en-GB" smtClean="0"/>
              <a:t>‹#›</a:t>
            </a:fld>
            <a:endParaRPr lang="en-GB"/>
          </a:p>
        </p:txBody>
      </p:sp>
    </p:spTree>
    <p:extLst>
      <p:ext uri="{BB962C8B-B14F-4D97-AF65-F5344CB8AC3E}">
        <p14:creationId xmlns:p14="http://schemas.microsoft.com/office/powerpoint/2010/main" val="3885399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AA88478-9268-4233-A2E1-F84041A0AD0B}" type="datetimeFigureOut">
              <a:rPr lang="en-GB" smtClean="0"/>
              <a:t>28/11/2021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7B9D196-DBEB-438F-B2A3-48B5DB942948}" type="slidenum">
              <a:rPr lang="en-GB" smtClean="0"/>
              <a:t>‹#›</a:t>
            </a:fld>
            <a:endParaRPr lang="en-GB"/>
          </a:p>
        </p:txBody>
      </p:sp>
    </p:spTree>
    <p:extLst>
      <p:ext uri="{BB962C8B-B14F-4D97-AF65-F5344CB8AC3E}">
        <p14:creationId xmlns:p14="http://schemas.microsoft.com/office/powerpoint/2010/main" val="18170539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DAA88478-9268-4233-A2E1-F84041A0AD0B}" type="datetimeFigureOut">
              <a:rPr lang="en-GB" smtClean="0"/>
              <a:t>28/11/2021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7B9D196-DBEB-438F-B2A3-48B5DB942948}" type="slidenum">
              <a:rPr lang="en-GB" smtClean="0"/>
              <a:t>‹#›</a:t>
            </a:fld>
            <a:endParaRPr lang="en-GB"/>
          </a:p>
        </p:txBody>
      </p:sp>
    </p:spTree>
    <p:extLst>
      <p:ext uri="{BB962C8B-B14F-4D97-AF65-F5344CB8AC3E}">
        <p14:creationId xmlns:p14="http://schemas.microsoft.com/office/powerpoint/2010/main" val="12502453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DAA88478-9268-4233-A2E1-F84041A0AD0B}" type="datetimeFigureOut">
              <a:rPr lang="en-GB" smtClean="0"/>
              <a:t>28/11/2021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7B9D196-DBEB-438F-B2A3-48B5DB942948}" type="slidenum">
              <a:rPr lang="en-GB" smtClean="0"/>
              <a:t>‹#›</a:t>
            </a:fld>
            <a:endParaRPr lang="en-GB"/>
          </a:p>
        </p:txBody>
      </p:sp>
    </p:spTree>
    <p:extLst>
      <p:ext uri="{BB962C8B-B14F-4D97-AF65-F5344CB8AC3E}">
        <p14:creationId xmlns:p14="http://schemas.microsoft.com/office/powerpoint/2010/main" val="23474939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DAA88478-9268-4233-A2E1-F84041A0AD0B}" type="datetimeFigureOut">
              <a:rPr lang="en-GB" smtClean="0"/>
              <a:t>28/11/2021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7B9D196-DBEB-438F-B2A3-48B5DB942948}" type="slidenum">
              <a:rPr lang="en-GB" smtClean="0"/>
              <a:t>‹#›</a:t>
            </a:fld>
            <a:endParaRPr lang="en-GB"/>
          </a:p>
        </p:txBody>
      </p:sp>
    </p:spTree>
    <p:extLst>
      <p:ext uri="{BB962C8B-B14F-4D97-AF65-F5344CB8AC3E}">
        <p14:creationId xmlns:p14="http://schemas.microsoft.com/office/powerpoint/2010/main" val="26934694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DAA88478-9268-4233-A2E1-F84041A0AD0B}" type="datetimeFigureOut">
              <a:rPr lang="en-GB" smtClean="0"/>
              <a:t>28/11/2021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7B9D196-DBEB-438F-B2A3-48B5DB942948}" type="slidenum">
              <a:rPr lang="en-GB" smtClean="0"/>
              <a:t>‹#›</a:t>
            </a:fld>
            <a:endParaRPr lang="en-GB"/>
          </a:p>
        </p:txBody>
      </p:sp>
    </p:spTree>
    <p:extLst>
      <p:ext uri="{BB962C8B-B14F-4D97-AF65-F5344CB8AC3E}">
        <p14:creationId xmlns:p14="http://schemas.microsoft.com/office/powerpoint/2010/main" val="1509670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AA88478-9268-4233-A2E1-F84041A0AD0B}" type="datetimeFigureOut">
              <a:rPr lang="en-GB" smtClean="0"/>
              <a:t>28/11/2021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7B9D196-DBEB-438F-B2A3-48B5DB942948}" type="slidenum">
              <a:rPr lang="en-GB" smtClean="0"/>
              <a:t>‹#›</a:t>
            </a:fld>
            <a:endParaRPr lang="en-GB"/>
          </a:p>
        </p:txBody>
      </p:sp>
    </p:spTree>
    <p:extLst>
      <p:ext uri="{BB962C8B-B14F-4D97-AF65-F5344CB8AC3E}">
        <p14:creationId xmlns:p14="http://schemas.microsoft.com/office/powerpoint/2010/main" val="26345669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DAA88478-9268-4233-A2E1-F84041A0AD0B}" type="datetimeFigureOut">
              <a:rPr lang="en-GB" smtClean="0"/>
              <a:t>28/11/2021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7B9D196-DBEB-438F-B2A3-48B5DB942948}" type="slidenum">
              <a:rPr lang="en-GB" smtClean="0"/>
              <a:t>‹#›</a:t>
            </a:fld>
            <a:endParaRPr lang="en-GB"/>
          </a:p>
        </p:txBody>
      </p:sp>
    </p:spTree>
    <p:extLst>
      <p:ext uri="{BB962C8B-B14F-4D97-AF65-F5344CB8AC3E}">
        <p14:creationId xmlns:p14="http://schemas.microsoft.com/office/powerpoint/2010/main" val="24293653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DAA88478-9268-4233-A2E1-F84041A0AD0B}" type="datetimeFigureOut">
              <a:rPr lang="en-GB" smtClean="0"/>
              <a:t>28/11/2021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7B9D196-DBEB-438F-B2A3-48B5DB942948}" type="slidenum">
              <a:rPr lang="en-GB" smtClean="0"/>
              <a:t>‹#›</a:t>
            </a:fld>
            <a:endParaRPr lang="en-GB"/>
          </a:p>
        </p:txBody>
      </p:sp>
    </p:spTree>
    <p:extLst>
      <p:ext uri="{BB962C8B-B14F-4D97-AF65-F5344CB8AC3E}">
        <p14:creationId xmlns:p14="http://schemas.microsoft.com/office/powerpoint/2010/main" val="12132018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AA88478-9268-4233-A2E1-F84041A0AD0B}" type="datetimeFigureOut">
              <a:rPr lang="en-GB" smtClean="0"/>
              <a:t>28/11/2021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7B9D196-DBEB-438F-B2A3-48B5DB942948}" type="slidenum">
              <a:rPr lang="en-GB" smtClean="0"/>
              <a:t>‹#›</a:t>
            </a:fld>
            <a:endParaRPr lang="en-GB"/>
          </a:p>
        </p:txBody>
      </p:sp>
    </p:spTree>
    <p:extLst>
      <p:ext uri="{BB962C8B-B14F-4D97-AF65-F5344CB8AC3E}">
        <p14:creationId xmlns:p14="http://schemas.microsoft.com/office/powerpoint/2010/main" val="19996788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AA88478-9268-4233-A2E1-F84041A0AD0B}" type="datetimeFigureOut">
              <a:rPr lang="en-GB" smtClean="0"/>
              <a:t>28/11/2021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7B9D196-DBEB-438F-B2A3-48B5DB942948}" type="slidenum">
              <a:rPr lang="en-GB" smtClean="0"/>
              <a:t>‹#›</a:t>
            </a:fld>
            <a:endParaRPr lang="en-GB"/>
          </a:p>
        </p:txBody>
      </p:sp>
    </p:spTree>
    <p:extLst>
      <p:ext uri="{BB962C8B-B14F-4D97-AF65-F5344CB8AC3E}">
        <p14:creationId xmlns:p14="http://schemas.microsoft.com/office/powerpoint/2010/main" val="16175630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AA88478-9268-4233-A2E1-F84041A0AD0B}" type="datetimeFigureOut">
              <a:rPr lang="en-GB" smtClean="0"/>
              <a:t>28/11/2021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7B9D196-DBEB-438F-B2A3-48B5DB942948}" type="slidenum">
              <a:rPr lang="en-GB" smtClean="0"/>
              <a:t>‹#›</a:t>
            </a:fld>
            <a:endParaRPr lang="en-GB"/>
          </a:p>
        </p:txBody>
      </p:sp>
    </p:spTree>
    <p:extLst>
      <p:ext uri="{BB962C8B-B14F-4D97-AF65-F5344CB8AC3E}">
        <p14:creationId xmlns:p14="http://schemas.microsoft.com/office/powerpoint/2010/main" val="21756810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bbc.co.uk/bitesize/topics/zkrkscw/articles/zhn6cqt" TargetMode="Externa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bbc.co.uk/bitesize/topics/zqtf34j/articles/z9j4kqt" TargetMode="Externa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4" name="TextBox 3"/>
          <p:cNvSpPr txBox="1"/>
          <p:nvPr/>
        </p:nvSpPr>
        <p:spPr>
          <a:xfrm>
            <a:off x="1902691" y="1320800"/>
            <a:ext cx="8617527" cy="5355312"/>
          </a:xfrm>
          <a:prstGeom prst="rect">
            <a:avLst/>
          </a:prstGeom>
          <a:noFill/>
        </p:spPr>
        <p:txBody>
          <a:bodyPr wrap="square" rtlCol="0">
            <a:spAutoFit/>
          </a:bodyPr>
          <a:lstStyle/>
          <a:p>
            <a:endParaRPr lang="en-GB" sz="2400" dirty="0" smtClean="0">
              <a:latin typeface="Comic Sans MS" panose="030F0702030302020204" pitchFamily="66" charset="0"/>
            </a:endParaRPr>
          </a:p>
          <a:p>
            <a:pPr fontAlgn="base"/>
            <a:r>
              <a:rPr lang="en-GB" sz="2400" dirty="0" smtClean="0">
                <a:latin typeface="Comic Sans MS" panose="030F0702030302020204" pitchFamily="66" charset="0"/>
              </a:rPr>
              <a:t>LO:  </a:t>
            </a:r>
            <a:r>
              <a:rPr lang="en-GB" sz="2400" u="sng" dirty="0" smtClean="0">
                <a:latin typeface="Comic Sans MS" panose="030F0702030302020204" pitchFamily="66" charset="0"/>
              </a:rPr>
              <a:t>To write with purpose</a:t>
            </a:r>
          </a:p>
          <a:p>
            <a:pPr fontAlgn="base"/>
            <a:r>
              <a:rPr lang="en-GB" sz="2400" dirty="0" smtClean="0">
                <a:latin typeface="Comic Sans MS" panose="030F0702030302020204" pitchFamily="66" charset="0"/>
              </a:rPr>
              <a:t> </a:t>
            </a:r>
          </a:p>
          <a:p>
            <a:pPr fontAlgn="base"/>
            <a:r>
              <a:rPr lang="en-GB" sz="2400" u="sng" dirty="0" smtClean="0">
                <a:latin typeface="Comic Sans MS" panose="030F0702030302020204" pitchFamily="66" charset="0"/>
              </a:rPr>
              <a:t>To use sentences appropriately</a:t>
            </a:r>
          </a:p>
          <a:p>
            <a:pPr fontAlgn="base"/>
            <a:r>
              <a:rPr lang="en-GB" sz="2400" dirty="0" smtClean="0">
                <a:latin typeface="Comic Sans MS" panose="030F0702030302020204" pitchFamily="66" charset="0"/>
              </a:rPr>
              <a:t> </a:t>
            </a:r>
          </a:p>
          <a:p>
            <a:pPr fontAlgn="base"/>
            <a:r>
              <a:rPr lang="en-GB" sz="2400" u="sng" dirty="0" smtClean="0">
                <a:latin typeface="Comic Sans MS" panose="030F0702030302020204" pitchFamily="66" charset="0"/>
              </a:rPr>
              <a:t>Organise writing appropriately</a:t>
            </a:r>
          </a:p>
          <a:p>
            <a:pPr fontAlgn="base"/>
            <a:endParaRPr lang="en-GB" sz="2400" dirty="0" smtClean="0">
              <a:latin typeface="Comic Sans MS" panose="030F0702030302020204" pitchFamily="66" charset="0"/>
            </a:endParaRPr>
          </a:p>
          <a:p>
            <a:pPr fontAlgn="base"/>
            <a:endParaRPr lang="en-GB" sz="2400" dirty="0" smtClean="0">
              <a:latin typeface="Comic Sans MS" panose="030F0702030302020204" pitchFamily="66" charset="0"/>
            </a:endParaRPr>
          </a:p>
          <a:p>
            <a:pPr fontAlgn="base"/>
            <a:endParaRPr lang="en-GB" sz="2400" dirty="0" smtClean="0">
              <a:latin typeface="Comic Sans MS" panose="030F0702030302020204" pitchFamily="66" charset="0"/>
            </a:endParaRPr>
          </a:p>
          <a:p>
            <a:pPr fontAlgn="base"/>
            <a:endParaRPr lang="en-GB" sz="2400" dirty="0" smtClean="0">
              <a:latin typeface="Comic Sans MS" panose="030F0702030302020204" pitchFamily="66" charset="0"/>
            </a:endParaRPr>
          </a:p>
          <a:p>
            <a:pPr fontAlgn="base"/>
            <a:endParaRPr lang="en-GB" sz="2400" dirty="0" smtClean="0">
              <a:latin typeface="Comic Sans MS" panose="030F0702030302020204" pitchFamily="66" charset="0"/>
            </a:endParaRPr>
          </a:p>
          <a:p>
            <a:pPr fontAlgn="base"/>
            <a:r>
              <a:rPr lang="en-GB" sz="2400" u="sng" dirty="0" smtClean="0">
                <a:latin typeface="Comic Sans MS" panose="030F0702030302020204" pitchFamily="66" charset="0"/>
              </a:rPr>
              <a:t>C: Non-Chronological Report</a:t>
            </a:r>
          </a:p>
          <a:p>
            <a:endParaRPr lang="en-GB" dirty="0" smtClean="0"/>
          </a:p>
          <a:p>
            <a:endParaRPr lang="en-GB" dirty="0" smtClean="0"/>
          </a:p>
          <a:p>
            <a:endParaRPr lang="en-GB" dirty="0"/>
          </a:p>
        </p:txBody>
      </p:sp>
      <p:sp>
        <p:nvSpPr>
          <p:cNvPr id="5" name="Rectangle 4"/>
          <p:cNvSpPr/>
          <p:nvPr/>
        </p:nvSpPr>
        <p:spPr>
          <a:xfrm>
            <a:off x="2923609" y="3881689"/>
            <a:ext cx="6096000" cy="830997"/>
          </a:xfrm>
          <a:prstGeom prst="rect">
            <a:avLst/>
          </a:prstGeom>
        </p:spPr>
        <p:txBody>
          <a:bodyPr>
            <a:spAutoFit/>
          </a:bodyPr>
          <a:lstStyle/>
          <a:p>
            <a:pPr algn="ctr" fontAlgn="base">
              <a:spcAft>
                <a:spcPts val="0"/>
              </a:spcAft>
            </a:pPr>
            <a:r>
              <a:rPr lang="en-GB" sz="2400" b="1" dirty="0">
                <a:solidFill>
                  <a:srgbClr val="FF0000"/>
                </a:solidFill>
                <a:latin typeface="Comic Sans MS" panose="030F0702030302020204" pitchFamily="66" charset="0"/>
                <a:ea typeface="Times New Roman" panose="02020603050405020304" pitchFamily="18" charset="0"/>
                <a:cs typeface="Arial" panose="020B0604020202020204" pitchFamily="34" charset="0"/>
              </a:rPr>
              <a:t>Link with History</a:t>
            </a:r>
            <a:endParaRPr lang="en-GB" sz="2400" dirty="0" smtClean="0">
              <a:effectLst/>
              <a:latin typeface="Times New Roman" panose="02020603050405020304" pitchFamily="18" charset="0"/>
              <a:ea typeface="Times New Roman" panose="02020603050405020304" pitchFamily="18" charset="0"/>
            </a:endParaRPr>
          </a:p>
          <a:p>
            <a:pPr algn="ctr" fontAlgn="base">
              <a:spcAft>
                <a:spcPts val="0"/>
              </a:spcAft>
            </a:pPr>
            <a:r>
              <a:rPr lang="en-GB" sz="2400" dirty="0">
                <a:latin typeface="Comic Sans MS" panose="030F0702030302020204" pitchFamily="66" charset="0"/>
                <a:ea typeface="Times New Roman" panose="02020603050405020304" pitchFamily="18" charset="0"/>
                <a:cs typeface="Arial" panose="020B0604020202020204" pitchFamily="34" charset="0"/>
              </a:rPr>
              <a:t>Build an overview of world history </a:t>
            </a:r>
            <a:endParaRPr lang="en-GB" sz="2400" dirty="0">
              <a:effectLst/>
              <a:latin typeface="Times New Roman" panose="02020603050405020304" pitchFamily="18" charset="0"/>
              <a:ea typeface="Times New Roman" panose="02020603050405020304" pitchFamily="18" charset="0"/>
            </a:endParaRPr>
          </a:p>
        </p:txBody>
      </p:sp>
      <p:sp>
        <p:nvSpPr>
          <p:cNvPr id="6" name="Rectangle 5"/>
          <p:cNvSpPr/>
          <p:nvPr/>
        </p:nvSpPr>
        <p:spPr>
          <a:xfrm>
            <a:off x="5971609" y="611970"/>
            <a:ext cx="4815742" cy="523220"/>
          </a:xfrm>
          <a:prstGeom prst="rect">
            <a:avLst/>
          </a:prstGeom>
        </p:spPr>
        <p:txBody>
          <a:bodyPr wrap="none">
            <a:spAutoFit/>
          </a:bodyPr>
          <a:lstStyle/>
          <a:p>
            <a:r>
              <a:rPr lang="en-GB" sz="2800" u="sng" dirty="0" smtClean="0">
                <a:latin typeface="Comic Sans MS" panose="030F0702030302020204" pitchFamily="66" charset="0"/>
              </a:rPr>
              <a:t>Thursday 2 December </a:t>
            </a:r>
            <a:r>
              <a:rPr lang="en-GB" sz="2800" u="sng" dirty="0">
                <a:latin typeface="Comic Sans MS" panose="030F0702030302020204" pitchFamily="66" charset="0"/>
              </a:rPr>
              <a:t>2021</a:t>
            </a:r>
          </a:p>
        </p:txBody>
      </p:sp>
    </p:spTree>
    <p:extLst>
      <p:ext uri="{BB962C8B-B14F-4D97-AF65-F5344CB8AC3E}">
        <p14:creationId xmlns:p14="http://schemas.microsoft.com/office/powerpoint/2010/main" val="5006323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Rectangle 1"/>
          <p:cNvSpPr/>
          <p:nvPr/>
        </p:nvSpPr>
        <p:spPr>
          <a:xfrm>
            <a:off x="782320" y="1352957"/>
            <a:ext cx="11064240" cy="4524315"/>
          </a:xfrm>
          <a:prstGeom prst="rect">
            <a:avLst/>
          </a:prstGeom>
        </p:spPr>
        <p:txBody>
          <a:bodyPr wrap="square">
            <a:spAutoFit/>
          </a:bodyPr>
          <a:lstStyle/>
          <a:p>
            <a:pPr fontAlgn="base">
              <a:spcAft>
                <a:spcPts val="0"/>
              </a:spcAft>
            </a:pPr>
            <a:endParaRPr lang="en-GB" sz="2400" u="sng" dirty="0">
              <a:latin typeface="Comic Sans MS" panose="030F0702030302020204" pitchFamily="66" charset="0"/>
              <a:ea typeface="Times New Roman" panose="02020603050405020304" pitchFamily="18" charset="0"/>
              <a:cs typeface="Comic Sans MS" panose="030F0702030302020204" pitchFamily="66" charset="0"/>
            </a:endParaRPr>
          </a:p>
          <a:p>
            <a:pPr fontAlgn="base">
              <a:spcAft>
                <a:spcPts val="0"/>
              </a:spcAft>
            </a:pPr>
            <a:r>
              <a:rPr lang="en-GB" sz="2400" u="sng" dirty="0" smtClean="0">
                <a:latin typeface="Comic Sans MS" panose="030F0702030302020204" pitchFamily="66" charset="0"/>
                <a:ea typeface="Times New Roman" panose="02020603050405020304" pitchFamily="18" charset="0"/>
                <a:cs typeface="Comic Sans MS" panose="030F0702030302020204" pitchFamily="66" charset="0"/>
              </a:rPr>
              <a:t>Boudicca</a:t>
            </a:r>
          </a:p>
          <a:p>
            <a:pPr fontAlgn="base">
              <a:spcAft>
                <a:spcPts val="0"/>
              </a:spcAft>
            </a:pPr>
            <a:endParaRPr lang="en-GB" dirty="0">
              <a:latin typeface="Comic Sans MS" panose="030F0702030302020204" pitchFamily="66" charset="0"/>
              <a:ea typeface="Times New Roman" panose="02020603050405020304" pitchFamily="18" charset="0"/>
              <a:cs typeface="Comic Sans MS" panose="030F0702030302020204" pitchFamily="66" charset="0"/>
            </a:endParaRPr>
          </a:p>
          <a:p>
            <a:pPr fontAlgn="base">
              <a:spcAft>
                <a:spcPts val="0"/>
              </a:spcAft>
            </a:pPr>
            <a:endParaRPr lang="en-GB" dirty="0" smtClean="0">
              <a:latin typeface="Comic Sans MS" panose="030F0702030302020204" pitchFamily="66" charset="0"/>
              <a:ea typeface="Times New Roman" panose="02020603050405020304" pitchFamily="18" charset="0"/>
              <a:cs typeface="Comic Sans MS" panose="030F0702030302020204" pitchFamily="66" charset="0"/>
            </a:endParaRPr>
          </a:p>
          <a:p>
            <a:pPr fontAlgn="base">
              <a:spcAft>
                <a:spcPts val="0"/>
              </a:spcAft>
            </a:pPr>
            <a:endParaRPr lang="en-GB" dirty="0">
              <a:latin typeface="Comic Sans MS" panose="030F0702030302020204" pitchFamily="66" charset="0"/>
              <a:ea typeface="Times New Roman" panose="02020603050405020304" pitchFamily="18" charset="0"/>
              <a:cs typeface="Comic Sans MS" panose="030F0702030302020204" pitchFamily="66" charset="0"/>
            </a:endParaRPr>
          </a:p>
          <a:p>
            <a:pPr fontAlgn="base">
              <a:spcAft>
                <a:spcPts val="0"/>
              </a:spcAft>
            </a:pPr>
            <a:endParaRPr lang="en-GB" dirty="0" smtClean="0">
              <a:latin typeface="Comic Sans MS" panose="030F0702030302020204" pitchFamily="66" charset="0"/>
              <a:ea typeface="Times New Roman" panose="02020603050405020304" pitchFamily="18" charset="0"/>
              <a:cs typeface="Comic Sans MS" panose="030F0702030302020204" pitchFamily="66" charset="0"/>
            </a:endParaRPr>
          </a:p>
          <a:p>
            <a:pPr fontAlgn="base">
              <a:spcAft>
                <a:spcPts val="0"/>
              </a:spcAft>
            </a:pPr>
            <a:endParaRPr lang="en-GB" sz="2400" u="sng" dirty="0" smtClean="0">
              <a:latin typeface="Comic Sans MS" panose="030F0702030302020204" pitchFamily="66" charset="0"/>
              <a:ea typeface="Times New Roman" panose="02020603050405020304" pitchFamily="18" charset="0"/>
              <a:cs typeface="Comic Sans MS" panose="030F0702030302020204" pitchFamily="66" charset="0"/>
            </a:endParaRPr>
          </a:p>
          <a:p>
            <a:pPr fontAlgn="base">
              <a:spcAft>
                <a:spcPts val="0"/>
              </a:spcAft>
            </a:pPr>
            <a:endParaRPr lang="en-GB" sz="2400" u="sng" dirty="0">
              <a:latin typeface="Comic Sans MS" panose="030F0702030302020204" pitchFamily="66" charset="0"/>
              <a:ea typeface="Times New Roman" panose="02020603050405020304" pitchFamily="18" charset="0"/>
              <a:cs typeface="Comic Sans MS" panose="030F0702030302020204" pitchFamily="66" charset="0"/>
            </a:endParaRPr>
          </a:p>
          <a:p>
            <a:pPr fontAlgn="base">
              <a:spcAft>
                <a:spcPts val="0"/>
              </a:spcAft>
            </a:pPr>
            <a:endParaRPr lang="en-GB" sz="2400" u="sng" dirty="0" smtClean="0">
              <a:latin typeface="Comic Sans MS" panose="030F0702030302020204" pitchFamily="66" charset="0"/>
              <a:ea typeface="Times New Roman" panose="02020603050405020304" pitchFamily="18" charset="0"/>
              <a:cs typeface="Comic Sans MS" panose="030F0702030302020204" pitchFamily="66" charset="0"/>
            </a:endParaRPr>
          </a:p>
          <a:p>
            <a:pPr fontAlgn="base">
              <a:spcAft>
                <a:spcPts val="0"/>
              </a:spcAft>
            </a:pPr>
            <a:endParaRPr lang="en-GB" sz="2400" u="sng" dirty="0">
              <a:latin typeface="Comic Sans MS" panose="030F0702030302020204" pitchFamily="66" charset="0"/>
              <a:ea typeface="Times New Roman" panose="02020603050405020304" pitchFamily="18" charset="0"/>
              <a:cs typeface="Comic Sans MS" panose="030F0702030302020204" pitchFamily="66" charset="0"/>
            </a:endParaRPr>
          </a:p>
          <a:p>
            <a:pPr fontAlgn="base">
              <a:spcAft>
                <a:spcPts val="0"/>
              </a:spcAft>
            </a:pPr>
            <a:r>
              <a:rPr lang="en-GB" sz="2400" u="sng" dirty="0" smtClean="0">
                <a:latin typeface="Comic Sans MS" panose="030F0702030302020204" pitchFamily="66" charset="0"/>
                <a:ea typeface="Times New Roman" panose="02020603050405020304" pitchFamily="18" charset="0"/>
                <a:cs typeface="Comic Sans MS" panose="030F0702030302020204" pitchFamily="66" charset="0"/>
              </a:rPr>
              <a:t>Iceni</a:t>
            </a:r>
          </a:p>
          <a:p>
            <a:pPr fontAlgn="base">
              <a:spcAft>
                <a:spcPts val="0"/>
              </a:spcAft>
            </a:pPr>
            <a:endParaRPr lang="en-GB" sz="2400" u="sng" dirty="0" smtClean="0">
              <a:latin typeface="Comic Sans MS" panose="030F0702030302020204" pitchFamily="66" charset="0"/>
              <a:ea typeface="Times New Roman" panose="02020603050405020304" pitchFamily="18" charset="0"/>
              <a:cs typeface="Comic Sans MS" panose="030F0702030302020204" pitchFamily="66" charset="0"/>
            </a:endParaRPr>
          </a:p>
          <a:p>
            <a:pPr fontAlgn="base">
              <a:spcAft>
                <a:spcPts val="0"/>
              </a:spcAft>
            </a:pPr>
            <a:endParaRPr lang="en-GB" sz="2400" dirty="0">
              <a:latin typeface="Comic Sans MS" panose="030F0702030302020204" pitchFamily="66" charset="0"/>
              <a:ea typeface="Times New Roman" panose="02020603050405020304" pitchFamily="18" charset="0"/>
              <a:cs typeface="Comic Sans MS" panose="030F0702030302020204" pitchFamily="66" charset="0"/>
            </a:endParaRPr>
          </a:p>
        </p:txBody>
      </p:sp>
      <p:sp>
        <p:nvSpPr>
          <p:cNvPr id="3" name="Rectangle 2"/>
          <p:cNvSpPr/>
          <p:nvPr/>
        </p:nvSpPr>
        <p:spPr>
          <a:xfrm>
            <a:off x="3368344" y="673854"/>
            <a:ext cx="6240811" cy="523220"/>
          </a:xfrm>
          <a:prstGeom prst="rect">
            <a:avLst/>
          </a:prstGeom>
        </p:spPr>
        <p:txBody>
          <a:bodyPr wrap="none">
            <a:spAutoFit/>
          </a:bodyPr>
          <a:lstStyle/>
          <a:p>
            <a:pPr fontAlgn="base">
              <a:spcAft>
                <a:spcPts val="0"/>
              </a:spcAft>
            </a:pPr>
            <a:r>
              <a:rPr lang="en-GB" sz="2800" u="sng" dirty="0" smtClean="0">
                <a:latin typeface="Comic Sans MS" panose="030F0702030302020204" pitchFamily="66" charset="0"/>
                <a:ea typeface="Times New Roman" panose="02020603050405020304" pitchFamily="18" charset="0"/>
                <a:cs typeface="Comic Sans MS" panose="030F0702030302020204" pitchFamily="66" charset="0"/>
              </a:rPr>
              <a:t>Today, our subheading is resistance.</a:t>
            </a:r>
            <a:endParaRPr lang="en-GB" sz="2800" u="sng" dirty="0" smtClean="0">
              <a:latin typeface="Comic Sans MS" panose="030F0702030302020204" pitchFamily="66" charset="0"/>
              <a:ea typeface="Times New Roman" panose="02020603050405020304" pitchFamily="18" charset="0"/>
              <a:cs typeface="Comic Sans MS" panose="030F0702030302020204" pitchFamily="66" charset="0"/>
            </a:endParaRPr>
          </a:p>
        </p:txBody>
      </p:sp>
      <p:sp>
        <p:nvSpPr>
          <p:cNvPr id="4" name="Oval 3"/>
          <p:cNvSpPr/>
          <p:nvPr/>
        </p:nvSpPr>
        <p:spPr>
          <a:xfrm>
            <a:off x="4064000" y="2756103"/>
            <a:ext cx="4795520" cy="171704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5212080" y="3268966"/>
            <a:ext cx="3159760" cy="584775"/>
          </a:xfrm>
          <a:prstGeom prst="rect">
            <a:avLst/>
          </a:prstGeom>
          <a:noFill/>
        </p:spPr>
        <p:txBody>
          <a:bodyPr wrap="square" rtlCol="0">
            <a:spAutoFit/>
          </a:bodyPr>
          <a:lstStyle/>
          <a:p>
            <a:r>
              <a:rPr lang="en-GB" sz="3200" dirty="0" smtClean="0">
                <a:latin typeface="Comic Sans MS" panose="030F0702030302020204" pitchFamily="66" charset="0"/>
              </a:rPr>
              <a:t>Resistance</a:t>
            </a:r>
            <a:endParaRPr lang="en-GB" sz="3200" dirty="0">
              <a:latin typeface="Comic Sans MS" panose="030F0702030302020204" pitchFamily="66" charset="0"/>
            </a:endParaRPr>
          </a:p>
        </p:txBody>
      </p:sp>
      <p:cxnSp>
        <p:nvCxnSpPr>
          <p:cNvPr id="7" name="Straight Connector 6"/>
          <p:cNvCxnSpPr/>
          <p:nvPr/>
        </p:nvCxnSpPr>
        <p:spPr>
          <a:xfrm flipH="1" flipV="1">
            <a:off x="3368344" y="2245318"/>
            <a:ext cx="1229360" cy="49784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flipH="1">
            <a:off x="8324682" y="2206794"/>
            <a:ext cx="1069675" cy="638136"/>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flipH="1">
            <a:off x="2798580" y="3982067"/>
            <a:ext cx="1366216" cy="82241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flipH="1" flipV="1">
            <a:off x="8109276" y="4242311"/>
            <a:ext cx="1041400" cy="562167"/>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5" name="Rectangle 14"/>
          <p:cNvSpPr/>
          <p:nvPr/>
        </p:nvSpPr>
        <p:spPr>
          <a:xfrm>
            <a:off x="9790031" y="1969807"/>
            <a:ext cx="2188420" cy="461665"/>
          </a:xfrm>
          <a:prstGeom prst="rect">
            <a:avLst/>
          </a:prstGeom>
        </p:spPr>
        <p:txBody>
          <a:bodyPr wrap="none">
            <a:spAutoFit/>
          </a:bodyPr>
          <a:lstStyle/>
          <a:p>
            <a:pPr fontAlgn="base"/>
            <a:r>
              <a:rPr lang="en-GB" sz="2400" u="sng" dirty="0" smtClean="0">
                <a:latin typeface="Comic Sans MS" panose="030F0702030302020204" pitchFamily="66" charset="0"/>
                <a:ea typeface="Times New Roman" panose="02020603050405020304" pitchFamily="18" charset="0"/>
                <a:cs typeface="Comic Sans MS" panose="030F0702030302020204" pitchFamily="66" charset="0"/>
              </a:rPr>
              <a:t>Roman Empire</a:t>
            </a:r>
            <a:endParaRPr lang="en-GB" sz="2400" u="sng" dirty="0">
              <a:latin typeface="Comic Sans MS" panose="030F0702030302020204" pitchFamily="66" charset="0"/>
              <a:ea typeface="Times New Roman" panose="02020603050405020304" pitchFamily="18" charset="0"/>
              <a:cs typeface="Comic Sans MS" panose="030F0702030302020204" pitchFamily="66" charset="0"/>
            </a:endParaRPr>
          </a:p>
        </p:txBody>
      </p:sp>
      <p:sp>
        <p:nvSpPr>
          <p:cNvPr id="17" name="Rectangle 16"/>
          <p:cNvSpPr/>
          <p:nvPr/>
        </p:nvSpPr>
        <p:spPr>
          <a:xfrm>
            <a:off x="9441832" y="4242311"/>
            <a:ext cx="2380780" cy="461665"/>
          </a:xfrm>
          <a:prstGeom prst="rect">
            <a:avLst/>
          </a:prstGeom>
        </p:spPr>
        <p:txBody>
          <a:bodyPr wrap="none">
            <a:spAutoFit/>
          </a:bodyPr>
          <a:lstStyle/>
          <a:p>
            <a:pPr fontAlgn="base"/>
            <a:r>
              <a:rPr lang="en-GB" sz="2400" u="sng" dirty="0" smtClean="0">
                <a:latin typeface="Comic Sans MS" panose="030F0702030302020204" pitchFamily="66" charset="0"/>
                <a:ea typeface="Times New Roman" panose="02020603050405020304" pitchFamily="18" charset="0"/>
                <a:cs typeface="Comic Sans MS" panose="030F0702030302020204" pitchFamily="66" charset="0"/>
              </a:rPr>
              <a:t>Watling Street</a:t>
            </a:r>
            <a:endParaRPr lang="en-GB" sz="2400" u="sng" dirty="0">
              <a:latin typeface="Comic Sans MS" panose="030F0702030302020204" pitchFamily="66" charset="0"/>
              <a:ea typeface="Times New Roman" panose="02020603050405020304" pitchFamily="18" charset="0"/>
              <a:cs typeface="Comic Sans MS" panose="030F0702030302020204" pitchFamily="66" charset="0"/>
            </a:endParaRPr>
          </a:p>
        </p:txBody>
      </p:sp>
    </p:spTree>
    <p:extLst>
      <p:ext uri="{BB962C8B-B14F-4D97-AF65-F5344CB8AC3E}">
        <p14:creationId xmlns:p14="http://schemas.microsoft.com/office/powerpoint/2010/main" val="28507712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Rectangle 1"/>
          <p:cNvSpPr/>
          <p:nvPr/>
        </p:nvSpPr>
        <p:spPr>
          <a:xfrm>
            <a:off x="1788160" y="919818"/>
            <a:ext cx="9184640" cy="4832092"/>
          </a:xfrm>
          <a:prstGeom prst="rect">
            <a:avLst/>
          </a:prstGeom>
        </p:spPr>
        <p:txBody>
          <a:bodyPr wrap="square">
            <a:spAutoFit/>
          </a:bodyPr>
          <a:lstStyle/>
          <a:p>
            <a:pPr fontAlgn="base">
              <a:spcAft>
                <a:spcPts val="0"/>
              </a:spcAft>
            </a:pPr>
            <a:r>
              <a:rPr lang="en-GB" sz="2800" dirty="0" smtClean="0">
                <a:latin typeface="Comic Sans MS" panose="030F0702030302020204" pitchFamily="66" charset="0"/>
                <a:ea typeface="Times New Roman" panose="02020603050405020304" pitchFamily="18" charset="0"/>
                <a:cs typeface="Comic Sans MS" panose="030F0702030302020204" pitchFamily="66" charset="0"/>
              </a:rPr>
              <a:t>Listen to the information about Boudicca, the Iceni tribe and the Roman army. Write key facts on your whiteboard to help you with your bubble map.</a:t>
            </a:r>
          </a:p>
          <a:p>
            <a:pPr fontAlgn="base">
              <a:spcAft>
                <a:spcPts val="0"/>
              </a:spcAft>
            </a:pPr>
            <a:endParaRPr lang="en-GB" sz="2800" dirty="0">
              <a:latin typeface="Comic Sans MS" panose="030F0702030302020204" pitchFamily="66" charset="0"/>
              <a:ea typeface="Times New Roman" panose="02020603050405020304" pitchFamily="18" charset="0"/>
              <a:cs typeface="Comic Sans MS" panose="030F0702030302020204" pitchFamily="66" charset="0"/>
            </a:endParaRPr>
          </a:p>
          <a:p>
            <a:pPr fontAlgn="base">
              <a:spcAft>
                <a:spcPts val="0"/>
              </a:spcAft>
            </a:pPr>
            <a:r>
              <a:rPr lang="en-GB" sz="2800" dirty="0" smtClean="0">
                <a:latin typeface="Comic Sans MS" panose="030F0702030302020204" pitchFamily="66" charset="0"/>
                <a:ea typeface="Times New Roman" panose="02020603050405020304" pitchFamily="18" charset="0"/>
                <a:cs typeface="Comic Sans MS" panose="030F0702030302020204" pitchFamily="66" charset="0"/>
              </a:rPr>
              <a:t>Bubble </a:t>
            </a:r>
            <a:r>
              <a:rPr lang="en-GB" sz="2800" dirty="0">
                <a:latin typeface="Comic Sans MS" panose="030F0702030302020204" pitchFamily="66" charset="0"/>
                <a:ea typeface="Times New Roman" panose="02020603050405020304" pitchFamily="18" charset="0"/>
                <a:cs typeface="Comic Sans MS" panose="030F0702030302020204" pitchFamily="66" charset="0"/>
              </a:rPr>
              <a:t>map key information about Boudicca and the resistance between the Iceni and the Roman army.</a:t>
            </a:r>
          </a:p>
          <a:p>
            <a:pPr fontAlgn="base">
              <a:spcAft>
                <a:spcPts val="0"/>
              </a:spcAft>
            </a:pPr>
            <a:endParaRPr lang="en-GB" sz="2800" dirty="0">
              <a:latin typeface="Comic Sans MS" panose="030F0702030302020204" pitchFamily="66" charset="0"/>
              <a:ea typeface="Times New Roman" panose="02020603050405020304" pitchFamily="18" charset="0"/>
            </a:endParaRPr>
          </a:p>
          <a:p>
            <a:r>
              <a:rPr lang="en-US" sz="2800" dirty="0">
                <a:latin typeface="Comic Sans MS" panose="030F0702030302020204" pitchFamily="66" charset="0"/>
                <a:ea typeface="Cambria" panose="02040503050406030204" pitchFamily="18" charset="0"/>
                <a:cs typeface="Comic Sans MS" panose="030F0702030302020204" pitchFamily="66" charset="0"/>
              </a:rPr>
              <a:t>Write a short paragraph for each idea including a mixture of simple, complex and compound sentences. Include a variety of conjunctions, adverbs/ adverbial phrases.</a:t>
            </a:r>
            <a:endParaRPr lang="en-GB" sz="2800" dirty="0">
              <a:latin typeface="Comic Sans MS" panose="030F0702030302020204" pitchFamily="66" charset="0"/>
            </a:endParaRPr>
          </a:p>
        </p:txBody>
      </p:sp>
    </p:spTree>
    <p:extLst>
      <p:ext uri="{BB962C8B-B14F-4D97-AF65-F5344CB8AC3E}">
        <p14:creationId xmlns:p14="http://schemas.microsoft.com/office/powerpoint/2010/main" val="23127735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4" name="Rectangle 3"/>
          <p:cNvSpPr/>
          <p:nvPr/>
        </p:nvSpPr>
        <p:spPr>
          <a:xfrm>
            <a:off x="4894737" y="6021592"/>
            <a:ext cx="3547831" cy="369332"/>
          </a:xfrm>
          <a:prstGeom prst="rect">
            <a:avLst/>
          </a:prstGeom>
        </p:spPr>
        <p:txBody>
          <a:bodyPr wrap="none">
            <a:spAutoFit/>
          </a:bodyPr>
          <a:lstStyle/>
          <a:p>
            <a:r>
              <a:rPr lang="en-US" dirty="0">
                <a:solidFill>
                  <a:srgbClr val="0000FF"/>
                </a:solidFill>
                <a:latin typeface="Cambria" panose="02040503050406030204" pitchFamily="18" charset="0"/>
                <a:ea typeface="Cambria" panose="02040503050406030204" pitchFamily="18" charset="0"/>
                <a:cs typeface="Times New Roman" panose="02020603050405020304" pitchFamily="18" charset="0"/>
                <a:hlinkClick r:id="rId2"/>
              </a:rPr>
              <a:t>Who was Boudicca? - BBC </a:t>
            </a:r>
            <a:r>
              <a:rPr lang="en-US" dirty="0" err="1">
                <a:solidFill>
                  <a:srgbClr val="0000FF"/>
                </a:solidFill>
                <a:latin typeface="Cambria" panose="02040503050406030204" pitchFamily="18" charset="0"/>
                <a:ea typeface="Cambria" panose="02040503050406030204" pitchFamily="18" charset="0"/>
                <a:cs typeface="Times New Roman" panose="02020603050405020304" pitchFamily="18" charset="0"/>
                <a:hlinkClick r:id="rId2"/>
              </a:rPr>
              <a:t>Bitesize</a:t>
            </a:r>
            <a:endParaRPr lang="en-GB" dirty="0"/>
          </a:p>
        </p:txBody>
      </p:sp>
      <p:pic>
        <p:nvPicPr>
          <p:cNvPr id="5" name="Picture 4"/>
          <p:cNvPicPr>
            <a:picLocks noChangeAspect="1"/>
          </p:cNvPicPr>
          <p:nvPr/>
        </p:nvPicPr>
        <p:blipFill>
          <a:blip r:embed="rId3"/>
          <a:stretch>
            <a:fillRect/>
          </a:stretch>
        </p:blipFill>
        <p:spPr>
          <a:xfrm>
            <a:off x="1909183" y="93995"/>
            <a:ext cx="9075594" cy="5660196"/>
          </a:xfrm>
          <a:prstGeom prst="rect">
            <a:avLst/>
          </a:prstGeom>
        </p:spPr>
      </p:pic>
    </p:spTree>
    <p:extLst>
      <p:ext uri="{BB962C8B-B14F-4D97-AF65-F5344CB8AC3E}">
        <p14:creationId xmlns:p14="http://schemas.microsoft.com/office/powerpoint/2010/main" val="21564223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Rectangle 1"/>
          <p:cNvSpPr/>
          <p:nvPr/>
        </p:nvSpPr>
        <p:spPr>
          <a:xfrm>
            <a:off x="1043709" y="788290"/>
            <a:ext cx="6096000" cy="5355312"/>
          </a:xfrm>
          <a:prstGeom prst="rect">
            <a:avLst/>
          </a:prstGeom>
        </p:spPr>
        <p:txBody>
          <a:bodyPr>
            <a:spAutoFit/>
          </a:bodyPr>
          <a:lstStyle/>
          <a:p>
            <a:r>
              <a:rPr lang="en-GB" b="1" i="0" dirty="0" smtClean="0">
                <a:solidFill>
                  <a:srgbClr val="231F20"/>
                </a:solidFill>
                <a:effectLst/>
                <a:latin typeface="Comic Sans MS" panose="030F0702030302020204" pitchFamily="66" charset="0"/>
              </a:rPr>
              <a:t>How did the Celts fight back?</a:t>
            </a:r>
          </a:p>
          <a:p>
            <a:r>
              <a:rPr lang="en-GB" b="0" i="0" dirty="0" smtClean="0">
                <a:solidFill>
                  <a:srgbClr val="231F20"/>
                </a:solidFill>
                <a:effectLst/>
                <a:latin typeface="Comic Sans MS" panose="030F0702030302020204" pitchFamily="66" charset="0"/>
              </a:rPr>
              <a:t>When the Romans invaded, the Celtic tribes had to decide whether or not to fight back. If they made peace, they agreed to obey Roman laws and pay taxes. In return, they could keep their kingdoms. However, some Celtic leaders </a:t>
            </a:r>
            <a:r>
              <a:rPr lang="en-GB" b="1" i="0" dirty="0" smtClean="0">
                <a:solidFill>
                  <a:srgbClr val="231F20"/>
                </a:solidFill>
                <a:effectLst/>
                <a:latin typeface="Comic Sans MS" panose="030F0702030302020204" pitchFamily="66" charset="0"/>
              </a:rPr>
              <a:t>chose to fight</a:t>
            </a:r>
            <a:r>
              <a:rPr lang="en-GB" b="0" i="0" dirty="0" smtClean="0">
                <a:solidFill>
                  <a:srgbClr val="231F20"/>
                </a:solidFill>
                <a:effectLst/>
                <a:latin typeface="Comic Sans MS" panose="030F0702030302020204" pitchFamily="66" charset="0"/>
              </a:rPr>
              <a:t>.</a:t>
            </a:r>
          </a:p>
          <a:p>
            <a:r>
              <a:rPr lang="en-GB" b="0" i="0" dirty="0" smtClean="0">
                <a:solidFill>
                  <a:srgbClr val="231F20"/>
                </a:solidFill>
                <a:effectLst/>
                <a:latin typeface="Comic Sans MS" panose="030F0702030302020204" pitchFamily="66" charset="0"/>
              </a:rPr>
              <a:t>After years of heavy taxes and the Romans taking their land, some Celtic tribes were desperate for revenge. In AD60, one leader who chose to fight was </a:t>
            </a:r>
            <a:r>
              <a:rPr lang="en-GB" b="1" i="0" dirty="0" smtClean="0">
                <a:solidFill>
                  <a:srgbClr val="231F20"/>
                </a:solidFill>
                <a:effectLst/>
                <a:latin typeface="Comic Sans MS" panose="030F0702030302020204" pitchFamily="66" charset="0"/>
              </a:rPr>
              <a:t>Queen </a:t>
            </a:r>
            <a:r>
              <a:rPr lang="en-GB" b="1" i="0" dirty="0" err="1" smtClean="0">
                <a:solidFill>
                  <a:srgbClr val="231F20"/>
                </a:solidFill>
                <a:effectLst/>
                <a:latin typeface="Comic Sans MS" panose="030F0702030302020204" pitchFamily="66" charset="0"/>
              </a:rPr>
              <a:t>Boudica</a:t>
            </a:r>
            <a:r>
              <a:rPr lang="en-GB" b="0" i="0" dirty="0" smtClean="0">
                <a:solidFill>
                  <a:srgbClr val="231F20"/>
                </a:solidFill>
                <a:effectLst/>
                <a:latin typeface="Comic Sans MS" panose="030F0702030302020204" pitchFamily="66" charset="0"/>
              </a:rPr>
              <a:t> of the Iceni tribe. She raised a huge army and went on a rampage, burning the Roman towns of Colchester and London, before heading north to St Albans.</a:t>
            </a:r>
          </a:p>
          <a:p>
            <a:r>
              <a:rPr lang="en-GB" b="0" i="0" dirty="0" smtClean="0">
                <a:solidFill>
                  <a:srgbClr val="231F20"/>
                </a:solidFill>
                <a:effectLst/>
                <a:latin typeface="Comic Sans MS" panose="030F0702030302020204" pitchFamily="66" charset="0"/>
              </a:rPr>
              <a:t>When the Roman army heard about this, they turned back from their campaign in Wales to face </a:t>
            </a:r>
            <a:r>
              <a:rPr lang="en-GB" b="0" i="0" dirty="0" err="1" smtClean="0">
                <a:solidFill>
                  <a:srgbClr val="231F20"/>
                </a:solidFill>
                <a:effectLst/>
                <a:latin typeface="Comic Sans MS" panose="030F0702030302020204" pitchFamily="66" charset="0"/>
              </a:rPr>
              <a:t>Boudica</a:t>
            </a:r>
            <a:r>
              <a:rPr lang="en-GB" b="0" i="0" dirty="0" smtClean="0">
                <a:solidFill>
                  <a:srgbClr val="231F20"/>
                </a:solidFill>
                <a:effectLst/>
                <a:latin typeface="Comic Sans MS" panose="030F0702030302020204" pitchFamily="66" charset="0"/>
              </a:rPr>
              <a:t>. Even though the Romans were outnumbered by </a:t>
            </a:r>
            <a:r>
              <a:rPr lang="en-GB" b="0" i="0" dirty="0" err="1" smtClean="0">
                <a:solidFill>
                  <a:srgbClr val="231F20"/>
                </a:solidFill>
                <a:effectLst/>
                <a:latin typeface="Comic Sans MS" panose="030F0702030302020204" pitchFamily="66" charset="0"/>
              </a:rPr>
              <a:t>Boudica's</a:t>
            </a:r>
            <a:r>
              <a:rPr lang="en-GB" b="0" i="0" dirty="0" smtClean="0">
                <a:solidFill>
                  <a:srgbClr val="231F20"/>
                </a:solidFill>
                <a:effectLst/>
                <a:latin typeface="Comic Sans MS" panose="030F0702030302020204" pitchFamily="66" charset="0"/>
              </a:rPr>
              <a:t> 200,000 warriors, they were better trained and had better armour. Both sides clashed in a fierce battle, but the Romans won.</a:t>
            </a:r>
            <a:endParaRPr lang="en-GB" b="0" i="0" dirty="0">
              <a:solidFill>
                <a:srgbClr val="231F20"/>
              </a:solidFill>
              <a:effectLst/>
              <a:latin typeface="Comic Sans MS" panose="030F0702030302020204" pitchFamily="66" charset="0"/>
            </a:endParaRPr>
          </a:p>
        </p:txBody>
      </p:sp>
      <p:sp>
        <p:nvSpPr>
          <p:cNvPr id="3" name="Rectangle 2"/>
          <p:cNvSpPr/>
          <p:nvPr/>
        </p:nvSpPr>
        <p:spPr>
          <a:xfrm>
            <a:off x="6948312" y="1969716"/>
            <a:ext cx="4834721" cy="369332"/>
          </a:xfrm>
          <a:prstGeom prst="rect">
            <a:avLst/>
          </a:prstGeom>
        </p:spPr>
        <p:txBody>
          <a:bodyPr wrap="none">
            <a:spAutoFit/>
          </a:bodyPr>
          <a:lstStyle/>
          <a:p>
            <a:r>
              <a:rPr lang="en-GB" dirty="0" smtClean="0">
                <a:hlinkClick r:id="rId2"/>
              </a:rPr>
              <a:t>How the Romans conquered Britain - BBC </a:t>
            </a:r>
            <a:r>
              <a:rPr lang="en-GB" dirty="0" err="1" smtClean="0">
                <a:hlinkClick r:id="rId2"/>
              </a:rPr>
              <a:t>Bitesize</a:t>
            </a:r>
            <a:endParaRPr lang="en-GB" dirty="0"/>
          </a:p>
        </p:txBody>
      </p:sp>
      <p:pic>
        <p:nvPicPr>
          <p:cNvPr id="4" name="Picture 3"/>
          <p:cNvPicPr>
            <a:picLocks noChangeAspect="1"/>
          </p:cNvPicPr>
          <p:nvPr/>
        </p:nvPicPr>
        <p:blipFill>
          <a:blip r:embed="rId3"/>
          <a:stretch>
            <a:fillRect/>
          </a:stretch>
        </p:blipFill>
        <p:spPr>
          <a:xfrm>
            <a:off x="7465739" y="2784001"/>
            <a:ext cx="3991263" cy="3085553"/>
          </a:xfrm>
          <a:prstGeom prst="rect">
            <a:avLst/>
          </a:prstGeom>
        </p:spPr>
      </p:pic>
    </p:spTree>
    <p:extLst>
      <p:ext uri="{BB962C8B-B14F-4D97-AF65-F5344CB8AC3E}">
        <p14:creationId xmlns:p14="http://schemas.microsoft.com/office/powerpoint/2010/main" val="13123524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781812" y="478848"/>
            <a:ext cx="8815820" cy="5164967"/>
          </a:xfrm>
          <a:prstGeom prst="rect">
            <a:avLst/>
          </a:prstGeom>
        </p:spPr>
      </p:pic>
      <p:sp>
        <p:nvSpPr>
          <p:cNvPr id="3" name="Rectangle 2"/>
          <p:cNvSpPr/>
          <p:nvPr/>
        </p:nvSpPr>
        <p:spPr>
          <a:xfrm>
            <a:off x="1624794" y="5848989"/>
            <a:ext cx="9355446" cy="523220"/>
          </a:xfrm>
          <a:prstGeom prst="rect">
            <a:avLst/>
          </a:prstGeom>
        </p:spPr>
        <p:txBody>
          <a:bodyPr wrap="none">
            <a:spAutoFit/>
          </a:bodyPr>
          <a:lstStyle/>
          <a:p>
            <a:r>
              <a:rPr lang="en-GB" sz="2800" b="0" i="0" dirty="0" smtClean="0">
                <a:solidFill>
                  <a:srgbClr val="231F20"/>
                </a:solidFill>
                <a:effectLst/>
                <a:latin typeface="Comic Sans MS" panose="030F0702030302020204" pitchFamily="66" charset="0"/>
              </a:rPr>
              <a:t>What happened when Boudicca faced the Roman army?</a:t>
            </a:r>
            <a:endParaRPr lang="en-GB" sz="2800" dirty="0">
              <a:latin typeface="Comic Sans MS" panose="030F0702030302020204" pitchFamily="66" charset="0"/>
            </a:endParaRPr>
          </a:p>
        </p:txBody>
      </p:sp>
    </p:spTree>
    <p:extLst>
      <p:ext uri="{BB962C8B-B14F-4D97-AF65-F5344CB8AC3E}">
        <p14:creationId xmlns:p14="http://schemas.microsoft.com/office/powerpoint/2010/main" val="363061121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TotalTime>
  <Words>186</Words>
  <Application>Microsoft Office PowerPoint</Application>
  <PresentationFormat>Widescreen</PresentationFormat>
  <Paragraphs>43</Paragraphs>
  <Slides>6</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vt:i4>
      </vt:variant>
    </vt:vector>
  </HeadingPairs>
  <TitlesOfParts>
    <vt:vector size="13" baseType="lpstr">
      <vt:lpstr>Arial</vt:lpstr>
      <vt:lpstr>Calibri</vt:lpstr>
      <vt:lpstr>Calibri Light</vt:lpstr>
      <vt:lpstr>Cambria</vt:lpstr>
      <vt:lpstr>Comic Sans MS</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Tatum Celliers</dc:creator>
  <cp:lastModifiedBy>Tatum Celliers</cp:lastModifiedBy>
  <cp:revision>1</cp:revision>
  <dcterms:created xsi:type="dcterms:W3CDTF">2021-11-28T23:38:53Z</dcterms:created>
  <dcterms:modified xsi:type="dcterms:W3CDTF">2021-11-29T00:08:35Z</dcterms:modified>
</cp:coreProperties>
</file>