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1" r:id="rId4"/>
  </p:sldMasterIdLst>
  <p:sldIdLst>
    <p:sldId id="256" r:id="rId5"/>
    <p:sldId id="258" r:id="rId6"/>
    <p:sldId id="264" r:id="rId7"/>
    <p:sldId id="266" r:id="rId8"/>
    <p:sldId id="267" r:id="rId9"/>
    <p:sldId id="26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1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845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227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61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216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927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955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548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324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4793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636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575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268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889" r:id="rId8"/>
    <p:sldLayoutId id="2147483890" r:id="rId9"/>
    <p:sldLayoutId id="2147483891" r:id="rId10"/>
    <p:sldLayoutId id="2147483892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DDF16-3246-4705-9894-CB89093DB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9730" y="-776177"/>
            <a:ext cx="10843544" cy="3352800"/>
          </a:xfrm>
        </p:spPr>
        <p:txBody>
          <a:bodyPr/>
          <a:lstStyle/>
          <a:p>
            <a:r>
              <a:rPr lang="en-GB" dirty="0"/>
              <a:t>Tuesday 5</a:t>
            </a:r>
            <a:r>
              <a:rPr lang="en-GB" baseline="30000" dirty="0"/>
              <a:t>th</a:t>
            </a:r>
            <a:r>
              <a:rPr lang="en-GB" dirty="0"/>
              <a:t> January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3D86-4316-41D0-83EC-028BD27A4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729" y="2902865"/>
            <a:ext cx="6746197" cy="367312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6900" dirty="0"/>
              <a:t>L.O: To learn and apply new vocabulary.</a:t>
            </a:r>
            <a:endParaRPr lang="en-GB" sz="6900" dirty="0">
              <a:cs typeface="Calibri Light"/>
            </a:endParaRPr>
          </a:p>
          <a:p>
            <a:r>
              <a:rPr lang="en-GB" sz="6900" dirty="0"/>
              <a:t>C: The Iron Man.</a:t>
            </a:r>
            <a:r>
              <a:rPr lang="en-GB" sz="4400" dirty="0"/>
              <a:t>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51CBBE-3D9F-424B-B099-94D5ABFC8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3263" y="1625238"/>
            <a:ext cx="3858163" cy="486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8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84A372-C7E0-429E-B843-484C3EBD0ABA}"/>
              </a:ext>
            </a:extLst>
          </p:cNvPr>
          <p:cNvSpPr/>
          <p:nvPr/>
        </p:nvSpPr>
        <p:spPr>
          <a:xfrm>
            <a:off x="90377" y="74428"/>
            <a:ext cx="2280683" cy="5741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5633" y="0"/>
            <a:ext cx="10772775" cy="1658198"/>
          </a:xfrm>
        </p:spPr>
        <p:txBody>
          <a:bodyPr/>
          <a:lstStyle/>
          <a:p>
            <a:r>
              <a:rPr lang="en-GB" dirty="0"/>
              <a:t>Fastest Finger Challenge!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328" y="5254611"/>
            <a:ext cx="11219343" cy="3766185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0000"/>
                </a:solidFill>
                <a:latin typeface="Calibri" panose="020F0502020204030204" pitchFamily="34" charset="0"/>
              </a:rPr>
              <a:t>Let’s play our fastest finger game!</a:t>
            </a:r>
            <a:endParaRPr lang="en-GB" sz="8800" u="sng" dirty="0">
              <a:solidFill>
                <a:schemeClr val="accent1"/>
              </a:solidFill>
            </a:endParaRPr>
          </a:p>
          <a:p>
            <a:endParaRPr lang="en-GB" dirty="0"/>
          </a:p>
        </p:txBody>
      </p:sp>
      <p:pic>
        <p:nvPicPr>
          <p:cNvPr id="5122" name="Picture 2" descr="Fastest Finger First Game , Free Transparent Clipart - ClipartKey">
            <a:extLst>
              <a:ext uri="{FF2B5EF4-FFF2-40B4-BE49-F238E27FC236}">
                <a16:creationId xmlns:a16="http://schemas.microsoft.com/office/drawing/2014/main" id="{96976744-90CF-45BA-93BC-5458A8FD42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595" y="1410142"/>
            <a:ext cx="7443249" cy="3366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67942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 Read : p.14-18  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927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/>
              <a:t>Vocabulary Victor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 fontScale="92500" lnSpcReduction="20000"/>
          </a:bodyPr>
          <a:lstStyle/>
          <a:p>
            <a:r>
              <a:rPr lang="en-GB" sz="5400" dirty="0"/>
              <a:t>Today we are going to find some new words and learn what they mean! </a:t>
            </a:r>
          </a:p>
          <a:p>
            <a:endParaRPr lang="en-GB" sz="5400" dirty="0">
              <a:solidFill>
                <a:schemeClr val="tx1"/>
              </a:solidFill>
            </a:endParaRPr>
          </a:p>
          <a:p>
            <a:r>
              <a:rPr lang="en-GB" sz="5400" dirty="0">
                <a:solidFill>
                  <a:schemeClr val="tx1"/>
                </a:solidFill>
              </a:rPr>
              <a:t>We are going to try and use them </a:t>
            </a:r>
            <a:r>
              <a:rPr lang="en-GB" sz="5400" u="sng" dirty="0">
                <a:solidFill>
                  <a:srgbClr val="FF0000"/>
                </a:solidFill>
              </a:rPr>
              <a:t>in context </a:t>
            </a:r>
            <a:r>
              <a:rPr lang="en-GB" sz="5400" dirty="0">
                <a:solidFill>
                  <a:schemeClr val="tx1"/>
                </a:solidFill>
              </a:rPr>
              <a:t>too!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406560-8CB7-472F-ABAA-45E45DF0F4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0751" y="290074"/>
            <a:ext cx="5249008" cy="6277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246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/>
              <a:t>Vocabulary Victor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241" y="1068330"/>
            <a:ext cx="6565638" cy="5499595"/>
          </a:xfrm>
        </p:spPr>
        <p:txBody>
          <a:bodyPr>
            <a:normAutofit fontScale="85000" lnSpcReduction="20000"/>
          </a:bodyPr>
          <a:lstStyle/>
          <a:p>
            <a:r>
              <a:rPr lang="en-GB" sz="5400" dirty="0"/>
              <a:t>Today we are going to find some new words and learn what they mean! </a:t>
            </a:r>
          </a:p>
          <a:p>
            <a:endParaRPr lang="en-GB" sz="5400" dirty="0">
              <a:solidFill>
                <a:schemeClr val="tx1"/>
              </a:solidFill>
            </a:endParaRPr>
          </a:p>
          <a:p>
            <a:r>
              <a:rPr lang="en-GB" sz="5400" dirty="0">
                <a:solidFill>
                  <a:schemeClr val="tx1"/>
                </a:solidFill>
              </a:rPr>
              <a:t>We are going to try and use them </a:t>
            </a:r>
            <a:r>
              <a:rPr lang="en-GB" sz="5400" u="sng" dirty="0">
                <a:solidFill>
                  <a:srgbClr val="FF0000"/>
                </a:solidFill>
              </a:rPr>
              <a:t>in context </a:t>
            </a:r>
            <a:r>
              <a:rPr lang="en-GB" sz="5400" dirty="0">
                <a:solidFill>
                  <a:schemeClr val="tx1"/>
                </a:solidFill>
              </a:rPr>
              <a:t>too!</a:t>
            </a:r>
          </a:p>
          <a:p>
            <a:endParaRPr lang="en-GB" sz="5400" dirty="0">
              <a:solidFill>
                <a:schemeClr val="tx1"/>
              </a:solidFill>
            </a:endParaRPr>
          </a:p>
          <a:p>
            <a:r>
              <a:rPr lang="en-GB" sz="7000" b="1" u="sng" dirty="0">
                <a:solidFill>
                  <a:srgbClr val="FF0000"/>
                </a:solidFill>
              </a:rPr>
              <a:t>Why should we learn new words?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406560-8CB7-472F-ABAA-45E45DF0F4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0751" y="290074"/>
            <a:ext cx="5249008" cy="6277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7494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/>
              <a:t>Vocabulary Victor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241" y="1068330"/>
            <a:ext cx="6565638" cy="549959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3200" u="sng" dirty="0">
                <a:solidFill>
                  <a:srgbClr val="FF0000"/>
                </a:solidFill>
                <a:latin typeface="Calibri" panose="020F0502020204030204" pitchFamily="34" charset="0"/>
              </a:rPr>
              <a:t>Can you draw a table like this in your book? </a:t>
            </a:r>
          </a:p>
          <a:p>
            <a:pPr algn="l" rtl="0" fontAlgn="base"/>
            <a:endParaRPr lang="en-GB" sz="66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406560-8CB7-472F-ABAA-45E45DF0F4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0751" y="290074"/>
            <a:ext cx="5249008" cy="6277851"/>
          </a:xfrm>
          <a:prstGeom prst="rect">
            <a:avLst/>
          </a:prstGeom>
        </p:spPr>
      </p:pic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B677C976-2F60-42DA-B206-407E75DFF4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1165789"/>
              </p:ext>
            </p:extLst>
          </p:nvPr>
        </p:nvGraphicFramePr>
        <p:xfrm>
          <a:off x="334706" y="1962301"/>
          <a:ext cx="6353172" cy="17803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7724">
                  <a:extLst>
                    <a:ext uri="{9D8B030D-6E8A-4147-A177-3AD203B41FA5}">
                      <a16:colId xmlns:a16="http://schemas.microsoft.com/office/drawing/2014/main" val="3462643919"/>
                    </a:ext>
                  </a:extLst>
                </a:gridCol>
                <a:gridCol w="2117724">
                  <a:extLst>
                    <a:ext uri="{9D8B030D-6E8A-4147-A177-3AD203B41FA5}">
                      <a16:colId xmlns:a16="http://schemas.microsoft.com/office/drawing/2014/main" val="2826186623"/>
                    </a:ext>
                  </a:extLst>
                </a:gridCol>
                <a:gridCol w="2117724">
                  <a:extLst>
                    <a:ext uri="{9D8B030D-6E8A-4147-A177-3AD203B41FA5}">
                      <a16:colId xmlns:a16="http://schemas.microsoft.com/office/drawing/2014/main" val="2569501095"/>
                    </a:ext>
                  </a:extLst>
                </a:gridCol>
              </a:tblGrid>
              <a:tr h="1154157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Meaning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Applied in a  sentence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150830"/>
                  </a:ext>
                </a:extLst>
              </a:tr>
              <a:tr h="62620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41149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6440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/>
              <a:t>Vocabulary Victor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241" y="1068330"/>
            <a:ext cx="6565638" cy="549959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3200" b="0" i="0" u="sng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Paddlers</a:t>
            </a:r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: Define and apply the new words in a sentence.  </a:t>
            </a:r>
            <a:endParaRPr lang="en-GB" sz="66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endParaRPr lang="en-GB" sz="66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3200" b="0" i="0" u="sng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Snorkelers</a:t>
            </a:r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: Define and apply the new words in a sentence which includes a FANBOYS conjunction.  </a:t>
            </a:r>
            <a:endParaRPr lang="en-GB" sz="66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endParaRPr lang="en-GB" sz="66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3200" b="0" i="0" u="sng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Divers:    </a:t>
            </a:r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Define and apply the new words in a sentence which includes a FANBOYS conjunction and an adverbial phrase.  </a:t>
            </a:r>
            <a:endParaRPr lang="en-GB" sz="66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406560-8CB7-472F-ABAA-45E45DF0F4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0751" y="290074"/>
            <a:ext cx="5249008" cy="6277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169083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7EBC928-1FA2-40C1-8654-E1B3AA24CB1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8B5CCF2-C2A2-4FCE-A2F5-7E5A0830F97F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b7193443-4924-4c98-83f1-322a08f1315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415F4CB-7E34-45A8-A350-DFF899E6C704}">
  <ds:schemaRefs>
    <ds:schemaRef ds:uri="933c73ff-1f47-478d-836a-52d41c4c8390"/>
    <ds:schemaRef ds:uri="b7193443-4924-4c98-83f1-322a08f131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37</TotalTime>
  <Words>184</Words>
  <Application>Microsoft Office PowerPoint</Application>
  <PresentationFormat>Widescreen</PresentationFormat>
  <Paragraphs>27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Segoe UI</vt:lpstr>
      <vt:lpstr>Metropolitan</vt:lpstr>
      <vt:lpstr>Tuesday 5th January 2021</vt:lpstr>
      <vt:lpstr>Fastest Finger Challenge!</vt:lpstr>
      <vt:lpstr>Vocabulary Victor Time!</vt:lpstr>
      <vt:lpstr>Vocabulary Victor Time!</vt:lpstr>
      <vt:lpstr>Vocabulary Victor Time!</vt:lpstr>
      <vt:lpstr>Vocabulary Victor Time!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November 2020</dc:title>
  <dc:creator>alice watton</dc:creator>
  <cp:lastModifiedBy>alice watton</cp:lastModifiedBy>
  <cp:revision>13</cp:revision>
  <dcterms:created xsi:type="dcterms:W3CDTF">2020-10-29T12:54:05Z</dcterms:created>
  <dcterms:modified xsi:type="dcterms:W3CDTF">2020-12-10T15:13:37Z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