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Default Extension="WAV" ContentType="audio/x-wav"/>
  <Default Extension="gif" ContentType="image/gi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2"/>
  </p:notesMasterIdLst>
  <p:handoutMasterIdLst>
    <p:handoutMasterId r:id="rId23"/>
  </p:handoutMasterIdLst>
  <p:sldIdLst>
    <p:sldId id="266" r:id="rId5"/>
    <p:sldId id="267" r:id="rId6"/>
    <p:sldId id="268" r:id="rId7"/>
    <p:sldId id="273" r:id="rId8"/>
    <p:sldId id="269" r:id="rId9"/>
    <p:sldId id="270" r:id="rId10"/>
    <p:sldId id="274" r:id="rId11"/>
    <p:sldId id="271" r:id="rId12"/>
    <p:sldId id="272" r:id="rId13"/>
    <p:sldId id="275" r:id="rId14"/>
    <p:sldId id="263" r:id="rId15"/>
    <p:sldId id="262" r:id="rId16"/>
    <p:sldId id="264" r:id="rId17"/>
    <p:sldId id="265" r:id="rId18"/>
    <p:sldId id="257" r:id="rId19"/>
    <p:sldId id="276" r:id="rId20"/>
    <p:sldId id="258"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6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67" d="100"/>
          <a:sy n="67" d="100"/>
        </p:scale>
        <p:origin x="-2748" y="-114"/>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F68EEAE3-3674-4018-B647-EDDA7880ECBC}" type="datetimeFigureOut">
              <a:rPr lang="en-US" smtClean="0"/>
              <a:pPr/>
              <a:t>1/8/2022</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BF92E3E6-B41C-4B1C-8A52-B53DE2EA8E39}" type="slidenum">
              <a:rPr lang="en-GB" smtClean="0"/>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29F2844-7169-4D12-8A76-FC51F8E0B629}" type="datetimeFigureOut">
              <a:rPr lang="en-US" smtClean="0"/>
              <a:pPr/>
              <a:t>1/8/2022</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7381BB0-BDAC-4CF2-87C7-B700C4013656}" type="slidenum">
              <a:rPr lang="en-GB" smtClean="0"/>
              <a:pPr/>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67381BB0-BDAC-4CF2-87C7-B700C4013656}" type="slidenum">
              <a:rPr lang="en-GB" smtClean="0"/>
              <a:pPr/>
              <a:t>1</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67381BB0-BDAC-4CF2-87C7-B700C4013656}" type="slidenum">
              <a:rPr lang="en-GB" smtClean="0"/>
              <a:pPr/>
              <a:t>2</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67381BB0-BDAC-4CF2-87C7-B700C4013656}" type="slidenum">
              <a:rPr lang="en-GB" smtClean="0"/>
              <a:pPr/>
              <a:t>3</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67381BB0-BDAC-4CF2-87C7-B700C4013656}" type="slidenum">
              <a:rPr lang="en-GB" smtClean="0"/>
              <a:pPr/>
              <a:t>4</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67381BB0-BDAC-4CF2-87C7-B700C4013656}" type="slidenum">
              <a:rPr lang="en-GB" smtClean="0"/>
              <a:pPr/>
              <a:t>5</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67381BB0-BDAC-4CF2-87C7-B700C4013656}" type="slidenum">
              <a:rPr lang="en-GB" smtClean="0"/>
              <a:pPr/>
              <a:t>6</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67381BB0-BDAC-4CF2-87C7-B700C4013656}" type="slidenum">
              <a:rPr lang="en-GB" smtClean="0"/>
              <a:pPr/>
              <a:t>7</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67381BB0-BDAC-4CF2-87C7-B700C4013656}" type="slidenum">
              <a:rPr lang="en-GB" smtClean="0"/>
              <a:pPr/>
              <a:t>8</a:t>
            </a:fld>
            <a:endParaRPr lang="en-GB"/>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67381BB0-BDAC-4CF2-87C7-B700C4013656}" type="slidenum">
              <a:rPr lang="en-GB" smtClean="0"/>
              <a:pPr/>
              <a:t>9</a:t>
            </a:fld>
            <a:endParaRPr lang="en-GB"/>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67381BB0-BDAC-4CF2-87C7-B700C4013656}" type="slidenum">
              <a:rPr lang="en-GB" smtClean="0"/>
              <a:pPr/>
              <a:t>10</a:t>
            </a:fld>
            <a:endParaRPr lang="en-GB"/>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362" name="Rectangle 7"/>
          <p:cNvSpPr>
            <a:spLocks noGrp="1" noChangeArrowheads="1"/>
          </p:cNvSpPr>
          <p:nvPr>
            <p:ph type="sldNum" sz="quarter"/>
          </p:nvPr>
        </p:nvSpPr>
        <p:spPr>
          <a:noFill/>
        </p:spPr>
        <p:txBody>
          <a:bodyPr/>
          <a:lstStyle/>
          <a:p>
            <a:fld id="{A44B5293-A584-43E0-9EC3-98FC874789C8}" type="slidenum">
              <a:rPr lang="en-GB"/>
              <a:pPr/>
              <a:t>11</a:t>
            </a:fld>
            <a:endParaRPr lang="en-GB"/>
          </a:p>
        </p:txBody>
      </p:sp>
      <p:sp>
        <p:nvSpPr>
          <p:cNvPr id="15363" name="Text Box 1"/>
          <p:cNvSpPr txBox="1">
            <a:spLocks noChangeArrowheads="1"/>
          </p:cNvSpPr>
          <p:nvPr/>
        </p:nvSpPr>
        <p:spPr bwMode="auto">
          <a:xfrm>
            <a:off x="1003786" y="695134"/>
            <a:ext cx="4848989" cy="3429509"/>
          </a:xfrm>
          <a:prstGeom prst="rect">
            <a:avLst/>
          </a:prstGeom>
          <a:solidFill>
            <a:srgbClr val="FFFFFF"/>
          </a:solidFill>
          <a:ln w="9525">
            <a:solidFill>
              <a:srgbClr val="000000"/>
            </a:solidFill>
            <a:miter lim="800000"/>
            <a:headEnd/>
            <a:tailEnd/>
          </a:ln>
        </p:spPr>
        <p:txBody>
          <a:bodyPr wrap="none" lIns="80165" tIns="40083" rIns="80165" bIns="40083" anchor="ctr"/>
          <a:lstStyle/>
          <a:p>
            <a:endParaRPr lang="en-US">
              <a:ea typeface="Lucida Sans Unicode" charset="0"/>
              <a:cs typeface="Lucida Sans Unicode" charset="0"/>
            </a:endParaRPr>
          </a:p>
        </p:txBody>
      </p:sp>
      <p:sp>
        <p:nvSpPr>
          <p:cNvPr id="15364" name="Rectangle 2"/>
          <p:cNvSpPr txBox="1">
            <a:spLocks noGrp="1" noChangeArrowheads="1"/>
          </p:cNvSpPr>
          <p:nvPr>
            <p:ph type="body"/>
          </p:nvPr>
        </p:nvSpPr>
        <p:spPr>
          <a:xfrm>
            <a:off x="685512" y="4343230"/>
            <a:ext cx="5485536" cy="4115139"/>
          </a:xfrm>
          <a:noFill/>
          <a:ln/>
        </p:spPr>
        <p:txBody>
          <a:bodyPr wrap="none" anchor="ctr"/>
          <a:lstStyle/>
          <a:p>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Introduction:</a:t>
            </a:r>
          </a:p>
          <a:p>
            <a:r>
              <a:rPr lang="en-GB" dirty="0" smtClean="0"/>
              <a:t>This</a:t>
            </a:r>
            <a:r>
              <a:rPr lang="en-GB" baseline="0" dirty="0" smtClean="0"/>
              <a:t> map shows the locations of the world’s major tropical rainforests.</a:t>
            </a:r>
          </a:p>
          <a:p>
            <a:r>
              <a:rPr lang="en-GB" baseline="0" dirty="0" smtClean="0"/>
              <a:t>Who can remember why we use the word tropical? (Tropic of Cancer, above. Tropic of Capricorn, below.)</a:t>
            </a:r>
          </a:p>
          <a:p>
            <a:r>
              <a:rPr lang="en-GB" baseline="0" dirty="0" smtClean="0"/>
              <a:t>The tropical rainforests are between the tropics and are close to the Equator. It is usually very hot there and very humid. You do not get Autumn, Winter, Summer and Spring. </a:t>
            </a:r>
          </a:p>
          <a:p>
            <a:r>
              <a:rPr lang="en-GB" baseline="0" dirty="0" smtClean="0"/>
              <a:t>What you are going to do is use an atlas to locate the different continents and countries of the major rainforests.</a:t>
            </a:r>
          </a:p>
          <a:p>
            <a:r>
              <a:rPr lang="en-GB" baseline="0" dirty="0" smtClean="0"/>
              <a:t>MODEL USING ATLAS. Some of you will use a globe instead. WRITE UP SUCCESS CRITERIA FOR USING ATLASES.</a:t>
            </a:r>
          </a:p>
          <a:p>
            <a:r>
              <a:rPr lang="en-GB" baseline="0" dirty="0" smtClean="0"/>
              <a:t>There are maps on your tables. Name the continents which have tropical rainforests, and name the countries.</a:t>
            </a:r>
            <a:endParaRPr lang="en-GB" dirty="0"/>
          </a:p>
        </p:txBody>
      </p:sp>
      <p:sp>
        <p:nvSpPr>
          <p:cNvPr id="4" name="Slide Number Placeholder 3"/>
          <p:cNvSpPr>
            <a:spLocks noGrp="1"/>
          </p:cNvSpPr>
          <p:nvPr>
            <p:ph type="sldNum" sz="quarter" idx="10"/>
          </p:nvPr>
        </p:nvSpPr>
        <p:spPr/>
        <p:txBody>
          <a:bodyPr/>
          <a:lstStyle/>
          <a:p>
            <a:fld id="{67381BB0-BDAC-4CF2-87C7-B700C4013656}" type="slidenum">
              <a:rPr lang="en-GB" smtClean="0"/>
              <a:pPr/>
              <a:t>12</a:t>
            </a:fld>
            <a:endParaRPr lang="en-GB"/>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65526B1B-B44F-44B6-A54B-114C0A3D8185}" type="slidenum">
              <a:rPr lang="en-GB" smtClean="0"/>
              <a:pPr/>
              <a:t>13</a:t>
            </a:fld>
            <a:endParaRPr lang="en-GB"/>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65526B1B-B44F-44B6-A54B-114C0A3D8185}" type="slidenum">
              <a:rPr lang="en-GB" smtClean="0"/>
              <a:pPr/>
              <a:t>14</a:t>
            </a:fld>
            <a:endParaRPr lang="en-GB"/>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Introduction:</a:t>
            </a:r>
          </a:p>
          <a:p>
            <a:r>
              <a:rPr lang="en-GB" dirty="0" smtClean="0"/>
              <a:t>This</a:t>
            </a:r>
            <a:r>
              <a:rPr lang="en-GB" baseline="0" dirty="0" smtClean="0"/>
              <a:t> map shows the locations of the world’s major tropical rainforests.</a:t>
            </a:r>
          </a:p>
          <a:p>
            <a:r>
              <a:rPr lang="en-GB" baseline="0" dirty="0" smtClean="0"/>
              <a:t>Who can remember why we use the word tropical? (Tropic of Cancer, above. Tropic of Capricorn, below.)</a:t>
            </a:r>
          </a:p>
          <a:p>
            <a:r>
              <a:rPr lang="en-GB" baseline="0" dirty="0" smtClean="0"/>
              <a:t>The tropical rainforests are between the tropics and are close to the Equator. It is usually very hot there and very humid. You do not get Autumn, Winter, Summer and Spring. </a:t>
            </a:r>
          </a:p>
          <a:p>
            <a:r>
              <a:rPr lang="en-GB" baseline="0" dirty="0" smtClean="0"/>
              <a:t>What you are going to do is use an atlas to locate the different continents and countries of the major rainforests.</a:t>
            </a:r>
          </a:p>
          <a:p>
            <a:r>
              <a:rPr lang="en-GB" baseline="0" dirty="0" smtClean="0"/>
              <a:t>MODEL USING ATLAS. Some of you will use a globe instead. WRITE UP SUCCESS CRITERIA FOR USING ATLASES.</a:t>
            </a:r>
          </a:p>
          <a:p>
            <a:r>
              <a:rPr lang="en-GB" baseline="0" dirty="0" smtClean="0"/>
              <a:t>There are maps on your tables. Name the continents which have tropical rainforests, and name the countries.</a:t>
            </a:r>
            <a:endParaRPr lang="en-GB" dirty="0"/>
          </a:p>
        </p:txBody>
      </p:sp>
      <p:sp>
        <p:nvSpPr>
          <p:cNvPr id="4" name="Slide Number Placeholder 3"/>
          <p:cNvSpPr>
            <a:spLocks noGrp="1"/>
          </p:cNvSpPr>
          <p:nvPr>
            <p:ph type="sldNum" sz="quarter" idx="10"/>
          </p:nvPr>
        </p:nvSpPr>
        <p:spPr/>
        <p:txBody>
          <a:bodyPr/>
          <a:lstStyle/>
          <a:p>
            <a:fld id="{67381BB0-BDAC-4CF2-87C7-B700C4013656}" type="slidenum">
              <a:rPr lang="en-GB" smtClean="0"/>
              <a:pPr/>
              <a:t>15</a:t>
            </a:fld>
            <a:endParaRPr lang="en-GB"/>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Assessment for Learning:</a:t>
            </a:r>
            <a:r>
              <a:rPr lang="en-GB" baseline="0" dirty="0" smtClean="0"/>
              <a:t> Children who need to change much to go to Mrs </a:t>
            </a:r>
            <a:r>
              <a:rPr lang="en-GB" baseline="0" dirty="0" err="1" smtClean="0"/>
              <a:t>Charlesworth</a:t>
            </a:r>
            <a:r>
              <a:rPr lang="en-GB" baseline="0" dirty="0" smtClean="0"/>
              <a:t> to check their work.</a:t>
            </a:r>
          </a:p>
          <a:p>
            <a:endParaRPr lang="en-GB" baseline="0" dirty="0" smtClean="0"/>
          </a:p>
          <a:p>
            <a:r>
              <a:rPr lang="en-GB" baseline="0" dirty="0" smtClean="0"/>
              <a:t>Rest of children to return to carpet.</a:t>
            </a:r>
            <a:endParaRPr lang="en-GB" dirty="0"/>
          </a:p>
        </p:txBody>
      </p:sp>
      <p:sp>
        <p:nvSpPr>
          <p:cNvPr id="4" name="Slide Number Placeholder 3"/>
          <p:cNvSpPr>
            <a:spLocks noGrp="1"/>
          </p:cNvSpPr>
          <p:nvPr>
            <p:ph type="sldNum" sz="quarter" idx="10"/>
          </p:nvPr>
        </p:nvSpPr>
        <p:spPr/>
        <p:txBody>
          <a:bodyPr/>
          <a:lstStyle/>
          <a:p>
            <a:fld id="{67381BB0-BDAC-4CF2-87C7-B700C4013656}" type="slidenum">
              <a:rPr lang="en-GB" smtClean="0"/>
              <a:pPr/>
              <a:t>17</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08461DD-DF5F-4FC8-B28D-571C0DA5213F}" type="datetimeFigureOut">
              <a:rPr lang="en-US" smtClean="0"/>
              <a:pPr/>
              <a:t>1/8/2022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BC3653-D8D3-4850-9E26-2BF8E4E44CB0}"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08461DD-DF5F-4FC8-B28D-571C0DA5213F}" type="datetimeFigureOut">
              <a:rPr lang="en-US" smtClean="0"/>
              <a:pPr/>
              <a:t>1/8/2022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BC3653-D8D3-4850-9E26-2BF8E4E44CB0}"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08461DD-DF5F-4FC8-B28D-571C0DA5213F}" type="datetimeFigureOut">
              <a:rPr lang="en-US" smtClean="0"/>
              <a:pPr/>
              <a:t>1/8/2022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BC3653-D8D3-4850-9E26-2BF8E4E44CB0}"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08461DD-DF5F-4FC8-B28D-571C0DA5213F}" type="datetimeFigureOut">
              <a:rPr lang="en-US" smtClean="0"/>
              <a:pPr/>
              <a:t>1/8/2022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BC3653-D8D3-4850-9E26-2BF8E4E44CB0}"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08461DD-DF5F-4FC8-B28D-571C0DA5213F}" type="datetimeFigureOut">
              <a:rPr lang="en-US" smtClean="0"/>
              <a:pPr/>
              <a:t>1/8/2022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DBC3653-D8D3-4850-9E26-2BF8E4E44CB0}"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08461DD-DF5F-4FC8-B28D-571C0DA5213F}" type="datetimeFigureOut">
              <a:rPr lang="en-US" smtClean="0"/>
              <a:pPr/>
              <a:t>1/8/2022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DBC3653-D8D3-4850-9E26-2BF8E4E44CB0}"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08461DD-DF5F-4FC8-B28D-571C0DA5213F}" type="datetimeFigureOut">
              <a:rPr lang="en-US" smtClean="0"/>
              <a:pPr/>
              <a:t>1/8/2022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DBC3653-D8D3-4850-9E26-2BF8E4E44CB0}"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08461DD-DF5F-4FC8-B28D-571C0DA5213F}" type="datetimeFigureOut">
              <a:rPr lang="en-US" smtClean="0"/>
              <a:pPr/>
              <a:t>1/8/2022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BC3653-D8D3-4850-9E26-2BF8E4E44CB0}"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08461DD-DF5F-4FC8-B28D-571C0DA5213F}" type="datetimeFigureOut">
              <a:rPr lang="en-US" smtClean="0"/>
              <a:pPr/>
              <a:t>1/8/2022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BC3653-D8D3-4850-9E26-2BF8E4E44CB0}"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08461DD-DF5F-4FC8-B28D-571C0DA5213F}" type="datetimeFigureOut">
              <a:rPr lang="en-US" smtClean="0"/>
              <a:pPr/>
              <a:t>1/8/2022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BC3653-D8D3-4850-9E26-2BF8E4E44CB0}"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08461DD-DF5F-4FC8-B28D-571C0DA5213F}" type="datetimeFigureOut">
              <a:rPr lang="en-US" smtClean="0"/>
              <a:pPr/>
              <a:t>1/8/2022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BC3653-D8D3-4850-9E26-2BF8E4E44CB0}"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8461DD-DF5F-4FC8-B28D-571C0DA5213F}" type="datetimeFigureOut">
              <a:rPr lang="en-US" smtClean="0"/>
              <a:pPr/>
              <a:t>1/8/2022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BC3653-D8D3-4850-9E26-2BF8E4E44CB0}"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hyperlink" Target="https://www.youtube.com/watch?v=ZRG8GCyusiw"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WAV"/><Relationship Id="rId1" Type="http://schemas.microsoft.com/office/2007/relationships/media" Target="../media/media2.WAV"/><Relationship Id="rId6" Type="http://schemas.openxmlformats.org/officeDocument/2006/relationships/image" Target="../media/image15.png"/><Relationship Id="rId5" Type="http://schemas.openxmlformats.org/officeDocument/2006/relationships/image" Target="../media/image12.gif"/><Relationship Id="rId4" Type="http://schemas.openxmlformats.org/officeDocument/2006/relationships/notesSlide" Target="../notesSlides/notesSlide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2130425"/>
            <a:ext cx="8062664" cy="2522711"/>
          </a:xfrm>
          <a:solidFill>
            <a:schemeClr val="bg2"/>
          </a:solidFill>
        </p:spPr>
        <p:txBody>
          <a:bodyPr>
            <a:normAutofit/>
          </a:bodyPr>
          <a:lstStyle/>
          <a:p>
            <a:r>
              <a:rPr lang="en-GB" u="sng" dirty="0" smtClean="0"/>
              <a:t>LO: </a:t>
            </a:r>
            <a:r>
              <a:rPr lang="en-US" u="sng" dirty="0"/>
              <a:t>To investigate places</a:t>
            </a:r>
            <a:r>
              <a:rPr lang="en-US" u="sng" dirty="0" smtClean="0"/>
              <a:t>.</a:t>
            </a:r>
            <a:br>
              <a:rPr lang="en-US" u="sng" dirty="0" smtClean="0"/>
            </a:br>
            <a:r>
              <a:rPr lang="en-US" u="sng" dirty="0"/>
              <a:t>To </a:t>
            </a:r>
            <a:r>
              <a:rPr lang="en-US" u="sng" dirty="0" smtClean="0"/>
              <a:t>investigate patterns.</a:t>
            </a:r>
            <a:r>
              <a:rPr lang="en-GB" u="sng" dirty="0" smtClean="0"/>
              <a:t/>
            </a:r>
            <a:br>
              <a:rPr lang="en-GB" u="sng" dirty="0" smtClean="0"/>
            </a:br>
            <a:r>
              <a:rPr lang="en-GB" u="sng" dirty="0" smtClean="0"/>
              <a:t>C: Rainforests</a:t>
            </a:r>
            <a:endParaRPr lang="en-GB" u="sng" dirty="0"/>
          </a:p>
        </p:txBody>
      </p:sp>
      <p:pic>
        <p:nvPicPr>
          <p:cNvPr id="3" name="Instructions">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611560" y="3645024"/>
            <a:ext cx="609600" cy="609600"/>
          </a:xfrm>
          <a:prstGeom prst="rect">
            <a:avLst/>
          </a:prstGeom>
        </p:spPr>
      </p:pic>
      <p:sp>
        <p:nvSpPr>
          <p:cNvPr id="4" name="TextBox 3"/>
          <p:cNvSpPr txBox="1"/>
          <p:nvPr/>
        </p:nvSpPr>
        <p:spPr>
          <a:xfrm>
            <a:off x="107504" y="1547247"/>
            <a:ext cx="2988254" cy="369332"/>
          </a:xfrm>
          <a:prstGeom prst="rect">
            <a:avLst/>
          </a:prstGeom>
          <a:solidFill>
            <a:schemeClr val="bg1"/>
          </a:solidFill>
        </p:spPr>
        <p:txBody>
          <a:bodyPr wrap="none" rtlCol="0">
            <a:spAutoFit/>
          </a:bodyPr>
          <a:lstStyle/>
          <a:p>
            <a:r>
              <a:rPr lang="en-GB" dirty="0" smtClean="0"/>
              <a:t>Listen to the instructions here</a:t>
            </a:r>
            <a:endParaRPr lang="en-GB" dirty="0"/>
          </a:p>
        </p:txBody>
      </p:sp>
      <p:sp>
        <p:nvSpPr>
          <p:cNvPr id="5" name="Down Arrow 4"/>
          <p:cNvSpPr/>
          <p:nvPr/>
        </p:nvSpPr>
        <p:spPr>
          <a:xfrm>
            <a:off x="395536" y="2130425"/>
            <a:ext cx="825624" cy="126135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5452"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http://www.destination360.com/asia/malaysia/images/s/borneo-rainforest.jpg"/>
          <p:cNvPicPr>
            <a:picLocks noChangeAspect="1" noChangeArrowheads="1"/>
          </p:cNvPicPr>
          <p:nvPr/>
        </p:nvPicPr>
        <p:blipFill>
          <a:blip r:embed="rId3" cstate="print"/>
          <a:srcRect/>
          <a:stretch>
            <a:fillRect/>
          </a:stretch>
        </p:blipFill>
        <p:spPr bwMode="auto">
          <a:xfrm>
            <a:off x="0" y="-27384"/>
            <a:ext cx="9144000" cy="6883561"/>
          </a:xfrm>
          <a:prstGeom prst="rect">
            <a:avLst/>
          </a:prstGeom>
          <a:noFill/>
        </p:spPr>
      </p:pic>
      <p:sp>
        <p:nvSpPr>
          <p:cNvPr id="4" name="TextBox 3"/>
          <p:cNvSpPr txBox="1"/>
          <p:nvPr/>
        </p:nvSpPr>
        <p:spPr>
          <a:xfrm>
            <a:off x="768074" y="692696"/>
            <a:ext cx="7607852" cy="523220"/>
          </a:xfrm>
          <a:prstGeom prst="rect">
            <a:avLst/>
          </a:prstGeom>
          <a:noFill/>
        </p:spPr>
        <p:txBody>
          <a:bodyPr wrap="none" rtlCol="0">
            <a:spAutoFit/>
          </a:bodyPr>
          <a:lstStyle/>
          <a:p>
            <a:r>
              <a:rPr lang="en-US" sz="2800" u="sng" dirty="0">
                <a:hlinkClick r:id="rId4"/>
              </a:rPr>
              <a:t>https://www.youtube.com/watch?v=ZRG8GCyusiw</a:t>
            </a:r>
            <a:endParaRPr lang="en-GB" sz="28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t1.gstatic.com/images?q=tbn:ANd9GcRUu08e9NNoAbdbz8hue4LLYcANWzUeqZksT2VRe78tRvU2NZxDwp8qz-B-"/>
          <p:cNvPicPr>
            <a:picLocks noChangeAspect="1" noChangeArrowheads="1"/>
          </p:cNvPicPr>
          <p:nvPr/>
        </p:nvPicPr>
        <p:blipFill>
          <a:blip r:embed="rId3" cstate="print"/>
          <a:srcRect/>
          <a:stretch>
            <a:fillRect/>
          </a:stretch>
        </p:blipFill>
        <p:spPr bwMode="auto">
          <a:xfrm>
            <a:off x="0" y="0"/>
            <a:ext cx="9144000" cy="6849177"/>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http://www.buzzle.com/img/articleImages/280713-57029-51.jpg"/>
          <p:cNvPicPr>
            <a:picLocks noChangeAspect="1" noChangeArrowheads="1"/>
          </p:cNvPicPr>
          <p:nvPr/>
        </p:nvPicPr>
        <p:blipFill>
          <a:blip r:embed="rId3" cstate="print"/>
          <a:srcRect/>
          <a:stretch>
            <a:fillRect/>
          </a:stretch>
        </p:blipFill>
        <p:spPr bwMode="auto">
          <a:xfrm>
            <a:off x="35747" y="620688"/>
            <a:ext cx="9108253" cy="5301208"/>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deforestationfacts.org/wp-content/uploads/2011/12/rainforest-facts.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t2.gstatic.com/images?q=tbn:ANd9GcRtmkioHCxDBi3OAWpoMRkm8gRbT82cMEdd0m0_mzZ8dpLH5P_Hskx93WHy"/>
          <p:cNvPicPr>
            <a:picLocks noChangeAspect="1" noChangeArrowheads="1"/>
          </p:cNvPicPr>
          <p:nvPr/>
        </p:nvPicPr>
        <p:blipFill>
          <a:blip r:embed="rId3" cstate="print"/>
          <a:srcRect/>
          <a:stretch>
            <a:fillRect/>
          </a:stretch>
        </p:blipFill>
        <p:spPr bwMode="auto">
          <a:xfrm>
            <a:off x="0" y="0"/>
            <a:ext cx="9144000" cy="6849177"/>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http://www.srl.caltech.edu/personnel/krubal/rainforest/Edit560s6/www/images/what/whfmonk.gif"/>
          <p:cNvPicPr>
            <a:picLocks noChangeAspect="1" noChangeArrowheads="1"/>
          </p:cNvPicPr>
          <p:nvPr/>
        </p:nvPicPr>
        <p:blipFill>
          <a:blip r:embed="rId3" cstate="print"/>
          <a:srcRect/>
          <a:stretch>
            <a:fillRect/>
          </a:stretch>
        </p:blipFill>
        <p:spPr bwMode="auto">
          <a:xfrm>
            <a:off x="611560" y="692696"/>
            <a:ext cx="2664296" cy="3516871"/>
          </a:xfrm>
          <a:prstGeom prst="rect">
            <a:avLst/>
          </a:prstGeom>
          <a:noFill/>
        </p:spPr>
      </p:pic>
      <p:pic>
        <p:nvPicPr>
          <p:cNvPr id="53252" name="Picture 4" descr="http://webspace.webring.com/people/tp/popfam/rfgraphics/jaguar1.gif"/>
          <p:cNvPicPr>
            <a:picLocks noChangeAspect="1" noChangeArrowheads="1"/>
          </p:cNvPicPr>
          <p:nvPr/>
        </p:nvPicPr>
        <p:blipFill>
          <a:blip r:embed="rId4" cstate="print"/>
          <a:srcRect/>
          <a:stretch>
            <a:fillRect/>
          </a:stretch>
        </p:blipFill>
        <p:spPr bwMode="auto">
          <a:xfrm>
            <a:off x="5029200" y="3638549"/>
            <a:ext cx="4114800" cy="3219451"/>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edu.glogster.com/media/4/34/20/72/34207245.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blogs.ft.com/ftfmblog/files/2009/06/rainforest.jpg"/>
          <p:cNvPicPr>
            <a:picLocks noChangeAspect="1" noChangeArrowheads="1"/>
          </p:cNvPicPr>
          <p:nvPr/>
        </p:nvPicPr>
        <p:blipFill>
          <a:blip r:embed="rId3" cstate="print"/>
          <a:srcRect/>
          <a:stretch>
            <a:fillRect/>
          </a:stretch>
        </p:blipFill>
        <p:spPr bwMode="auto">
          <a:xfrm>
            <a:off x="0" y="0"/>
            <a:ext cx="9143999" cy="6858000"/>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sp>
        <p:nvSpPr>
          <p:cNvPr id="4" name="TextBox 3"/>
          <p:cNvSpPr txBox="1"/>
          <p:nvPr/>
        </p:nvSpPr>
        <p:spPr>
          <a:xfrm>
            <a:off x="683568" y="2132856"/>
            <a:ext cx="7858180" cy="1538883"/>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endParaRPr lang="en-GB" dirty="0" smtClean="0">
              <a:latin typeface="Comic Sans MS" pitchFamily="66" charset="0"/>
            </a:endParaRPr>
          </a:p>
          <a:p>
            <a:pPr lvl="0" algn="ctr"/>
            <a:r>
              <a:rPr lang="en-US" sz="4000" dirty="0" smtClean="0"/>
              <a:t>What do you think a rainforest is? </a:t>
            </a:r>
            <a:endParaRPr lang="en-GB" sz="4000" dirty="0" smtClean="0"/>
          </a:p>
          <a:p>
            <a:endParaRPr lang="en-GB" dirty="0">
              <a:latin typeface="Comic Sans MS" pitchFamily="66" charset="0"/>
            </a:endParaRPr>
          </a:p>
          <a:p>
            <a:endParaRPr lang="en-GB" dirty="0" smtClean="0">
              <a:latin typeface="Comic Sans MS" pitchFamily="66"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Text Box 2"/>
          <p:cNvSpPr txBox="1">
            <a:spLocks noChangeArrowheads="1"/>
          </p:cNvSpPr>
          <p:nvPr/>
        </p:nvSpPr>
        <p:spPr bwMode="auto">
          <a:xfrm>
            <a:off x="1000100" y="928670"/>
            <a:ext cx="7184160" cy="5000660"/>
          </a:xfrm>
          <a:prstGeom prst="rect">
            <a:avLst/>
          </a:prstGeom>
          <a:gradFill>
            <a:gsLst>
              <a:gs pos="0">
                <a:schemeClr val="accent3">
                  <a:shade val="51000"/>
                  <a:satMod val="130000"/>
                  <a:alpha val="49000"/>
                </a:schemeClr>
              </a:gs>
              <a:gs pos="80000">
                <a:schemeClr val="accent3">
                  <a:shade val="93000"/>
                  <a:satMod val="130000"/>
                </a:schemeClr>
              </a:gs>
              <a:gs pos="100000">
                <a:schemeClr val="accent3">
                  <a:shade val="94000"/>
                  <a:satMod val="135000"/>
                </a:schemeClr>
              </a:gs>
            </a:gsLst>
          </a:gradFill>
          <a:ln>
            <a:headEnd/>
            <a:tailEnd/>
          </a:ln>
        </p:spPr>
        <p:style>
          <a:lnRef idx="0">
            <a:schemeClr val="accent3"/>
          </a:lnRef>
          <a:fillRef idx="3">
            <a:schemeClr val="accent3"/>
          </a:fillRef>
          <a:effectRef idx="3">
            <a:schemeClr val="accent3"/>
          </a:effectRef>
          <a:fontRef idx="minor">
            <a:schemeClr val="lt1"/>
          </a:fontRef>
        </p:style>
        <p:txBody>
          <a:bodyPr lIns="81639" tIns="40820" rIns="81639" bIns="40820"/>
          <a:lstStyle/>
          <a:p>
            <a:pPr>
              <a:lnSpc>
                <a:spcPct val="109000"/>
              </a:lnSpc>
              <a:tabLst>
                <a:tab pos="0" algn="l"/>
                <a:tab pos="406086" algn="l"/>
                <a:tab pos="813612" algn="l"/>
                <a:tab pos="1221138" algn="l"/>
                <a:tab pos="1628664" algn="l"/>
                <a:tab pos="2036190" algn="l"/>
                <a:tab pos="2443717" algn="l"/>
                <a:tab pos="2851242" algn="l"/>
                <a:tab pos="3258769" algn="l"/>
                <a:tab pos="3666294" algn="l"/>
                <a:tab pos="4073821" algn="l"/>
                <a:tab pos="4481346" algn="l"/>
                <a:tab pos="4888873" algn="l"/>
                <a:tab pos="5296398" algn="l"/>
                <a:tab pos="5703925" algn="l"/>
                <a:tab pos="6111450" algn="l"/>
                <a:tab pos="6518977" algn="l"/>
                <a:tab pos="6926502" algn="l"/>
                <a:tab pos="7334029" algn="l"/>
                <a:tab pos="7741554" algn="l"/>
                <a:tab pos="8149081" algn="l"/>
              </a:tabLst>
            </a:pPr>
            <a:r>
              <a:rPr lang="en-GB" sz="3300" b="1" dirty="0">
                <a:solidFill>
                  <a:schemeClr val="bg1"/>
                </a:solidFill>
                <a:latin typeface="Calibri" pitchFamily="34" charset="0"/>
              </a:rPr>
              <a:t>What are rainforests?</a:t>
            </a:r>
          </a:p>
          <a:p>
            <a:pPr>
              <a:lnSpc>
                <a:spcPct val="109000"/>
              </a:lnSpc>
              <a:tabLst>
                <a:tab pos="0" algn="l"/>
                <a:tab pos="406086" algn="l"/>
                <a:tab pos="813612" algn="l"/>
                <a:tab pos="1221138" algn="l"/>
                <a:tab pos="1628664" algn="l"/>
                <a:tab pos="2036190" algn="l"/>
                <a:tab pos="2443717" algn="l"/>
                <a:tab pos="2851242" algn="l"/>
                <a:tab pos="3258769" algn="l"/>
                <a:tab pos="3666294" algn="l"/>
                <a:tab pos="4073821" algn="l"/>
                <a:tab pos="4481346" algn="l"/>
                <a:tab pos="4888873" algn="l"/>
                <a:tab pos="5296398" algn="l"/>
                <a:tab pos="5703925" algn="l"/>
                <a:tab pos="6111450" algn="l"/>
                <a:tab pos="6518977" algn="l"/>
                <a:tab pos="6926502" algn="l"/>
                <a:tab pos="7334029" algn="l"/>
                <a:tab pos="7741554" algn="l"/>
                <a:tab pos="8149081" algn="l"/>
              </a:tabLst>
            </a:pPr>
            <a:endParaRPr lang="en-GB" sz="3300" b="1" dirty="0">
              <a:solidFill>
                <a:schemeClr val="bg1"/>
              </a:solidFill>
              <a:latin typeface="Calibri" pitchFamily="34" charset="0"/>
            </a:endParaRPr>
          </a:p>
          <a:p>
            <a:pPr>
              <a:lnSpc>
                <a:spcPct val="109000"/>
              </a:lnSpc>
              <a:tabLst>
                <a:tab pos="0" algn="l"/>
                <a:tab pos="406086" algn="l"/>
                <a:tab pos="813612" algn="l"/>
                <a:tab pos="1221138" algn="l"/>
                <a:tab pos="1628664" algn="l"/>
                <a:tab pos="2036190" algn="l"/>
                <a:tab pos="2443717" algn="l"/>
                <a:tab pos="2851242" algn="l"/>
                <a:tab pos="3258769" algn="l"/>
                <a:tab pos="3666294" algn="l"/>
                <a:tab pos="4073821" algn="l"/>
                <a:tab pos="4481346" algn="l"/>
                <a:tab pos="4888873" algn="l"/>
                <a:tab pos="5296398" algn="l"/>
                <a:tab pos="5703925" algn="l"/>
                <a:tab pos="6111450" algn="l"/>
                <a:tab pos="6518977" algn="l"/>
                <a:tab pos="6926502" algn="l"/>
                <a:tab pos="7334029" algn="l"/>
                <a:tab pos="7741554" algn="l"/>
                <a:tab pos="8149081" algn="l"/>
              </a:tabLst>
            </a:pPr>
            <a:r>
              <a:rPr lang="en-GB" sz="2400" b="1" dirty="0">
                <a:solidFill>
                  <a:schemeClr val="bg1"/>
                </a:solidFill>
                <a:latin typeface="Calibri" pitchFamily="34" charset="0"/>
              </a:rPr>
              <a:t>Rainforests are very dense, warm, wet forests. They are habitats for millions of plants and animals</a:t>
            </a:r>
            <a:r>
              <a:rPr lang="en-GB" sz="2400" b="1" dirty="0" smtClean="0">
                <a:solidFill>
                  <a:schemeClr val="bg1"/>
                </a:solidFill>
                <a:latin typeface="Calibri" pitchFamily="34" charset="0"/>
              </a:rPr>
              <a:t>.</a:t>
            </a:r>
          </a:p>
          <a:p>
            <a:pPr>
              <a:lnSpc>
                <a:spcPct val="109000"/>
              </a:lnSpc>
              <a:tabLst>
                <a:tab pos="0" algn="l"/>
                <a:tab pos="406086" algn="l"/>
                <a:tab pos="813612" algn="l"/>
                <a:tab pos="1221138" algn="l"/>
                <a:tab pos="1628664" algn="l"/>
                <a:tab pos="2036190" algn="l"/>
                <a:tab pos="2443717" algn="l"/>
                <a:tab pos="2851242" algn="l"/>
                <a:tab pos="3258769" algn="l"/>
                <a:tab pos="3666294" algn="l"/>
                <a:tab pos="4073821" algn="l"/>
                <a:tab pos="4481346" algn="l"/>
                <a:tab pos="4888873" algn="l"/>
                <a:tab pos="5296398" algn="l"/>
                <a:tab pos="5703925" algn="l"/>
                <a:tab pos="6111450" algn="l"/>
                <a:tab pos="6518977" algn="l"/>
                <a:tab pos="6926502" algn="l"/>
                <a:tab pos="7334029" algn="l"/>
                <a:tab pos="7741554" algn="l"/>
                <a:tab pos="8149081" algn="l"/>
              </a:tabLst>
            </a:pPr>
            <a:endParaRPr lang="en-GB" sz="2400" b="1" dirty="0">
              <a:solidFill>
                <a:schemeClr val="bg1"/>
              </a:solidFill>
              <a:latin typeface="Calibri" pitchFamily="34" charset="0"/>
            </a:endParaRPr>
          </a:p>
          <a:p>
            <a:pPr>
              <a:lnSpc>
                <a:spcPct val="109000"/>
              </a:lnSpc>
              <a:tabLst>
                <a:tab pos="0" algn="l"/>
                <a:tab pos="406086" algn="l"/>
                <a:tab pos="813612" algn="l"/>
                <a:tab pos="1221138" algn="l"/>
                <a:tab pos="1628664" algn="l"/>
                <a:tab pos="2036190" algn="l"/>
                <a:tab pos="2443717" algn="l"/>
                <a:tab pos="2851242" algn="l"/>
                <a:tab pos="3258769" algn="l"/>
                <a:tab pos="3666294" algn="l"/>
                <a:tab pos="4073821" algn="l"/>
                <a:tab pos="4481346" algn="l"/>
                <a:tab pos="4888873" algn="l"/>
                <a:tab pos="5296398" algn="l"/>
                <a:tab pos="5703925" algn="l"/>
                <a:tab pos="6111450" algn="l"/>
                <a:tab pos="6518977" algn="l"/>
                <a:tab pos="6926502" algn="l"/>
                <a:tab pos="7334029" algn="l"/>
                <a:tab pos="7741554" algn="l"/>
                <a:tab pos="8149081" algn="l"/>
              </a:tabLst>
            </a:pPr>
            <a:r>
              <a:rPr lang="en-GB" sz="2400" b="1" dirty="0" smtClean="0">
                <a:solidFill>
                  <a:schemeClr val="bg1"/>
                </a:solidFill>
                <a:latin typeface="Calibri" pitchFamily="34" charset="0"/>
              </a:rPr>
              <a:t>It is estimated that about half of all the earth’s plant and animal life lives in rainforests.</a:t>
            </a:r>
            <a:endParaRPr lang="en-GB" sz="2400" b="1" dirty="0">
              <a:solidFill>
                <a:schemeClr val="bg1"/>
              </a:solidFill>
              <a:latin typeface="Calibri" pitchFamily="34" charset="0"/>
            </a:endParaRPr>
          </a:p>
          <a:p>
            <a:pPr>
              <a:lnSpc>
                <a:spcPct val="109000"/>
              </a:lnSpc>
              <a:tabLst>
                <a:tab pos="0" algn="l"/>
                <a:tab pos="406086" algn="l"/>
                <a:tab pos="813612" algn="l"/>
                <a:tab pos="1221138" algn="l"/>
                <a:tab pos="1628664" algn="l"/>
                <a:tab pos="2036190" algn="l"/>
                <a:tab pos="2443717" algn="l"/>
                <a:tab pos="2851242" algn="l"/>
                <a:tab pos="3258769" algn="l"/>
                <a:tab pos="3666294" algn="l"/>
                <a:tab pos="4073821" algn="l"/>
                <a:tab pos="4481346" algn="l"/>
                <a:tab pos="4888873" algn="l"/>
                <a:tab pos="5296398" algn="l"/>
                <a:tab pos="5703925" algn="l"/>
                <a:tab pos="6111450" algn="l"/>
                <a:tab pos="6518977" algn="l"/>
                <a:tab pos="6926502" algn="l"/>
                <a:tab pos="7334029" algn="l"/>
                <a:tab pos="7741554" algn="l"/>
                <a:tab pos="8149081" algn="l"/>
              </a:tabLst>
            </a:pPr>
            <a:endParaRPr lang="en-GB" sz="2400" b="1" dirty="0">
              <a:solidFill>
                <a:schemeClr val="bg1"/>
              </a:solidFill>
              <a:latin typeface="Calibri" pitchFamily="34" charset="0"/>
            </a:endParaRPr>
          </a:p>
          <a:p>
            <a:pPr>
              <a:lnSpc>
                <a:spcPct val="109000"/>
              </a:lnSpc>
              <a:tabLst>
                <a:tab pos="0" algn="l"/>
                <a:tab pos="406086" algn="l"/>
                <a:tab pos="813612" algn="l"/>
                <a:tab pos="1221138" algn="l"/>
                <a:tab pos="1628664" algn="l"/>
                <a:tab pos="2036190" algn="l"/>
                <a:tab pos="2443717" algn="l"/>
                <a:tab pos="2851242" algn="l"/>
                <a:tab pos="3258769" algn="l"/>
                <a:tab pos="3666294" algn="l"/>
                <a:tab pos="4073821" algn="l"/>
                <a:tab pos="4481346" algn="l"/>
                <a:tab pos="4888873" algn="l"/>
                <a:tab pos="5296398" algn="l"/>
                <a:tab pos="5703925" algn="l"/>
                <a:tab pos="6111450" algn="l"/>
                <a:tab pos="6518977" algn="l"/>
                <a:tab pos="6926502" algn="l"/>
                <a:tab pos="7334029" algn="l"/>
                <a:tab pos="7741554" algn="l"/>
                <a:tab pos="8149081" algn="l"/>
              </a:tabLst>
            </a:pPr>
            <a:r>
              <a:rPr lang="en-GB" sz="2400" b="1" dirty="0">
                <a:solidFill>
                  <a:schemeClr val="bg1"/>
                </a:solidFill>
                <a:latin typeface="Calibri" pitchFamily="34" charset="0"/>
              </a:rPr>
              <a:t>Rainforests are extremely important in the ecology of the Earth. The plants of the rainforest generate much of the Earth's oxygen.</a:t>
            </a:r>
          </a:p>
          <a:p>
            <a:pPr>
              <a:lnSpc>
                <a:spcPct val="109000"/>
              </a:lnSpc>
              <a:tabLst>
                <a:tab pos="0" algn="l"/>
                <a:tab pos="406086" algn="l"/>
                <a:tab pos="813612" algn="l"/>
                <a:tab pos="1221138" algn="l"/>
                <a:tab pos="1628664" algn="l"/>
                <a:tab pos="2036190" algn="l"/>
                <a:tab pos="2443717" algn="l"/>
                <a:tab pos="2851242" algn="l"/>
                <a:tab pos="3258769" algn="l"/>
                <a:tab pos="3666294" algn="l"/>
                <a:tab pos="4073821" algn="l"/>
                <a:tab pos="4481346" algn="l"/>
                <a:tab pos="4888873" algn="l"/>
                <a:tab pos="5296398" algn="l"/>
                <a:tab pos="5703925" algn="l"/>
                <a:tab pos="6111450" algn="l"/>
                <a:tab pos="6518977" algn="l"/>
                <a:tab pos="6926502" algn="l"/>
                <a:tab pos="7334029" algn="l"/>
                <a:tab pos="7741554" algn="l"/>
                <a:tab pos="8149081" algn="l"/>
              </a:tabLst>
            </a:pPr>
            <a:endParaRPr lang="en-GB" sz="3300" dirty="0">
              <a:solidFill>
                <a:srgbClr val="0000FF"/>
              </a:solidFill>
              <a:latin typeface="Comic Sans MS" pitchFamily="64" charset="0"/>
            </a:endParaRPr>
          </a:p>
          <a:p>
            <a:pPr>
              <a:lnSpc>
                <a:spcPct val="109000"/>
              </a:lnSpc>
              <a:tabLst>
                <a:tab pos="0" algn="l"/>
                <a:tab pos="406086" algn="l"/>
                <a:tab pos="813612" algn="l"/>
                <a:tab pos="1221138" algn="l"/>
                <a:tab pos="1628664" algn="l"/>
                <a:tab pos="2036190" algn="l"/>
                <a:tab pos="2443717" algn="l"/>
                <a:tab pos="2851242" algn="l"/>
                <a:tab pos="3258769" algn="l"/>
                <a:tab pos="3666294" algn="l"/>
                <a:tab pos="4073821" algn="l"/>
                <a:tab pos="4481346" algn="l"/>
                <a:tab pos="4888873" algn="l"/>
                <a:tab pos="5296398" algn="l"/>
                <a:tab pos="5703925" algn="l"/>
                <a:tab pos="6111450" algn="l"/>
                <a:tab pos="6518977" algn="l"/>
                <a:tab pos="6926502" algn="l"/>
                <a:tab pos="7334029" algn="l"/>
                <a:tab pos="7741554" algn="l"/>
                <a:tab pos="8149081" algn="l"/>
              </a:tabLst>
            </a:pPr>
            <a:endParaRPr lang="en-GB" sz="3300" dirty="0">
              <a:solidFill>
                <a:srgbClr val="0000FF"/>
              </a:solidFill>
              <a:latin typeface="Comic Sans MS" pitchFamily="64" charset="0"/>
            </a:endParaRPr>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075">
                                            <p:bg/>
                                          </p:spTgt>
                                        </p:tgtEl>
                                        <p:attrNameLst>
                                          <p:attrName>style.visibility</p:attrName>
                                        </p:attrNameLst>
                                      </p:cBhvr>
                                      <p:to>
                                        <p:strVal val="visible"/>
                                      </p:to>
                                    </p:set>
                                    <p:animEffect transition="in" filter="fade">
                                      <p:cBhvr>
                                        <p:cTn id="7" dur="2000"/>
                                        <p:tgtEl>
                                          <p:spTgt spid="3075">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075">
                                            <p:txEl>
                                              <p:pRg st="0" end="0"/>
                                            </p:txEl>
                                          </p:spTgt>
                                        </p:tgtEl>
                                        <p:attrNameLst>
                                          <p:attrName>style.visibility</p:attrName>
                                        </p:attrNameLst>
                                      </p:cBhvr>
                                      <p:to>
                                        <p:strVal val="visible"/>
                                      </p:to>
                                    </p:set>
                                    <p:animEffect transition="in" filter="fade">
                                      <p:cBhvr>
                                        <p:cTn id="12" dur="2000"/>
                                        <p:tgtEl>
                                          <p:spTgt spid="307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075">
                                            <p:txEl>
                                              <p:pRg st="2" end="2"/>
                                            </p:txEl>
                                          </p:spTgt>
                                        </p:tgtEl>
                                        <p:attrNameLst>
                                          <p:attrName>style.visibility</p:attrName>
                                        </p:attrNameLst>
                                      </p:cBhvr>
                                      <p:to>
                                        <p:strVal val="visible"/>
                                      </p:to>
                                    </p:set>
                                    <p:animEffect transition="in" filter="fade">
                                      <p:cBhvr>
                                        <p:cTn id="17" dur="2000"/>
                                        <p:tgtEl>
                                          <p:spTgt spid="307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075">
                                            <p:txEl>
                                              <p:pRg st="4" end="4"/>
                                            </p:txEl>
                                          </p:spTgt>
                                        </p:tgtEl>
                                        <p:attrNameLst>
                                          <p:attrName>style.visibility</p:attrName>
                                        </p:attrNameLst>
                                      </p:cBhvr>
                                      <p:to>
                                        <p:strVal val="visible"/>
                                      </p:to>
                                    </p:set>
                                    <p:animEffect transition="in" filter="fade">
                                      <p:cBhvr>
                                        <p:cTn id="22" dur="2000"/>
                                        <p:tgtEl>
                                          <p:spTgt spid="3075">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075">
                                            <p:txEl>
                                              <p:pRg st="6" end="6"/>
                                            </p:txEl>
                                          </p:spTgt>
                                        </p:tgtEl>
                                        <p:attrNameLst>
                                          <p:attrName>style.visibility</p:attrName>
                                        </p:attrNameLst>
                                      </p:cBhvr>
                                      <p:to>
                                        <p:strVal val="visible"/>
                                      </p:to>
                                    </p:set>
                                    <p:animEffect transition="in" filter="fade">
                                      <p:cBhvr>
                                        <p:cTn id="27" dur="2000"/>
                                        <p:tgtEl>
                                          <p:spTgt spid="307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5" grpId="0"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83568" y="332656"/>
            <a:ext cx="7858180" cy="954107"/>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pPr algn="ctr"/>
            <a:r>
              <a:rPr lang="en-GB" sz="2800" dirty="0" smtClean="0">
                <a:latin typeface="Comic Sans MS" pitchFamily="66" charset="0"/>
              </a:rPr>
              <a:t>Where do you think the rainforests in the world might be?</a:t>
            </a:r>
            <a:r>
              <a:rPr lang="en-GB" dirty="0" smtClean="0">
                <a:latin typeface="Comic Sans MS" pitchFamily="66" charset="0"/>
              </a:rPr>
              <a:t> </a:t>
            </a:r>
          </a:p>
        </p:txBody>
      </p:sp>
      <p:pic>
        <p:nvPicPr>
          <p:cNvPr id="1026" name="Picture 2" descr="http://www.registryofnaturehabitats.org/images/rainforestmap.gif"/>
          <p:cNvPicPr>
            <a:picLocks noChangeAspect="1" noChangeArrowheads="1"/>
          </p:cNvPicPr>
          <p:nvPr/>
        </p:nvPicPr>
        <p:blipFill>
          <a:blip r:embed="rId3" cstate="print"/>
          <a:srcRect/>
          <a:stretch>
            <a:fillRect/>
          </a:stretch>
        </p:blipFill>
        <p:spPr bwMode="auto">
          <a:xfrm>
            <a:off x="1890034" y="1412776"/>
            <a:ext cx="5445248" cy="3979219"/>
          </a:xfrm>
          <a:prstGeom prst="rect">
            <a:avLst/>
          </a:prstGeom>
          <a:noFill/>
        </p:spPr>
      </p:pic>
      <p:sp>
        <p:nvSpPr>
          <p:cNvPr id="2" name="TextBox 1"/>
          <p:cNvSpPr txBox="1"/>
          <p:nvPr/>
        </p:nvSpPr>
        <p:spPr>
          <a:xfrm>
            <a:off x="1505461" y="5518008"/>
            <a:ext cx="6214394" cy="1200329"/>
          </a:xfrm>
          <a:prstGeom prst="rect">
            <a:avLst/>
          </a:prstGeom>
          <a:solidFill>
            <a:schemeClr val="bg1"/>
          </a:solidFill>
          <a:ln>
            <a:solidFill>
              <a:srgbClr val="FF0000"/>
            </a:solidFill>
          </a:ln>
        </p:spPr>
        <p:txBody>
          <a:bodyPr wrap="none" rtlCol="0">
            <a:spAutoFit/>
          </a:bodyPr>
          <a:lstStyle/>
          <a:p>
            <a:pPr lvl="0"/>
            <a:r>
              <a:rPr lang="en-GB" dirty="0" smtClean="0">
                <a:solidFill>
                  <a:srgbClr val="FF0000"/>
                </a:solidFill>
              </a:rPr>
              <a:t>Clue: </a:t>
            </a:r>
          </a:p>
          <a:p>
            <a:pPr lvl="0"/>
            <a:r>
              <a:rPr lang="en-US" dirty="0" smtClean="0">
                <a:solidFill>
                  <a:srgbClr val="FF0000"/>
                </a:solidFill>
              </a:rPr>
              <a:t>They </a:t>
            </a:r>
            <a:r>
              <a:rPr lang="en-US" dirty="0">
                <a:solidFill>
                  <a:srgbClr val="FF0000"/>
                </a:solidFill>
              </a:rPr>
              <a:t>are found in Earth’s tropical regions.</a:t>
            </a:r>
            <a:endParaRPr lang="en-GB" dirty="0">
              <a:solidFill>
                <a:srgbClr val="FF0000"/>
              </a:solidFill>
            </a:endParaRPr>
          </a:p>
          <a:p>
            <a:pPr lvl="0"/>
            <a:r>
              <a:rPr lang="en-US" dirty="0">
                <a:solidFill>
                  <a:srgbClr val="FF0000"/>
                </a:solidFill>
              </a:rPr>
              <a:t>Their daily temperatures are around 25</a:t>
            </a:r>
            <a:r>
              <a:rPr lang="en-US" baseline="30000" dirty="0">
                <a:solidFill>
                  <a:srgbClr val="FF0000"/>
                </a:solidFill>
              </a:rPr>
              <a:t>o</a:t>
            </a:r>
            <a:r>
              <a:rPr lang="en-US" dirty="0">
                <a:solidFill>
                  <a:srgbClr val="FF0000"/>
                </a:solidFill>
              </a:rPr>
              <a:t>C and it rains most days.</a:t>
            </a:r>
            <a:endParaRPr lang="en-GB" dirty="0">
              <a:solidFill>
                <a:srgbClr val="FF0000"/>
              </a:solidFill>
            </a:endParaRPr>
          </a:p>
          <a:p>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500" fill="hold"/>
                                        <p:tgtEl>
                                          <p:spTgt spid="1026"/>
                                        </p:tgtEl>
                                        <p:attrNameLst>
                                          <p:attrName>ppt_x</p:attrName>
                                        </p:attrNameLst>
                                      </p:cBhvr>
                                      <p:tavLst>
                                        <p:tav tm="0">
                                          <p:val>
                                            <p:strVal val="#ppt_x"/>
                                          </p:val>
                                        </p:tav>
                                        <p:tav tm="100000">
                                          <p:val>
                                            <p:strVal val="#ppt_x"/>
                                          </p:val>
                                        </p:tav>
                                      </p:tavLst>
                                    </p:anim>
                                    <p:anim calcmode="lin" valueType="num">
                                      <p:cBhvr additive="base">
                                        <p:cTn id="8"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ww.mongabay.com/images/rainforests/world-rainforest-map.jpg"/>
          <p:cNvPicPr>
            <a:picLocks noChangeAspect="1" noChangeArrowheads="1"/>
          </p:cNvPicPr>
          <p:nvPr/>
        </p:nvPicPr>
        <p:blipFill>
          <a:blip r:embed="rId3" cstate="print"/>
          <a:srcRect/>
          <a:stretch>
            <a:fillRect/>
          </a:stretch>
        </p:blipFill>
        <p:spPr bwMode="auto">
          <a:xfrm>
            <a:off x="-11162" y="1428736"/>
            <a:ext cx="9155162" cy="4714908"/>
          </a:xfrm>
          <a:prstGeom prst="rect">
            <a:avLst/>
          </a:prstGeom>
          <a:solidFill>
            <a:schemeClr val="accent2"/>
          </a:solidFill>
        </p:spPr>
      </p:pic>
      <p:sp>
        <p:nvSpPr>
          <p:cNvPr id="3" name="TextBox 2"/>
          <p:cNvSpPr txBox="1"/>
          <p:nvPr/>
        </p:nvSpPr>
        <p:spPr>
          <a:xfrm>
            <a:off x="2714612" y="785794"/>
            <a:ext cx="4143404" cy="923330"/>
          </a:xfrm>
          <a:prstGeom prst="rect">
            <a:avLst/>
          </a:prstGeom>
          <a:ln/>
        </p:spPr>
        <p:style>
          <a:lnRef idx="0">
            <a:schemeClr val="accent3"/>
          </a:lnRef>
          <a:fillRef idx="3">
            <a:schemeClr val="accent3"/>
          </a:fillRef>
          <a:effectRef idx="3">
            <a:schemeClr val="accent3"/>
          </a:effectRef>
          <a:fontRef idx="minor">
            <a:schemeClr val="lt1"/>
          </a:fontRef>
        </p:style>
        <p:txBody>
          <a:bodyPr wrap="square" rtlCol="0">
            <a:spAutoFit/>
          </a:bodyPr>
          <a:lstStyle/>
          <a:p>
            <a:r>
              <a:rPr lang="en-GB" b="1" dirty="0" smtClean="0">
                <a:solidFill>
                  <a:schemeClr val="tx2">
                    <a:lumMod val="75000"/>
                  </a:schemeClr>
                </a:solidFill>
              </a:rPr>
              <a:t>Tropical Rainforests are found between the Tropic of Cancer and</a:t>
            </a:r>
          </a:p>
          <a:p>
            <a:r>
              <a:rPr lang="en-GB" b="1" dirty="0" smtClean="0">
                <a:solidFill>
                  <a:schemeClr val="tx2">
                    <a:lumMod val="75000"/>
                  </a:schemeClr>
                </a:solidFill>
              </a:rPr>
              <a:t>Tropic of Capricorn.</a:t>
            </a:r>
            <a:endParaRPr lang="en-GB" b="1" dirty="0">
              <a:solidFill>
                <a:schemeClr val="tx2">
                  <a:lumMod val="75000"/>
                </a:schemeClr>
              </a:solidFill>
            </a:endParaRPr>
          </a:p>
        </p:txBody>
      </p:sp>
      <p:cxnSp>
        <p:nvCxnSpPr>
          <p:cNvPr id="5" name="Curved Connector 4"/>
          <p:cNvCxnSpPr/>
          <p:nvPr/>
        </p:nvCxnSpPr>
        <p:spPr>
          <a:xfrm rot="10800000" flipV="1">
            <a:off x="1428728" y="1357298"/>
            <a:ext cx="1785950" cy="1714512"/>
          </a:xfrm>
          <a:prstGeom prst="curvedConnector3">
            <a:avLst>
              <a:gd name="adj1" fmla="val 50000"/>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Curved Connector 6"/>
          <p:cNvCxnSpPr/>
          <p:nvPr/>
        </p:nvCxnSpPr>
        <p:spPr>
          <a:xfrm rot="16200000" flipH="1">
            <a:off x="3964777" y="2178835"/>
            <a:ext cx="2786082" cy="1714512"/>
          </a:xfrm>
          <a:prstGeom prst="curvedConnector3">
            <a:avLst>
              <a:gd name="adj1" fmla="val 50000"/>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142844" y="5786454"/>
            <a:ext cx="4143404" cy="923330"/>
          </a:xfrm>
          <a:prstGeom prst="rect">
            <a:avLst/>
          </a:prstGeom>
          <a:ln/>
        </p:spPr>
        <p:style>
          <a:lnRef idx="0">
            <a:schemeClr val="accent3"/>
          </a:lnRef>
          <a:fillRef idx="3">
            <a:schemeClr val="accent3"/>
          </a:fillRef>
          <a:effectRef idx="3">
            <a:schemeClr val="accent3"/>
          </a:effectRef>
          <a:fontRef idx="minor">
            <a:schemeClr val="lt1"/>
          </a:fontRef>
        </p:style>
        <p:txBody>
          <a:bodyPr wrap="square" rtlCol="0">
            <a:spAutoFit/>
          </a:bodyPr>
          <a:lstStyle/>
          <a:p>
            <a:r>
              <a:rPr lang="en-GB" b="1" dirty="0" smtClean="0">
                <a:solidFill>
                  <a:schemeClr val="tx2">
                    <a:lumMod val="75000"/>
                  </a:schemeClr>
                </a:solidFill>
              </a:rPr>
              <a:t>They are close to the EQUATOR.</a:t>
            </a:r>
          </a:p>
          <a:p>
            <a:r>
              <a:rPr lang="en-GB" b="1" dirty="0" smtClean="0">
                <a:solidFill>
                  <a:schemeClr val="tx2">
                    <a:lumMod val="75000"/>
                  </a:schemeClr>
                </a:solidFill>
              </a:rPr>
              <a:t>They are always warm, always humid...</a:t>
            </a:r>
          </a:p>
          <a:p>
            <a:r>
              <a:rPr lang="en-GB" b="1" dirty="0" smtClean="0">
                <a:solidFill>
                  <a:schemeClr val="tx2">
                    <a:lumMod val="75000"/>
                  </a:schemeClr>
                </a:solidFill>
              </a:rPr>
              <a:t>And there is always lots of rainfall!</a:t>
            </a:r>
            <a:endParaRPr lang="en-GB" b="1" dirty="0">
              <a:solidFill>
                <a:schemeClr val="tx2">
                  <a:lumMod val="75000"/>
                </a:schemeClr>
              </a:solidFill>
            </a:endParaRPr>
          </a:p>
        </p:txBody>
      </p:sp>
      <p:cxnSp>
        <p:nvCxnSpPr>
          <p:cNvPr id="14" name="Straight Connector 13"/>
          <p:cNvCxnSpPr/>
          <p:nvPr/>
        </p:nvCxnSpPr>
        <p:spPr>
          <a:xfrm>
            <a:off x="0" y="3071810"/>
            <a:ext cx="9001156" cy="0"/>
          </a:xfrm>
          <a:prstGeom prst="line">
            <a:avLst/>
          </a:prstGeom>
          <a:ln w="28575">
            <a:solidFill>
              <a:schemeClr val="accent6">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76351" y="4434768"/>
            <a:ext cx="9001156" cy="0"/>
          </a:xfrm>
          <a:prstGeom prst="line">
            <a:avLst/>
          </a:prstGeom>
          <a:ln w="28575">
            <a:solidFill>
              <a:schemeClr val="accent6">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7" name="Curved Connector 16"/>
          <p:cNvCxnSpPr/>
          <p:nvPr/>
        </p:nvCxnSpPr>
        <p:spPr>
          <a:xfrm rot="5400000" flipH="1" flipV="1">
            <a:off x="2178827" y="3964785"/>
            <a:ext cx="2071702" cy="1714512"/>
          </a:xfrm>
          <a:prstGeom prst="curvedConnector3">
            <a:avLst>
              <a:gd name="adj1" fmla="val 50000"/>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a:stCxn id="2" idx="1"/>
          </p:cNvCxnSpPr>
          <p:nvPr/>
        </p:nvCxnSpPr>
        <p:spPr>
          <a:xfrm rot="10800000" flipH="1">
            <a:off x="-11162" y="3786190"/>
            <a:ext cx="9155162" cy="0"/>
          </a:xfrm>
          <a:prstGeom prst="line">
            <a:avLst/>
          </a:prstGeom>
          <a:ln w="28575">
            <a:solidFill>
              <a:srgbClr val="002060"/>
            </a:solidFill>
            <a:prstDash val="dash"/>
          </a:ln>
        </p:spPr>
        <p:style>
          <a:lnRef idx="1">
            <a:schemeClr val="accent1"/>
          </a:lnRef>
          <a:fillRef idx="0">
            <a:schemeClr val="accent1"/>
          </a:fillRef>
          <a:effectRef idx="0">
            <a:schemeClr val="accent1"/>
          </a:effectRef>
          <a:fontRef idx="minor">
            <a:schemeClr val="tx1"/>
          </a:fontRef>
        </p:style>
      </p:cxnSp>
      <p:sp>
        <p:nvSpPr>
          <p:cNvPr id="23" name="Rectangle 22"/>
          <p:cNvSpPr/>
          <p:nvPr/>
        </p:nvSpPr>
        <p:spPr>
          <a:xfrm>
            <a:off x="0" y="0"/>
            <a:ext cx="6125330" cy="584775"/>
          </a:xfrm>
          <a:prstGeom prst="rect">
            <a:avLst/>
          </a:prstGeom>
          <a:noFill/>
        </p:spPr>
        <p:txBody>
          <a:bodyPr wrap="none" lIns="91440" tIns="45720" rIns="91440" bIns="4572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en-US" sz="3200" b="1" cap="none" spc="0" dirty="0" smtClean="0">
                <a:ln/>
                <a:solidFill>
                  <a:schemeClr val="accent3"/>
                </a:solidFill>
                <a:effectLst/>
              </a:rPr>
              <a:t>Where are the tropical rainforests?</a:t>
            </a:r>
            <a:endParaRPr lang="en-US" sz="3200" b="1" cap="none" spc="0" dirty="0">
              <a:ln/>
              <a:solidFill>
                <a:schemeClr val="accent3"/>
              </a:solidFill>
              <a:effectLst/>
            </a:endParaRPr>
          </a:p>
        </p:txBody>
      </p:sp>
      <p:sp>
        <p:nvSpPr>
          <p:cNvPr id="24" name="Down Arrow 23"/>
          <p:cNvSpPr/>
          <p:nvPr/>
        </p:nvSpPr>
        <p:spPr>
          <a:xfrm>
            <a:off x="4110730" y="307272"/>
            <a:ext cx="785818" cy="1928826"/>
          </a:xfrm>
          <a:prstGeom prst="downArrow">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sz="4000" b="1" dirty="0" smtClean="0">
                <a:solidFill>
                  <a:srgbClr val="FF0000"/>
                </a:solidFill>
              </a:rPr>
              <a:t>UK</a:t>
            </a:r>
            <a:endParaRPr lang="en-GB" sz="40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770" decel="100000"/>
                                        <p:tgtEl>
                                          <p:spTgt spid="24"/>
                                        </p:tgtEl>
                                      </p:cBhvr>
                                    </p:animEffect>
                                    <p:animScale>
                                      <p:cBhvr>
                                        <p:cTn id="8" dur="770" decel="100000"/>
                                        <p:tgtEl>
                                          <p:spTgt spid="24"/>
                                        </p:tgtEl>
                                      </p:cBhvr>
                                      <p:from x="10000" y="10000"/>
                                      <p:to x="200000" y="450000"/>
                                    </p:animScale>
                                    <p:animScale>
                                      <p:cBhvr>
                                        <p:cTn id="9" dur="1230" accel="100000" fill="hold">
                                          <p:stCondLst>
                                            <p:cond delay="770"/>
                                          </p:stCondLst>
                                        </p:cTn>
                                        <p:tgtEl>
                                          <p:spTgt spid="24"/>
                                        </p:tgtEl>
                                      </p:cBhvr>
                                      <p:from x="200000" y="450000"/>
                                      <p:to x="100000" y="100000"/>
                                    </p:animScale>
                                    <p:set>
                                      <p:cBhvr>
                                        <p:cTn id="10" dur="770" fill="hold"/>
                                        <p:tgtEl>
                                          <p:spTgt spid="24"/>
                                        </p:tgtEl>
                                        <p:attrNameLst>
                                          <p:attrName>ppt_x</p:attrName>
                                        </p:attrNameLst>
                                      </p:cBhvr>
                                      <p:to>
                                        <p:strVal val="(0.5)"/>
                                      </p:to>
                                    </p:set>
                                    <p:anim from="(0.5)" to="(#ppt_x)" calcmode="lin" valueType="num">
                                      <p:cBhvr>
                                        <p:cTn id="11" dur="1230" accel="100000" fill="hold">
                                          <p:stCondLst>
                                            <p:cond delay="770"/>
                                          </p:stCondLst>
                                        </p:cTn>
                                        <p:tgtEl>
                                          <p:spTgt spid="24"/>
                                        </p:tgtEl>
                                        <p:attrNameLst>
                                          <p:attrName>ppt_x</p:attrName>
                                        </p:attrNameLst>
                                      </p:cBhvr>
                                    </p:anim>
                                    <p:set>
                                      <p:cBhvr>
                                        <p:cTn id="12" dur="770" fill="hold"/>
                                        <p:tgtEl>
                                          <p:spTgt spid="24"/>
                                        </p:tgtEl>
                                        <p:attrNameLst>
                                          <p:attrName>ppt_y</p:attrName>
                                        </p:attrNameLst>
                                      </p:cBhvr>
                                      <p:to>
                                        <p:strVal val="(#ppt_y+0.4)"/>
                                      </p:to>
                                    </p:set>
                                    <p:anim from="(#ppt_y+0.4)" to="(#ppt_y)" calcmode="lin" valueType="num">
                                      <p:cBhvr>
                                        <p:cTn id="13" dur="1230" accel="100000" fill="hold">
                                          <p:stCondLst>
                                            <p:cond delay="770"/>
                                          </p:stCondLst>
                                        </p:cTn>
                                        <p:tgtEl>
                                          <p:spTgt spid="24"/>
                                        </p:tgtEl>
                                        <p:attrNameLst>
                                          <p:attrName>ppt_y</p:attrName>
                                        </p:attrNameLst>
                                      </p:cBhvr>
                                    </p:anim>
                                  </p:childTnLst>
                                  <p:subTnLst>
                                    <p:set>
                                      <p:cBhvr override="childStyle">
                                        <p:cTn dur="1" fill="hold" display="0" masterRel="nextClick" afterEffect="1"/>
                                        <p:tgtEl>
                                          <p:spTgt spid="24"/>
                                        </p:tgtEl>
                                        <p:attrNameLst>
                                          <p:attrName>style.visibility</p:attrName>
                                        </p:attrNameLst>
                                      </p:cBhvr>
                                      <p:to>
                                        <p:strVal val="hidden"/>
                                      </p:to>
                                    </p:set>
                                  </p:subTnLst>
                                </p:cTn>
                              </p:par>
                            </p:childTnLst>
                          </p:cTn>
                        </p:par>
                      </p:childTnLst>
                    </p:cTn>
                  </p:par>
                  <p:par>
                    <p:cTn id="14" fill="hold">
                      <p:stCondLst>
                        <p:cond delay="indefinite"/>
                      </p:stCondLst>
                      <p:childTnLst>
                        <p:par>
                          <p:cTn id="15" fill="hold">
                            <p:stCondLst>
                              <p:cond delay="0"/>
                            </p:stCondLst>
                            <p:childTnLst>
                              <p:par>
                                <p:cTn id="16" presetID="26" presetClass="entr" presetSubtype="0"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wipe(down)">
                                      <p:cBhvr>
                                        <p:cTn id="18" dur="580">
                                          <p:stCondLst>
                                            <p:cond delay="0"/>
                                          </p:stCondLst>
                                        </p:cTn>
                                        <p:tgtEl>
                                          <p:spTgt spid="3"/>
                                        </p:tgtEl>
                                      </p:cBhvr>
                                    </p:animEffect>
                                    <p:anim calcmode="lin" valueType="num">
                                      <p:cBhvr>
                                        <p:cTn id="19"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20"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21"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22"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23"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24" dur="26">
                                          <p:stCondLst>
                                            <p:cond delay="650"/>
                                          </p:stCondLst>
                                        </p:cTn>
                                        <p:tgtEl>
                                          <p:spTgt spid="3"/>
                                        </p:tgtEl>
                                      </p:cBhvr>
                                      <p:to x="100000" y="60000"/>
                                    </p:animScale>
                                    <p:animScale>
                                      <p:cBhvr>
                                        <p:cTn id="25" dur="166" decel="50000">
                                          <p:stCondLst>
                                            <p:cond delay="676"/>
                                          </p:stCondLst>
                                        </p:cTn>
                                        <p:tgtEl>
                                          <p:spTgt spid="3"/>
                                        </p:tgtEl>
                                      </p:cBhvr>
                                      <p:to x="100000" y="100000"/>
                                    </p:animScale>
                                    <p:animScale>
                                      <p:cBhvr>
                                        <p:cTn id="26" dur="26">
                                          <p:stCondLst>
                                            <p:cond delay="1312"/>
                                          </p:stCondLst>
                                        </p:cTn>
                                        <p:tgtEl>
                                          <p:spTgt spid="3"/>
                                        </p:tgtEl>
                                      </p:cBhvr>
                                      <p:to x="100000" y="80000"/>
                                    </p:animScale>
                                    <p:animScale>
                                      <p:cBhvr>
                                        <p:cTn id="27" dur="166" decel="50000">
                                          <p:stCondLst>
                                            <p:cond delay="1338"/>
                                          </p:stCondLst>
                                        </p:cTn>
                                        <p:tgtEl>
                                          <p:spTgt spid="3"/>
                                        </p:tgtEl>
                                      </p:cBhvr>
                                      <p:to x="100000" y="100000"/>
                                    </p:animScale>
                                    <p:animScale>
                                      <p:cBhvr>
                                        <p:cTn id="28" dur="26">
                                          <p:stCondLst>
                                            <p:cond delay="1642"/>
                                          </p:stCondLst>
                                        </p:cTn>
                                        <p:tgtEl>
                                          <p:spTgt spid="3"/>
                                        </p:tgtEl>
                                      </p:cBhvr>
                                      <p:to x="100000" y="90000"/>
                                    </p:animScale>
                                    <p:animScale>
                                      <p:cBhvr>
                                        <p:cTn id="29" dur="166" decel="50000">
                                          <p:stCondLst>
                                            <p:cond delay="1668"/>
                                          </p:stCondLst>
                                        </p:cTn>
                                        <p:tgtEl>
                                          <p:spTgt spid="3"/>
                                        </p:tgtEl>
                                      </p:cBhvr>
                                      <p:to x="100000" y="100000"/>
                                    </p:animScale>
                                    <p:animScale>
                                      <p:cBhvr>
                                        <p:cTn id="30" dur="26">
                                          <p:stCondLst>
                                            <p:cond delay="1808"/>
                                          </p:stCondLst>
                                        </p:cTn>
                                        <p:tgtEl>
                                          <p:spTgt spid="3"/>
                                        </p:tgtEl>
                                      </p:cBhvr>
                                      <p:to x="100000" y="95000"/>
                                    </p:animScale>
                                    <p:animScale>
                                      <p:cBhvr>
                                        <p:cTn id="31" dur="166" decel="50000">
                                          <p:stCondLst>
                                            <p:cond delay="1834"/>
                                          </p:stCondLst>
                                        </p:cTn>
                                        <p:tgtEl>
                                          <p:spTgt spid="3"/>
                                        </p:tgtEl>
                                      </p:cBhvr>
                                      <p:to x="100000" y="100000"/>
                                    </p:animScale>
                                  </p:childTnLst>
                                </p:cTn>
                              </p:par>
                              <p:par>
                                <p:cTn id="32" presetID="8" presetClass="entr" presetSubtype="16"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diamond(in)">
                                      <p:cBhvr>
                                        <p:cTn id="34" dur="500"/>
                                        <p:tgtEl>
                                          <p:spTgt spid="5"/>
                                        </p:tgtEl>
                                      </p:cBhvr>
                                    </p:animEffect>
                                  </p:childTnLst>
                                </p:cTn>
                              </p:par>
                              <p:par>
                                <p:cTn id="35" presetID="8" presetClass="entr" presetSubtype="16"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diamond(in)">
                                      <p:cBhvr>
                                        <p:cTn id="37" dur="500"/>
                                        <p:tgtEl>
                                          <p:spTgt spid="7"/>
                                        </p:tgtEl>
                                      </p:cBhvr>
                                    </p:animEffect>
                                  </p:childTnLst>
                                </p:cTn>
                              </p:par>
                            </p:childTnLst>
                          </p:cTn>
                        </p:par>
                      </p:childTnLst>
                    </p:cTn>
                  </p:par>
                  <p:par>
                    <p:cTn id="38" fill="hold">
                      <p:stCondLst>
                        <p:cond delay="indefinite"/>
                      </p:stCondLst>
                      <p:childTnLst>
                        <p:par>
                          <p:cTn id="39" fill="hold">
                            <p:stCondLst>
                              <p:cond delay="0"/>
                            </p:stCondLst>
                            <p:childTnLst>
                              <p:par>
                                <p:cTn id="40" presetID="26" presetClass="entr" presetSubtype="0"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wipe(down)">
                                      <p:cBhvr>
                                        <p:cTn id="42" dur="580">
                                          <p:stCondLst>
                                            <p:cond delay="0"/>
                                          </p:stCondLst>
                                        </p:cTn>
                                        <p:tgtEl>
                                          <p:spTgt spid="10"/>
                                        </p:tgtEl>
                                      </p:cBhvr>
                                    </p:animEffect>
                                    <p:anim calcmode="lin" valueType="num">
                                      <p:cBhvr>
                                        <p:cTn id="43"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44"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45"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46"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47"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48" dur="26">
                                          <p:stCondLst>
                                            <p:cond delay="650"/>
                                          </p:stCondLst>
                                        </p:cTn>
                                        <p:tgtEl>
                                          <p:spTgt spid="10"/>
                                        </p:tgtEl>
                                      </p:cBhvr>
                                      <p:to x="100000" y="60000"/>
                                    </p:animScale>
                                    <p:animScale>
                                      <p:cBhvr>
                                        <p:cTn id="49" dur="166" decel="50000">
                                          <p:stCondLst>
                                            <p:cond delay="676"/>
                                          </p:stCondLst>
                                        </p:cTn>
                                        <p:tgtEl>
                                          <p:spTgt spid="10"/>
                                        </p:tgtEl>
                                      </p:cBhvr>
                                      <p:to x="100000" y="100000"/>
                                    </p:animScale>
                                    <p:animScale>
                                      <p:cBhvr>
                                        <p:cTn id="50" dur="26">
                                          <p:stCondLst>
                                            <p:cond delay="1312"/>
                                          </p:stCondLst>
                                        </p:cTn>
                                        <p:tgtEl>
                                          <p:spTgt spid="10"/>
                                        </p:tgtEl>
                                      </p:cBhvr>
                                      <p:to x="100000" y="80000"/>
                                    </p:animScale>
                                    <p:animScale>
                                      <p:cBhvr>
                                        <p:cTn id="51" dur="166" decel="50000">
                                          <p:stCondLst>
                                            <p:cond delay="1338"/>
                                          </p:stCondLst>
                                        </p:cTn>
                                        <p:tgtEl>
                                          <p:spTgt spid="10"/>
                                        </p:tgtEl>
                                      </p:cBhvr>
                                      <p:to x="100000" y="100000"/>
                                    </p:animScale>
                                    <p:animScale>
                                      <p:cBhvr>
                                        <p:cTn id="52" dur="26">
                                          <p:stCondLst>
                                            <p:cond delay="1642"/>
                                          </p:stCondLst>
                                        </p:cTn>
                                        <p:tgtEl>
                                          <p:spTgt spid="10"/>
                                        </p:tgtEl>
                                      </p:cBhvr>
                                      <p:to x="100000" y="90000"/>
                                    </p:animScale>
                                    <p:animScale>
                                      <p:cBhvr>
                                        <p:cTn id="53" dur="166" decel="50000">
                                          <p:stCondLst>
                                            <p:cond delay="1668"/>
                                          </p:stCondLst>
                                        </p:cTn>
                                        <p:tgtEl>
                                          <p:spTgt spid="10"/>
                                        </p:tgtEl>
                                      </p:cBhvr>
                                      <p:to x="100000" y="100000"/>
                                    </p:animScale>
                                    <p:animScale>
                                      <p:cBhvr>
                                        <p:cTn id="54" dur="26">
                                          <p:stCondLst>
                                            <p:cond delay="1808"/>
                                          </p:stCondLst>
                                        </p:cTn>
                                        <p:tgtEl>
                                          <p:spTgt spid="10"/>
                                        </p:tgtEl>
                                      </p:cBhvr>
                                      <p:to x="100000" y="95000"/>
                                    </p:animScale>
                                    <p:animScale>
                                      <p:cBhvr>
                                        <p:cTn id="55" dur="166" decel="50000">
                                          <p:stCondLst>
                                            <p:cond delay="1834"/>
                                          </p:stCondLst>
                                        </p:cTn>
                                        <p:tgtEl>
                                          <p:spTgt spid="10"/>
                                        </p:tgtEl>
                                      </p:cBhvr>
                                      <p:to x="100000" y="100000"/>
                                    </p:animScale>
                                  </p:childTnLst>
                                </p:cTn>
                              </p:par>
                              <p:par>
                                <p:cTn id="56" presetID="26" presetClass="entr" presetSubtype="0"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wipe(down)">
                                      <p:cBhvr>
                                        <p:cTn id="58" dur="580">
                                          <p:stCondLst>
                                            <p:cond delay="0"/>
                                          </p:stCondLst>
                                        </p:cTn>
                                        <p:tgtEl>
                                          <p:spTgt spid="17"/>
                                        </p:tgtEl>
                                      </p:cBhvr>
                                    </p:animEffect>
                                    <p:anim calcmode="lin" valueType="num">
                                      <p:cBhvr>
                                        <p:cTn id="59" dur="1822"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60" dur="664"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61" dur="664" tmFilter="0, 0; 0.125,0.2665; 0.25,0.4; 0.375,0.465; 0.5,0.5;  0.625,0.535; 0.75,0.6; 0.875,0.7335; 1,1">
                                          <p:stCondLst>
                                            <p:cond delay="664"/>
                                          </p:stCondLst>
                                        </p:cTn>
                                        <p:tgtEl>
                                          <p:spTgt spid="17"/>
                                        </p:tgtEl>
                                        <p:attrNameLst>
                                          <p:attrName>ppt_y</p:attrName>
                                        </p:attrNameLst>
                                      </p:cBhvr>
                                      <p:tavLst>
                                        <p:tav tm="0" fmla="#ppt_y-sin(pi*$)/9">
                                          <p:val>
                                            <p:fltVal val="0"/>
                                          </p:val>
                                        </p:tav>
                                        <p:tav tm="100000">
                                          <p:val>
                                            <p:fltVal val="1"/>
                                          </p:val>
                                        </p:tav>
                                      </p:tavLst>
                                    </p:anim>
                                    <p:anim calcmode="lin" valueType="num">
                                      <p:cBhvr>
                                        <p:cTn id="62" dur="332" tmFilter="0, 0; 0.125,0.2665; 0.25,0.4; 0.375,0.465; 0.5,0.5;  0.625,0.535; 0.75,0.6; 0.875,0.7335; 1,1">
                                          <p:stCondLst>
                                            <p:cond delay="1324"/>
                                          </p:stCondLst>
                                        </p:cTn>
                                        <p:tgtEl>
                                          <p:spTgt spid="17"/>
                                        </p:tgtEl>
                                        <p:attrNameLst>
                                          <p:attrName>ppt_y</p:attrName>
                                        </p:attrNameLst>
                                      </p:cBhvr>
                                      <p:tavLst>
                                        <p:tav tm="0" fmla="#ppt_y-sin(pi*$)/27">
                                          <p:val>
                                            <p:fltVal val="0"/>
                                          </p:val>
                                        </p:tav>
                                        <p:tav tm="100000">
                                          <p:val>
                                            <p:fltVal val="1"/>
                                          </p:val>
                                        </p:tav>
                                      </p:tavLst>
                                    </p:anim>
                                    <p:anim calcmode="lin" valueType="num">
                                      <p:cBhvr>
                                        <p:cTn id="63" dur="164" tmFilter="0, 0; 0.125,0.2665; 0.25,0.4; 0.375,0.465; 0.5,0.5;  0.625,0.535; 0.75,0.6; 0.875,0.7335; 1,1">
                                          <p:stCondLst>
                                            <p:cond delay="1656"/>
                                          </p:stCondLst>
                                        </p:cTn>
                                        <p:tgtEl>
                                          <p:spTgt spid="17"/>
                                        </p:tgtEl>
                                        <p:attrNameLst>
                                          <p:attrName>ppt_y</p:attrName>
                                        </p:attrNameLst>
                                      </p:cBhvr>
                                      <p:tavLst>
                                        <p:tav tm="0" fmla="#ppt_y-sin(pi*$)/81">
                                          <p:val>
                                            <p:fltVal val="0"/>
                                          </p:val>
                                        </p:tav>
                                        <p:tav tm="100000">
                                          <p:val>
                                            <p:fltVal val="1"/>
                                          </p:val>
                                        </p:tav>
                                      </p:tavLst>
                                    </p:anim>
                                    <p:animScale>
                                      <p:cBhvr>
                                        <p:cTn id="64" dur="26">
                                          <p:stCondLst>
                                            <p:cond delay="650"/>
                                          </p:stCondLst>
                                        </p:cTn>
                                        <p:tgtEl>
                                          <p:spTgt spid="17"/>
                                        </p:tgtEl>
                                      </p:cBhvr>
                                      <p:to x="100000" y="60000"/>
                                    </p:animScale>
                                    <p:animScale>
                                      <p:cBhvr>
                                        <p:cTn id="65" dur="166" decel="50000">
                                          <p:stCondLst>
                                            <p:cond delay="676"/>
                                          </p:stCondLst>
                                        </p:cTn>
                                        <p:tgtEl>
                                          <p:spTgt spid="17"/>
                                        </p:tgtEl>
                                      </p:cBhvr>
                                      <p:to x="100000" y="100000"/>
                                    </p:animScale>
                                    <p:animScale>
                                      <p:cBhvr>
                                        <p:cTn id="66" dur="26">
                                          <p:stCondLst>
                                            <p:cond delay="1312"/>
                                          </p:stCondLst>
                                        </p:cTn>
                                        <p:tgtEl>
                                          <p:spTgt spid="17"/>
                                        </p:tgtEl>
                                      </p:cBhvr>
                                      <p:to x="100000" y="80000"/>
                                    </p:animScale>
                                    <p:animScale>
                                      <p:cBhvr>
                                        <p:cTn id="67" dur="166" decel="50000">
                                          <p:stCondLst>
                                            <p:cond delay="1338"/>
                                          </p:stCondLst>
                                        </p:cTn>
                                        <p:tgtEl>
                                          <p:spTgt spid="17"/>
                                        </p:tgtEl>
                                      </p:cBhvr>
                                      <p:to x="100000" y="100000"/>
                                    </p:animScale>
                                    <p:animScale>
                                      <p:cBhvr>
                                        <p:cTn id="68" dur="26">
                                          <p:stCondLst>
                                            <p:cond delay="1642"/>
                                          </p:stCondLst>
                                        </p:cTn>
                                        <p:tgtEl>
                                          <p:spTgt spid="17"/>
                                        </p:tgtEl>
                                      </p:cBhvr>
                                      <p:to x="100000" y="90000"/>
                                    </p:animScale>
                                    <p:animScale>
                                      <p:cBhvr>
                                        <p:cTn id="69" dur="166" decel="50000">
                                          <p:stCondLst>
                                            <p:cond delay="1668"/>
                                          </p:stCondLst>
                                        </p:cTn>
                                        <p:tgtEl>
                                          <p:spTgt spid="17"/>
                                        </p:tgtEl>
                                      </p:cBhvr>
                                      <p:to x="100000" y="100000"/>
                                    </p:animScale>
                                    <p:animScale>
                                      <p:cBhvr>
                                        <p:cTn id="70" dur="26">
                                          <p:stCondLst>
                                            <p:cond delay="1808"/>
                                          </p:stCondLst>
                                        </p:cTn>
                                        <p:tgtEl>
                                          <p:spTgt spid="17"/>
                                        </p:tgtEl>
                                      </p:cBhvr>
                                      <p:to x="100000" y="95000"/>
                                    </p:animScale>
                                    <p:animScale>
                                      <p:cBhvr>
                                        <p:cTn id="71" dur="166" decel="50000">
                                          <p:stCondLst>
                                            <p:cond delay="1834"/>
                                          </p:stCondLst>
                                        </p:cTn>
                                        <p:tgtEl>
                                          <p:spTgt spid="1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2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ttp://kids.mongabay.com/images/World_map-countries.jpg"/>
          <p:cNvPicPr>
            <a:picLocks noChangeAspect="1" noChangeArrowheads="1"/>
          </p:cNvPicPr>
          <p:nvPr/>
        </p:nvPicPr>
        <p:blipFill>
          <a:blip r:embed="rId3" cstate="print"/>
          <a:srcRect/>
          <a:stretch>
            <a:fillRect/>
          </a:stretch>
        </p:blipFill>
        <p:spPr bwMode="auto">
          <a:xfrm>
            <a:off x="0" y="1357298"/>
            <a:ext cx="9261087" cy="4710106"/>
          </a:xfrm>
          <a:prstGeom prst="rect">
            <a:avLst/>
          </a:prstGeom>
          <a:noFill/>
        </p:spPr>
      </p:pic>
      <p:sp>
        <p:nvSpPr>
          <p:cNvPr id="3" name="TextBox 2"/>
          <p:cNvSpPr txBox="1"/>
          <p:nvPr/>
        </p:nvSpPr>
        <p:spPr>
          <a:xfrm>
            <a:off x="214282" y="285728"/>
            <a:ext cx="4143404" cy="646331"/>
          </a:xfrm>
          <a:prstGeom prst="rect">
            <a:avLst/>
          </a:prstGeom>
          <a:ln/>
        </p:spPr>
        <p:style>
          <a:lnRef idx="0">
            <a:schemeClr val="accent3"/>
          </a:lnRef>
          <a:fillRef idx="3">
            <a:schemeClr val="accent3"/>
          </a:fillRef>
          <a:effectRef idx="3">
            <a:schemeClr val="accent3"/>
          </a:effectRef>
          <a:fontRef idx="minor">
            <a:schemeClr val="lt1"/>
          </a:fontRef>
        </p:style>
        <p:txBody>
          <a:bodyPr wrap="square" rtlCol="0">
            <a:spAutoFit/>
          </a:bodyPr>
          <a:lstStyle/>
          <a:p>
            <a:r>
              <a:rPr lang="en-GB" b="1" dirty="0" smtClean="0">
                <a:solidFill>
                  <a:schemeClr val="tx2">
                    <a:lumMod val="75000"/>
                  </a:schemeClr>
                </a:solidFill>
              </a:rPr>
              <a:t>These countries are the locations of the world’s top 10 rainforests:</a:t>
            </a:r>
          </a:p>
        </p:txBody>
      </p:sp>
      <p:sp>
        <p:nvSpPr>
          <p:cNvPr id="10" name="TextBox 9"/>
          <p:cNvSpPr txBox="1"/>
          <p:nvPr/>
        </p:nvSpPr>
        <p:spPr>
          <a:xfrm>
            <a:off x="214282" y="1928802"/>
            <a:ext cx="1357322" cy="2031325"/>
          </a:xfrm>
          <a:prstGeom prst="rect">
            <a:avLst/>
          </a:prstGeom>
          <a:ln/>
        </p:spPr>
        <p:style>
          <a:lnRef idx="0">
            <a:schemeClr val="accent3"/>
          </a:lnRef>
          <a:fillRef idx="3">
            <a:schemeClr val="accent3"/>
          </a:fillRef>
          <a:effectRef idx="3">
            <a:schemeClr val="accent3"/>
          </a:effectRef>
          <a:fontRef idx="minor">
            <a:schemeClr val="lt1"/>
          </a:fontRef>
        </p:style>
        <p:txBody>
          <a:bodyPr wrap="square" rtlCol="0">
            <a:spAutoFit/>
          </a:bodyPr>
          <a:lstStyle/>
          <a:p>
            <a:r>
              <a:rPr lang="en-GB" b="1" dirty="0" smtClean="0">
                <a:solidFill>
                  <a:schemeClr val="tx2">
                    <a:lumMod val="75000"/>
                  </a:schemeClr>
                </a:solidFill>
              </a:rPr>
              <a:t>- Mexico</a:t>
            </a:r>
          </a:p>
          <a:p>
            <a:r>
              <a:rPr lang="en-GB" b="1" dirty="0" smtClean="0">
                <a:solidFill>
                  <a:schemeClr val="tx2">
                    <a:lumMod val="75000"/>
                  </a:schemeClr>
                </a:solidFill>
              </a:rPr>
              <a:t>- Venezuela</a:t>
            </a:r>
          </a:p>
          <a:p>
            <a:r>
              <a:rPr lang="en-GB" b="1" dirty="0" smtClean="0">
                <a:solidFill>
                  <a:schemeClr val="tx2">
                    <a:lumMod val="75000"/>
                  </a:schemeClr>
                </a:solidFill>
              </a:rPr>
              <a:t>- Suriname</a:t>
            </a:r>
          </a:p>
          <a:p>
            <a:r>
              <a:rPr lang="en-GB" b="1" dirty="0" smtClean="0">
                <a:solidFill>
                  <a:schemeClr val="tx2">
                    <a:lumMod val="75000"/>
                  </a:schemeClr>
                </a:solidFill>
              </a:rPr>
              <a:t>- Columbia</a:t>
            </a:r>
          </a:p>
          <a:p>
            <a:r>
              <a:rPr lang="en-GB" b="1" dirty="0" smtClean="0">
                <a:solidFill>
                  <a:schemeClr val="tx2">
                    <a:lumMod val="75000"/>
                  </a:schemeClr>
                </a:solidFill>
              </a:rPr>
              <a:t>- Brazil</a:t>
            </a:r>
          </a:p>
          <a:p>
            <a:r>
              <a:rPr lang="en-GB" b="1" dirty="0" smtClean="0">
                <a:solidFill>
                  <a:schemeClr val="tx2">
                    <a:lumMod val="75000"/>
                  </a:schemeClr>
                </a:solidFill>
              </a:rPr>
              <a:t>- Peru</a:t>
            </a:r>
          </a:p>
          <a:p>
            <a:r>
              <a:rPr lang="en-GB" b="1" dirty="0" smtClean="0">
                <a:solidFill>
                  <a:schemeClr val="tx2">
                    <a:lumMod val="75000"/>
                  </a:schemeClr>
                </a:solidFill>
              </a:rPr>
              <a:t>- Bolivia</a:t>
            </a:r>
            <a:endParaRPr lang="en-GB" b="1" dirty="0">
              <a:solidFill>
                <a:schemeClr val="tx2">
                  <a:lumMod val="75000"/>
                </a:schemeClr>
              </a:solidFill>
            </a:endParaRPr>
          </a:p>
        </p:txBody>
      </p:sp>
      <p:cxnSp>
        <p:nvCxnSpPr>
          <p:cNvPr id="14" name="Straight Connector 13"/>
          <p:cNvCxnSpPr/>
          <p:nvPr/>
        </p:nvCxnSpPr>
        <p:spPr>
          <a:xfrm>
            <a:off x="-20993" y="3032567"/>
            <a:ext cx="9001156" cy="0"/>
          </a:xfrm>
          <a:prstGeom prst="line">
            <a:avLst/>
          </a:prstGeom>
          <a:ln w="28575">
            <a:solidFill>
              <a:schemeClr val="accent6">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96416" y="4380866"/>
            <a:ext cx="9001156" cy="0"/>
          </a:xfrm>
          <a:prstGeom prst="line">
            <a:avLst/>
          </a:prstGeom>
          <a:ln w="28575">
            <a:solidFill>
              <a:schemeClr val="accent6">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10800000" flipH="1">
            <a:off x="-17861" y="3727048"/>
            <a:ext cx="9155162" cy="0"/>
          </a:xfrm>
          <a:prstGeom prst="line">
            <a:avLst/>
          </a:prstGeom>
          <a:ln w="28575">
            <a:solidFill>
              <a:srgbClr val="002060"/>
            </a:solidFill>
            <a:prstDash val="dash"/>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500694" y="4071942"/>
            <a:ext cx="2286016" cy="923330"/>
          </a:xfrm>
          <a:prstGeom prst="rect">
            <a:avLst/>
          </a:prstGeom>
          <a:ln/>
        </p:spPr>
        <p:style>
          <a:lnRef idx="0">
            <a:schemeClr val="accent3"/>
          </a:lnRef>
          <a:fillRef idx="3">
            <a:schemeClr val="accent3"/>
          </a:fillRef>
          <a:effectRef idx="3">
            <a:schemeClr val="accent3"/>
          </a:effectRef>
          <a:fontRef idx="minor">
            <a:schemeClr val="lt1"/>
          </a:fontRef>
        </p:style>
        <p:txBody>
          <a:bodyPr wrap="square" rtlCol="0">
            <a:spAutoFit/>
          </a:bodyPr>
          <a:lstStyle/>
          <a:p>
            <a:r>
              <a:rPr lang="en-GB" b="1" dirty="0" smtClean="0">
                <a:solidFill>
                  <a:schemeClr val="tx2">
                    <a:lumMod val="75000"/>
                  </a:schemeClr>
                </a:solidFill>
              </a:rPr>
              <a:t>- Congo DRC</a:t>
            </a:r>
          </a:p>
          <a:p>
            <a:r>
              <a:rPr lang="en-GB" b="1" dirty="0" smtClean="0">
                <a:solidFill>
                  <a:schemeClr val="tx2">
                    <a:lumMod val="75000"/>
                  </a:schemeClr>
                </a:solidFill>
              </a:rPr>
              <a:t>- Indonesia</a:t>
            </a:r>
          </a:p>
          <a:p>
            <a:r>
              <a:rPr lang="en-GB" b="1" dirty="0" smtClean="0">
                <a:solidFill>
                  <a:schemeClr val="tx2">
                    <a:lumMod val="75000"/>
                  </a:schemeClr>
                </a:solidFill>
              </a:rPr>
              <a:t>- Papua New Guinea</a:t>
            </a:r>
            <a:endParaRPr lang="en-GB" b="1" dirty="0">
              <a:solidFill>
                <a:schemeClr val="tx2">
                  <a:lumMod val="75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anim calcmode="lin" valueType="num">
                                      <p:cBhvr>
                                        <p:cTn id="8" dur="500" fill="hold"/>
                                        <p:tgtEl>
                                          <p:spTgt spid="10"/>
                                        </p:tgtEl>
                                        <p:attrNameLst>
                                          <p:attrName>ppt_w</p:attrName>
                                        </p:attrNameLst>
                                      </p:cBhvr>
                                      <p:tavLst>
                                        <p:tav tm="0" fmla="#ppt_w*sin(2.5*pi*$)">
                                          <p:val>
                                            <p:fltVal val="0"/>
                                          </p:val>
                                        </p:tav>
                                        <p:tav tm="100000">
                                          <p:val>
                                            <p:fltVal val="1"/>
                                          </p:val>
                                        </p:tav>
                                      </p:tavLst>
                                    </p:anim>
                                    <p:anim calcmode="lin" valueType="num">
                                      <p:cBhvr>
                                        <p:cTn id="9" dur="500" fill="hold"/>
                                        <p:tgtEl>
                                          <p:spTgt spid="10"/>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iterate type="lt">
                                    <p:tmPct val="10000"/>
                                  </p:iterate>
                                  <p:childTnLst>
                                    <p:set>
                                      <p:cBhvr>
                                        <p:cTn id="13" dur="1" fill="hold">
                                          <p:stCondLst>
                                            <p:cond delay="0"/>
                                          </p:stCondLst>
                                        </p:cTn>
                                        <p:tgtEl>
                                          <p:spTgt spid="12"/>
                                        </p:tgtEl>
                                        <p:attrNameLst>
                                          <p:attrName>style.visibility</p:attrName>
                                        </p:attrNameLst>
                                      </p:cBhvr>
                                      <p:to>
                                        <p:strVal val="visible"/>
                                      </p:to>
                                    </p:set>
                                    <p:animEffect transition="in" filter="fade">
                                      <p:cBhvr>
                                        <p:cTn id="14" dur="500"/>
                                        <p:tgtEl>
                                          <p:spTgt spid="12"/>
                                        </p:tgtEl>
                                      </p:cBhvr>
                                    </p:animEffect>
                                    <p:anim calcmode="lin" valueType="num">
                                      <p:cBhvr>
                                        <p:cTn id="15" dur="500" fill="hold"/>
                                        <p:tgtEl>
                                          <p:spTgt spid="12"/>
                                        </p:tgtEl>
                                        <p:attrNameLst>
                                          <p:attrName>ppt_w</p:attrName>
                                        </p:attrNameLst>
                                      </p:cBhvr>
                                      <p:tavLst>
                                        <p:tav tm="0" fmla="#ppt_w*sin(2.5*pi*$)">
                                          <p:val>
                                            <p:fltVal val="0"/>
                                          </p:val>
                                        </p:tav>
                                        <p:tav tm="100000">
                                          <p:val>
                                            <p:fltVal val="1"/>
                                          </p:val>
                                        </p:tav>
                                      </p:tavLst>
                                    </p:anim>
                                    <p:anim calcmode="lin" valueType="num">
                                      <p:cBhvr>
                                        <p:cTn id="16" dur="5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14348" y="500042"/>
            <a:ext cx="7858180" cy="646331"/>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r>
              <a:rPr lang="en-GB" dirty="0">
                <a:latin typeface="Comic Sans MS" pitchFamily="66" charset="0"/>
              </a:rPr>
              <a:t>U</a:t>
            </a:r>
            <a:r>
              <a:rPr lang="en-GB" dirty="0" smtClean="0">
                <a:latin typeface="Comic Sans MS" pitchFamily="66" charset="0"/>
              </a:rPr>
              <a:t>se atlases and your map to find the location of the main tropical rainforests.</a:t>
            </a:r>
          </a:p>
        </p:txBody>
      </p:sp>
      <p:pic>
        <p:nvPicPr>
          <p:cNvPr id="1026" name="Picture 2" descr="http://www.registryofnaturehabitats.org/images/rainforestmap.gif"/>
          <p:cNvPicPr>
            <a:picLocks noChangeAspect="1" noChangeArrowheads="1"/>
          </p:cNvPicPr>
          <p:nvPr/>
        </p:nvPicPr>
        <p:blipFill>
          <a:blip r:embed="rId3" cstate="print"/>
          <a:srcRect/>
          <a:stretch>
            <a:fillRect/>
          </a:stretch>
        </p:blipFill>
        <p:spPr bwMode="auto">
          <a:xfrm>
            <a:off x="1142976" y="1428736"/>
            <a:ext cx="6643734" cy="4855036"/>
          </a:xfrm>
          <a:prstGeom prst="rect">
            <a:avLst/>
          </a:prstGeom>
          <a:noFill/>
        </p:spPr>
      </p:pic>
      <p:cxnSp>
        <p:nvCxnSpPr>
          <p:cNvPr id="6" name="Straight Connector 5"/>
          <p:cNvCxnSpPr/>
          <p:nvPr/>
        </p:nvCxnSpPr>
        <p:spPr>
          <a:xfrm>
            <a:off x="1142976" y="3500438"/>
            <a:ext cx="6572296"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1142976" y="4786322"/>
            <a:ext cx="6572296"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285720" y="3071810"/>
            <a:ext cx="2071702" cy="369332"/>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r>
              <a:rPr lang="en-GB" dirty="0" smtClean="0">
                <a:latin typeface="Comic Sans MS" pitchFamily="66" charset="0"/>
              </a:rPr>
              <a:t>Tropic of Cancer</a:t>
            </a:r>
          </a:p>
        </p:txBody>
      </p:sp>
      <p:sp>
        <p:nvSpPr>
          <p:cNvPr id="9" name="TextBox 8"/>
          <p:cNvSpPr txBox="1"/>
          <p:nvPr/>
        </p:nvSpPr>
        <p:spPr>
          <a:xfrm>
            <a:off x="357158" y="4857760"/>
            <a:ext cx="2428892" cy="369332"/>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r>
              <a:rPr lang="en-GB" dirty="0" smtClean="0">
                <a:latin typeface="Comic Sans MS" pitchFamily="66" charset="0"/>
              </a:rPr>
              <a:t>Tropic of Capricorn</a:t>
            </a:r>
          </a:p>
        </p:txBody>
      </p:sp>
      <p:sp>
        <p:nvSpPr>
          <p:cNvPr id="10" name="TextBox 9"/>
          <p:cNvSpPr txBox="1"/>
          <p:nvPr/>
        </p:nvSpPr>
        <p:spPr>
          <a:xfrm>
            <a:off x="6357950" y="1785926"/>
            <a:ext cx="2071702" cy="2862322"/>
          </a:xfrm>
          <a:prstGeom prst="rect">
            <a:avLst/>
          </a:prstGeom>
        </p:spPr>
        <p:style>
          <a:lnRef idx="0">
            <a:schemeClr val="accent2"/>
          </a:lnRef>
          <a:fillRef idx="3">
            <a:schemeClr val="accent2"/>
          </a:fillRef>
          <a:effectRef idx="3">
            <a:schemeClr val="accent2"/>
          </a:effectRef>
          <a:fontRef idx="minor">
            <a:schemeClr val="lt1"/>
          </a:fontRef>
        </p:style>
        <p:txBody>
          <a:bodyPr wrap="square" rtlCol="0">
            <a:spAutoFit/>
          </a:bodyPr>
          <a:lstStyle/>
          <a:p>
            <a:r>
              <a:rPr lang="en-GB" dirty="0" smtClean="0">
                <a:latin typeface="Comic Sans MS" pitchFamily="66" charset="0"/>
              </a:rPr>
              <a:t>You’ll need to mark on the </a:t>
            </a:r>
          </a:p>
          <a:p>
            <a:endParaRPr lang="en-GB" dirty="0" smtClean="0">
              <a:latin typeface="Comic Sans MS" pitchFamily="66" charset="0"/>
            </a:endParaRPr>
          </a:p>
          <a:p>
            <a:r>
              <a:rPr lang="en-GB" dirty="0" smtClean="0">
                <a:latin typeface="Comic Sans MS" pitchFamily="66" charset="0"/>
              </a:rPr>
              <a:t>CONTINENTS in CAPITAL LETTERS</a:t>
            </a:r>
          </a:p>
          <a:p>
            <a:endParaRPr lang="en-GB" dirty="0">
              <a:latin typeface="Comic Sans MS" pitchFamily="66" charset="0"/>
            </a:endParaRPr>
          </a:p>
          <a:p>
            <a:r>
              <a:rPr lang="en-GB" dirty="0">
                <a:latin typeface="Comic Sans MS" pitchFamily="66" charset="0"/>
              </a:rPr>
              <a:t>a</a:t>
            </a:r>
            <a:r>
              <a:rPr lang="en-GB" dirty="0" smtClean="0">
                <a:latin typeface="Comic Sans MS" pitchFamily="66" charset="0"/>
              </a:rPr>
              <a:t>nd the countries in normal hand-writing.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from="(-#ppt_w/2)" to="(#ppt_x)" calcmode="lin" valueType="num">
                                      <p:cBhvr>
                                        <p:cTn id="7" dur="600" fill="hold">
                                          <p:stCondLst>
                                            <p:cond delay="0"/>
                                          </p:stCondLst>
                                        </p:cTn>
                                        <p:tgtEl>
                                          <p:spTgt spid="6"/>
                                        </p:tgtEl>
                                        <p:attrNameLst>
                                          <p:attrName>ppt_x</p:attrName>
                                        </p:attrNameLst>
                                      </p:cBhvr>
                                    </p:anim>
                                    <p:anim from="0" to="-1.0" calcmode="lin" valueType="num">
                                      <p:cBhvr>
                                        <p:cTn id="8" dur="200" decel="50000" autoRev="1" fill="hold">
                                          <p:stCondLst>
                                            <p:cond delay="600"/>
                                          </p:stCondLst>
                                        </p:cTn>
                                        <p:tgtEl>
                                          <p:spTgt spid="6"/>
                                        </p:tgtEl>
                                        <p:attrNameLst>
                                          <p:attrName>xshear</p:attrName>
                                        </p:attrNameLst>
                                      </p:cBhvr>
                                    </p:anim>
                                    <p:animScale>
                                      <p:cBhvr>
                                        <p:cTn id="9" dur="200" decel="100000" autoRev="1" fill="hold">
                                          <p:stCondLst>
                                            <p:cond delay="600"/>
                                          </p:stCondLst>
                                        </p:cTn>
                                        <p:tgtEl>
                                          <p:spTgt spid="6"/>
                                        </p:tgtEl>
                                      </p:cBhvr>
                                      <p:from x="100000" y="100000"/>
                                      <p:to x="80000" y="100000"/>
                                    </p:animScale>
                                    <p:anim by="(#ppt_h/3+#ppt_w*0.1)" calcmode="lin" valueType="num">
                                      <p:cBhvr additive="sum">
                                        <p:cTn id="10" dur="200" decel="100000" autoRev="1" fill="hold">
                                          <p:stCondLst>
                                            <p:cond delay="600"/>
                                          </p:stCondLst>
                                        </p:cTn>
                                        <p:tgtEl>
                                          <p:spTgt spid="6"/>
                                        </p:tgtEl>
                                        <p:attrNameLst>
                                          <p:attrName>ppt_x</p:attrName>
                                        </p:attrNameLst>
                                      </p:cBhvr>
                                    </p:anim>
                                  </p:childTnLst>
                                </p:cTn>
                              </p:par>
                              <p:par>
                                <p:cTn id="11" presetID="34"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from="(-#ppt_w/2)" to="(#ppt_x)" calcmode="lin" valueType="num">
                                      <p:cBhvr>
                                        <p:cTn id="13" dur="600" fill="hold">
                                          <p:stCondLst>
                                            <p:cond delay="0"/>
                                          </p:stCondLst>
                                        </p:cTn>
                                        <p:tgtEl>
                                          <p:spTgt spid="7"/>
                                        </p:tgtEl>
                                        <p:attrNameLst>
                                          <p:attrName>ppt_x</p:attrName>
                                        </p:attrNameLst>
                                      </p:cBhvr>
                                    </p:anim>
                                    <p:anim from="0" to="-1.0" calcmode="lin" valueType="num">
                                      <p:cBhvr>
                                        <p:cTn id="14" dur="200" decel="50000" autoRev="1" fill="hold">
                                          <p:stCondLst>
                                            <p:cond delay="600"/>
                                          </p:stCondLst>
                                        </p:cTn>
                                        <p:tgtEl>
                                          <p:spTgt spid="7"/>
                                        </p:tgtEl>
                                        <p:attrNameLst>
                                          <p:attrName>xshear</p:attrName>
                                        </p:attrNameLst>
                                      </p:cBhvr>
                                    </p:anim>
                                    <p:animScale>
                                      <p:cBhvr>
                                        <p:cTn id="15" dur="200" decel="100000" autoRev="1" fill="hold">
                                          <p:stCondLst>
                                            <p:cond delay="600"/>
                                          </p:stCondLst>
                                        </p:cTn>
                                        <p:tgtEl>
                                          <p:spTgt spid="7"/>
                                        </p:tgtEl>
                                      </p:cBhvr>
                                      <p:from x="100000" y="100000"/>
                                      <p:to x="80000" y="100000"/>
                                    </p:animScale>
                                    <p:anim by="(#ppt_h/3+#ppt_w*0.1)" calcmode="lin" valueType="num">
                                      <p:cBhvr additive="sum">
                                        <p:cTn id="16" dur="200" decel="100000" autoRev="1" fill="hold">
                                          <p:stCondLst>
                                            <p:cond delay="600"/>
                                          </p:stCondLst>
                                        </p:cTn>
                                        <p:tgtEl>
                                          <p:spTgt spid="7"/>
                                        </p:tgtEl>
                                        <p:attrNameLst>
                                          <p:attrName>ppt_x</p:attrName>
                                        </p:attrNameLst>
                                      </p:cBhvr>
                                    </p:anim>
                                  </p:childTnLst>
                                </p:cTn>
                              </p:par>
                            </p:childTnLst>
                          </p:cTn>
                        </p:par>
                      </p:childTnLst>
                    </p:cTn>
                  </p:par>
                  <p:par>
                    <p:cTn id="17" fill="hold">
                      <p:stCondLst>
                        <p:cond delay="indefinite"/>
                      </p:stCondLst>
                      <p:childTnLst>
                        <p:par>
                          <p:cTn id="18" fill="hold">
                            <p:stCondLst>
                              <p:cond delay="0"/>
                            </p:stCondLst>
                            <p:childTnLst>
                              <p:par>
                                <p:cTn id="19" presetID="34"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 from="(-#ppt_w/2)" to="(#ppt_x)" calcmode="lin" valueType="num">
                                      <p:cBhvr>
                                        <p:cTn id="21" dur="600" fill="hold">
                                          <p:stCondLst>
                                            <p:cond delay="0"/>
                                          </p:stCondLst>
                                        </p:cTn>
                                        <p:tgtEl>
                                          <p:spTgt spid="9"/>
                                        </p:tgtEl>
                                        <p:attrNameLst>
                                          <p:attrName>ppt_x</p:attrName>
                                        </p:attrNameLst>
                                      </p:cBhvr>
                                    </p:anim>
                                    <p:anim from="0" to="-1.0" calcmode="lin" valueType="num">
                                      <p:cBhvr>
                                        <p:cTn id="22" dur="200" decel="50000" autoRev="1" fill="hold">
                                          <p:stCondLst>
                                            <p:cond delay="600"/>
                                          </p:stCondLst>
                                        </p:cTn>
                                        <p:tgtEl>
                                          <p:spTgt spid="9"/>
                                        </p:tgtEl>
                                        <p:attrNameLst>
                                          <p:attrName>xshear</p:attrName>
                                        </p:attrNameLst>
                                      </p:cBhvr>
                                    </p:anim>
                                    <p:animScale>
                                      <p:cBhvr>
                                        <p:cTn id="23" dur="200" decel="100000" autoRev="1" fill="hold">
                                          <p:stCondLst>
                                            <p:cond delay="600"/>
                                          </p:stCondLst>
                                        </p:cTn>
                                        <p:tgtEl>
                                          <p:spTgt spid="9"/>
                                        </p:tgtEl>
                                      </p:cBhvr>
                                      <p:from x="100000" y="100000"/>
                                      <p:to x="80000" y="100000"/>
                                    </p:animScale>
                                    <p:anim by="(#ppt_h/3+#ppt_w*0.1)" calcmode="lin" valueType="num">
                                      <p:cBhvr additive="sum">
                                        <p:cTn id="24" dur="200" decel="100000" autoRev="1" fill="hold">
                                          <p:stCondLst>
                                            <p:cond delay="600"/>
                                          </p:stCondLst>
                                        </p:cTn>
                                        <p:tgtEl>
                                          <p:spTgt spid="9"/>
                                        </p:tgtEl>
                                        <p:attrNameLst>
                                          <p:attrName>ppt_x</p:attrName>
                                        </p:attrNameLst>
                                      </p:cBhvr>
                                    </p:anim>
                                  </p:childTnLst>
                                </p:cTn>
                              </p:par>
                              <p:par>
                                <p:cTn id="25" presetID="34" presetClass="entr" presetSubtype="0"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from="(-#ppt_w/2)" to="(#ppt_x)" calcmode="lin" valueType="num">
                                      <p:cBhvr>
                                        <p:cTn id="27" dur="600" fill="hold">
                                          <p:stCondLst>
                                            <p:cond delay="0"/>
                                          </p:stCondLst>
                                        </p:cTn>
                                        <p:tgtEl>
                                          <p:spTgt spid="8"/>
                                        </p:tgtEl>
                                        <p:attrNameLst>
                                          <p:attrName>ppt_x</p:attrName>
                                        </p:attrNameLst>
                                      </p:cBhvr>
                                    </p:anim>
                                    <p:anim from="0" to="-1.0" calcmode="lin" valueType="num">
                                      <p:cBhvr>
                                        <p:cTn id="28" dur="200" decel="50000" autoRev="1" fill="hold">
                                          <p:stCondLst>
                                            <p:cond delay="600"/>
                                          </p:stCondLst>
                                        </p:cTn>
                                        <p:tgtEl>
                                          <p:spTgt spid="8"/>
                                        </p:tgtEl>
                                        <p:attrNameLst>
                                          <p:attrName>xshear</p:attrName>
                                        </p:attrNameLst>
                                      </p:cBhvr>
                                    </p:anim>
                                    <p:animScale>
                                      <p:cBhvr>
                                        <p:cTn id="29" dur="200" decel="100000" autoRev="1" fill="hold">
                                          <p:stCondLst>
                                            <p:cond delay="600"/>
                                          </p:stCondLst>
                                        </p:cTn>
                                        <p:tgtEl>
                                          <p:spTgt spid="8"/>
                                        </p:tgtEl>
                                      </p:cBhvr>
                                      <p:from x="100000" y="100000"/>
                                      <p:to x="80000" y="100000"/>
                                    </p:animScale>
                                    <p:anim by="(#ppt_h/3+#ppt_w*0.1)" calcmode="lin" valueType="num">
                                      <p:cBhvr additive="sum">
                                        <p:cTn id="30" dur="200" decel="100000" autoRev="1" fill="hold">
                                          <p:stCondLst>
                                            <p:cond delay="600"/>
                                          </p:stCondLst>
                                        </p:cTn>
                                        <p:tgtEl>
                                          <p:spTgt spid="8"/>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999497043"/>
              </p:ext>
            </p:extLst>
          </p:nvPr>
        </p:nvGraphicFramePr>
        <p:xfrm>
          <a:off x="611560" y="-20980"/>
          <a:ext cx="6096000" cy="6771640"/>
        </p:xfrm>
        <a:graphic>
          <a:graphicData uri="http://schemas.openxmlformats.org/drawingml/2006/table">
            <a:tbl>
              <a:tblPr firstRow="1" bandRow="1">
                <a:tableStyleId>{5C22544A-7EE6-4342-B048-85BDC9FD1C3A}</a:tableStyleId>
              </a:tblPr>
              <a:tblGrid>
                <a:gridCol w="2032000">
                  <a:extLst>
                    <a:ext uri="{9D8B030D-6E8A-4147-A177-3AD203B41FA5}">
                      <a16:colId xmlns:a16="http://schemas.microsoft.com/office/drawing/2014/main" val="2287493433"/>
                    </a:ext>
                  </a:extLst>
                </a:gridCol>
                <a:gridCol w="2032000">
                  <a:extLst>
                    <a:ext uri="{9D8B030D-6E8A-4147-A177-3AD203B41FA5}">
                      <a16:colId xmlns:a16="http://schemas.microsoft.com/office/drawing/2014/main" val="3090071351"/>
                    </a:ext>
                  </a:extLst>
                </a:gridCol>
                <a:gridCol w="2032000">
                  <a:extLst>
                    <a:ext uri="{9D8B030D-6E8A-4147-A177-3AD203B41FA5}">
                      <a16:colId xmlns:a16="http://schemas.microsoft.com/office/drawing/2014/main" val="1308036257"/>
                    </a:ext>
                  </a:extLst>
                </a:gridCol>
              </a:tblGrid>
              <a:tr h="370840">
                <a:tc>
                  <a:txBody>
                    <a:bodyPr/>
                    <a:lstStyle/>
                    <a:p>
                      <a:pPr algn="ctr"/>
                      <a:r>
                        <a:rPr lang="en-GB" dirty="0" smtClean="0"/>
                        <a:t>Paddling</a:t>
                      </a:r>
                      <a:endParaRPr lang="en-GB" dirty="0"/>
                    </a:p>
                  </a:txBody>
                  <a:tcPr/>
                </a:tc>
                <a:tc>
                  <a:txBody>
                    <a:bodyPr/>
                    <a:lstStyle/>
                    <a:p>
                      <a:pPr algn="ctr"/>
                      <a:r>
                        <a:rPr lang="en-GB" dirty="0" err="1" smtClean="0"/>
                        <a:t>Snorkeling</a:t>
                      </a:r>
                      <a:endParaRPr lang="en-GB" dirty="0"/>
                    </a:p>
                  </a:txBody>
                  <a:tcPr/>
                </a:tc>
                <a:tc>
                  <a:txBody>
                    <a:bodyPr/>
                    <a:lstStyle/>
                    <a:p>
                      <a:pPr algn="ctr"/>
                      <a:r>
                        <a:rPr lang="en-GB" dirty="0" smtClean="0"/>
                        <a:t>Diving</a:t>
                      </a:r>
                      <a:endParaRPr lang="en-GB" dirty="0"/>
                    </a:p>
                  </a:txBody>
                  <a:tcPr/>
                </a:tc>
                <a:extLst>
                  <a:ext uri="{0D108BD9-81ED-4DB2-BD59-A6C34878D82A}">
                    <a16:rowId xmlns:a16="http://schemas.microsoft.com/office/drawing/2014/main" val="1875127361"/>
                  </a:ext>
                </a:extLst>
              </a:tr>
              <a:tr h="370840">
                <a:tc>
                  <a:txBody>
                    <a:bodyPr/>
                    <a:lstStyle/>
                    <a:p>
                      <a:r>
                        <a:rPr lang="en-GB" dirty="0" smtClean="0"/>
                        <a:t>The rainforests are already</a:t>
                      </a:r>
                      <a:r>
                        <a:rPr lang="en-GB" baseline="0" dirty="0" smtClean="0"/>
                        <a:t> marked for you. </a:t>
                      </a:r>
                    </a:p>
                    <a:p>
                      <a:r>
                        <a:rPr lang="en-GB" baseline="0" dirty="0" smtClean="0"/>
                        <a:t>Use a </a:t>
                      </a:r>
                      <a:r>
                        <a:rPr lang="en-GB" baseline="0" dirty="0" smtClean="0"/>
                        <a:t>map to mark:</a:t>
                      </a:r>
                    </a:p>
                    <a:p>
                      <a:endParaRPr lang="en-GB" baseline="0" dirty="0" smtClean="0"/>
                    </a:p>
                    <a:p>
                      <a:pPr marL="285750" indent="-285750">
                        <a:buFont typeface="Arial" panose="020B0604020202020204" pitchFamily="34" charset="0"/>
                        <a:buChar char="•"/>
                      </a:pPr>
                      <a:r>
                        <a:rPr lang="en-GB" baseline="0" dirty="0" smtClean="0"/>
                        <a:t>The continents where rainforests are found in CAPITALS.</a:t>
                      </a:r>
                    </a:p>
                    <a:p>
                      <a:pPr marL="285750" indent="-285750">
                        <a:buFont typeface="Arial" panose="020B0604020202020204" pitchFamily="34" charset="0"/>
                        <a:buChar char="•"/>
                      </a:pPr>
                      <a:endParaRPr lang="en-GB" baseline="0" dirty="0" smtClean="0"/>
                    </a:p>
                    <a:p>
                      <a:pPr marL="285750" indent="-285750">
                        <a:buFont typeface="Arial" panose="020B0604020202020204" pitchFamily="34" charset="0"/>
                        <a:buChar char="•"/>
                      </a:pPr>
                      <a:r>
                        <a:rPr lang="en-GB" baseline="0" dirty="0" smtClean="0"/>
                        <a:t>The countries</a:t>
                      </a:r>
                    </a:p>
                    <a:p>
                      <a:pPr marL="285750" indent="-285750">
                        <a:buFont typeface="Arial" panose="020B0604020202020204" pitchFamily="34" charset="0"/>
                        <a:buChar char="•"/>
                      </a:pPr>
                      <a:endParaRPr lang="en-GB" baseline="0" dirty="0" smtClean="0"/>
                    </a:p>
                    <a:p>
                      <a:pPr marL="285750" indent="-285750">
                        <a:buFont typeface="Arial" panose="020B0604020202020204" pitchFamily="34" charset="0"/>
                        <a:buChar char="•"/>
                      </a:pPr>
                      <a:r>
                        <a:rPr lang="en-GB" baseline="0" dirty="0" smtClean="0"/>
                        <a:t>Draw on and label the tropic of Cancer and Capricorn.</a:t>
                      </a:r>
                    </a:p>
                    <a:p>
                      <a:endParaRPr lang="en-GB" baseline="0" dirty="0" smtClean="0"/>
                    </a:p>
                    <a:p>
                      <a:pPr marL="0" indent="0">
                        <a:buFont typeface="Arial" panose="020B0604020202020204" pitchFamily="34" charset="0"/>
                        <a:buNone/>
                      </a:pPr>
                      <a:r>
                        <a:rPr lang="en-GB" baseline="0" dirty="0" smtClean="0">
                          <a:solidFill>
                            <a:srgbClr val="FF0000"/>
                          </a:solidFill>
                        </a:rPr>
                        <a:t>RP – what is a rainforest?</a:t>
                      </a:r>
                    </a:p>
                  </a:txBody>
                  <a:tcPr/>
                </a:tc>
                <a:tc>
                  <a:txBody>
                    <a:bodyPr/>
                    <a:lstStyle/>
                    <a:p>
                      <a:r>
                        <a:rPr lang="en-GB" dirty="0" smtClean="0"/>
                        <a:t>Colour where the rainforests are </a:t>
                      </a:r>
                      <a:r>
                        <a:rPr lang="en-GB" baseline="0" dirty="0" smtClean="0"/>
                        <a:t> using the maps to help you. Then label:</a:t>
                      </a:r>
                    </a:p>
                    <a:p>
                      <a:endParaRPr lang="en-GB" baseline="0" dirty="0" smtClean="0"/>
                    </a:p>
                    <a:p>
                      <a:pPr marL="285750" indent="-285750">
                        <a:buFont typeface="Arial" panose="020B0604020202020204" pitchFamily="34" charset="0"/>
                        <a:buChar char="•"/>
                      </a:pPr>
                      <a:r>
                        <a:rPr lang="en-GB" baseline="0" dirty="0" smtClean="0"/>
                        <a:t>The continents where rainforests are found in CAPITALS.</a:t>
                      </a:r>
                    </a:p>
                    <a:p>
                      <a:pPr marL="285750" indent="-285750">
                        <a:buFont typeface="Arial" panose="020B0604020202020204" pitchFamily="34" charset="0"/>
                        <a:buChar char="•"/>
                      </a:pPr>
                      <a:endParaRPr lang="en-GB" baseline="0" dirty="0" smtClean="0"/>
                    </a:p>
                    <a:p>
                      <a:pPr marL="285750" indent="-285750">
                        <a:buFont typeface="Arial" panose="020B0604020202020204" pitchFamily="34" charset="0"/>
                        <a:buChar char="•"/>
                      </a:pPr>
                      <a:r>
                        <a:rPr lang="en-GB" baseline="0" dirty="0" smtClean="0"/>
                        <a:t>The countries</a:t>
                      </a:r>
                    </a:p>
                    <a:p>
                      <a:pPr marL="285750" indent="-285750">
                        <a:buFont typeface="Arial" panose="020B0604020202020204" pitchFamily="34" charset="0"/>
                        <a:buChar char="•"/>
                      </a:pPr>
                      <a:endParaRPr lang="en-GB" baseline="0" dirty="0" smtClean="0"/>
                    </a:p>
                    <a:p>
                      <a:pPr marL="285750" indent="-285750">
                        <a:buFont typeface="Arial" panose="020B0604020202020204" pitchFamily="34" charset="0"/>
                        <a:buChar char="•"/>
                      </a:pPr>
                      <a:r>
                        <a:rPr lang="en-GB" baseline="0" dirty="0" smtClean="0"/>
                        <a:t>Label the Tropic of Cancer and Capricorn and the Equator.</a:t>
                      </a:r>
                    </a:p>
                    <a:p>
                      <a:pPr marL="285750" indent="-285750">
                        <a:buFont typeface="Arial" panose="020B0604020202020204" pitchFamily="34" charset="0"/>
                        <a:buChar char="•"/>
                      </a:pPr>
                      <a:endParaRPr lang="en-GB" baseline="0" dirty="0" smtClean="0"/>
                    </a:p>
                    <a:p>
                      <a:pPr marL="0" indent="0">
                        <a:buFont typeface="Arial" panose="020B0604020202020204" pitchFamily="34" charset="0"/>
                        <a:buNone/>
                      </a:pPr>
                      <a:r>
                        <a:rPr lang="en-GB" baseline="0" dirty="0" smtClean="0">
                          <a:solidFill>
                            <a:srgbClr val="FF0000"/>
                          </a:solidFill>
                        </a:rPr>
                        <a:t>RP – what is a rainforest?</a:t>
                      </a:r>
                    </a:p>
                    <a:p>
                      <a:endParaRPr lang="en-GB" baseline="0" dirty="0" smtClean="0"/>
                    </a:p>
                    <a:p>
                      <a:endParaRPr lang="en-GB" baseline="0" dirty="0" smtClean="0"/>
                    </a:p>
                  </a:txBody>
                  <a:tcPr/>
                </a:tc>
                <a:tc>
                  <a:txBody>
                    <a:bodyPr/>
                    <a:lstStyle/>
                    <a:p>
                      <a:r>
                        <a:rPr lang="en-GB" dirty="0" smtClean="0"/>
                        <a:t>Colour where the rainforests are </a:t>
                      </a:r>
                      <a:r>
                        <a:rPr lang="en-GB" baseline="0" dirty="0" smtClean="0"/>
                        <a:t> using the maps to help you. Then label:</a:t>
                      </a:r>
                    </a:p>
                    <a:p>
                      <a:endParaRPr lang="en-GB" baseline="0" dirty="0" smtClean="0"/>
                    </a:p>
                    <a:p>
                      <a:pPr marL="285750" indent="-285750">
                        <a:buFont typeface="Arial" panose="020B0604020202020204" pitchFamily="34" charset="0"/>
                        <a:buChar char="•"/>
                      </a:pPr>
                      <a:r>
                        <a:rPr lang="en-GB" baseline="0" dirty="0" smtClean="0"/>
                        <a:t>The continents where rainforests are found in CAPITALS.</a:t>
                      </a:r>
                    </a:p>
                    <a:p>
                      <a:pPr marL="285750" indent="-285750">
                        <a:buFont typeface="Arial" panose="020B0604020202020204" pitchFamily="34" charset="0"/>
                        <a:buChar char="•"/>
                      </a:pPr>
                      <a:endParaRPr lang="en-GB" baseline="0" dirty="0" smtClean="0"/>
                    </a:p>
                    <a:p>
                      <a:pPr marL="285750" indent="-285750">
                        <a:buFont typeface="Arial" panose="020B0604020202020204" pitchFamily="34" charset="0"/>
                        <a:buChar char="•"/>
                      </a:pPr>
                      <a:r>
                        <a:rPr lang="en-GB" baseline="0" dirty="0" smtClean="0"/>
                        <a:t>The countries</a:t>
                      </a:r>
                    </a:p>
                    <a:p>
                      <a:pPr marL="285750" indent="-285750">
                        <a:buFont typeface="Arial" panose="020B0604020202020204" pitchFamily="34" charset="0"/>
                        <a:buChar char="•"/>
                      </a:pPr>
                      <a:endParaRPr lang="en-GB" baseline="0" dirty="0" smtClean="0"/>
                    </a:p>
                    <a:p>
                      <a:pPr marL="285750" indent="-285750">
                        <a:buFont typeface="Arial" panose="020B0604020202020204" pitchFamily="34" charset="0"/>
                        <a:buChar char="•"/>
                      </a:pPr>
                      <a:r>
                        <a:rPr lang="en-GB" baseline="0" dirty="0" smtClean="0"/>
                        <a:t>Label the Tropic of Cancer and Capricorn and the Equator.</a:t>
                      </a:r>
                    </a:p>
                    <a:p>
                      <a:pPr marL="285750" indent="-285750">
                        <a:buFont typeface="Arial" panose="020B0604020202020204" pitchFamily="34" charset="0"/>
                        <a:buChar char="•"/>
                      </a:pPr>
                      <a:endParaRPr lang="en-GB" baseline="0" dirty="0" smtClean="0"/>
                    </a:p>
                    <a:p>
                      <a:r>
                        <a:rPr lang="en-GB" dirty="0" smtClean="0">
                          <a:solidFill>
                            <a:srgbClr val="FF0000"/>
                          </a:solidFill>
                        </a:rPr>
                        <a:t>RP - why</a:t>
                      </a:r>
                      <a:r>
                        <a:rPr lang="en-GB" baseline="0" dirty="0" smtClean="0">
                          <a:solidFill>
                            <a:srgbClr val="FF0000"/>
                          </a:solidFill>
                        </a:rPr>
                        <a:t> do you think rainforests are near the equator? </a:t>
                      </a:r>
                      <a:r>
                        <a:rPr lang="en-GB" dirty="0" smtClean="0">
                          <a:solidFill>
                            <a:srgbClr val="FF0000"/>
                          </a:solidFill>
                        </a:rPr>
                        <a:t> </a:t>
                      </a:r>
                      <a:endParaRPr lang="en-GB" dirty="0">
                        <a:solidFill>
                          <a:srgbClr val="FF0000"/>
                        </a:solidFill>
                      </a:endParaRPr>
                    </a:p>
                  </a:txBody>
                  <a:tcPr/>
                </a:tc>
                <a:extLst>
                  <a:ext uri="{0D108BD9-81ED-4DB2-BD59-A6C34878D82A}">
                    <a16:rowId xmlns:a16="http://schemas.microsoft.com/office/drawing/2014/main" val="4270614899"/>
                  </a:ext>
                </a:extLst>
              </a:tr>
            </a:tbl>
          </a:graphicData>
        </a:graphic>
      </p:graphicFrame>
      <p:sp>
        <p:nvSpPr>
          <p:cNvPr id="3" name="TextBox 2"/>
          <p:cNvSpPr txBox="1"/>
          <p:nvPr/>
        </p:nvSpPr>
        <p:spPr>
          <a:xfrm>
            <a:off x="6707560" y="3180174"/>
            <a:ext cx="2357056" cy="646331"/>
          </a:xfrm>
          <a:prstGeom prst="rect">
            <a:avLst/>
          </a:prstGeom>
          <a:solidFill>
            <a:schemeClr val="bg1"/>
          </a:solidFill>
          <a:ln>
            <a:solidFill>
              <a:srgbClr val="FFFF00"/>
            </a:solidFill>
          </a:ln>
        </p:spPr>
        <p:txBody>
          <a:bodyPr wrap="none" rtlCol="0">
            <a:spAutoFit/>
          </a:bodyPr>
          <a:lstStyle/>
          <a:p>
            <a:r>
              <a:rPr lang="en-GB" dirty="0"/>
              <a:t>L</a:t>
            </a:r>
            <a:r>
              <a:rPr lang="en-GB" dirty="0" smtClean="0"/>
              <a:t>ook </a:t>
            </a:r>
            <a:r>
              <a:rPr lang="en-GB" dirty="0" smtClean="0"/>
              <a:t>at the answers</a:t>
            </a:r>
          </a:p>
          <a:p>
            <a:r>
              <a:rPr lang="en-GB" dirty="0" smtClean="0"/>
              <a:t>on the next page </a:t>
            </a:r>
            <a:r>
              <a:rPr lang="en-GB" dirty="0" smtClean="0"/>
              <a:t>after. </a:t>
            </a:r>
            <a:endParaRPr lang="en-GB" dirty="0"/>
          </a:p>
        </p:txBody>
      </p:sp>
    </p:spTree>
    <p:extLst>
      <p:ext uri="{BB962C8B-B14F-4D97-AF65-F5344CB8AC3E}">
        <p14:creationId xmlns:p14="http://schemas.microsoft.com/office/powerpoint/2010/main" val="25060230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ww.registryofnaturehabitats.org/images/rainforestmap.gif"/>
          <p:cNvPicPr>
            <a:picLocks noChangeAspect="1" noChangeArrowheads="1"/>
          </p:cNvPicPr>
          <p:nvPr/>
        </p:nvPicPr>
        <p:blipFill>
          <a:blip r:embed="rId5" cstate="print"/>
          <a:srcRect/>
          <a:stretch>
            <a:fillRect/>
          </a:stretch>
        </p:blipFill>
        <p:spPr bwMode="auto">
          <a:xfrm>
            <a:off x="0" y="175847"/>
            <a:ext cx="9144000" cy="6682153"/>
          </a:xfrm>
          <a:prstGeom prst="rect">
            <a:avLst/>
          </a:prstGeom>
          <a:noFill/>
        </p:spPr>
      </p:pic>
      <p:sp>
        <p:nvSpPr>
          <p:cNvPr id="3" name="TextBox 2"/>
          <p:cNvSpPr txBox="1"/>
          <p:nvPr/>
        </p:nvSpPr>
        <p:spPr>
          <a:xfrm>
            <a:off x="571472" y="327518"/>
            <a:ext cx="7858180" cy="369332"/>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pPr algn="ctr"/>
            <a:r>
              <a:rPr lang="en-GB" dirty="0" smtClean="0">
                <a:latin typeface="Comic Sans MS" pitchFamily="66" charset="0"/>
              </a:rPr>
              <a:t>Check your work now. Make any corrections</a:t>
            </a:r>
            <a:r>
              <a:rPr lang="en-GB" dirty="0">
                <a:latin typeface="Comic Sans MS" pitchFamily="66" charset="0"/>
              </a:rPr>
              <a:t>.</a:t>
            </a:r>
            <a:endParaRPr lang="en-GB" dirty="0" smtClean="0">
              <a:latin typeface="Comic Sans MS" pitchFamily="66" charset="0"/>
            </a:endParaRPr>
          </a:p>
        </p:txBody>
      </p:sp>
      <p:sp>
        <p:nvSpPr>
          <p:cNvPr id="8" name="TextBox 7"/>
          <p:cNvSpPr txBox="1"/>
          <p:nvPr/>
        </p:nvSpPr>
        <p:spPr>
          <a:xfrm>
            <a:off x="1643042" y="3929066"/>
            <a:ext cx="928662" cy="369332"/>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r>
              <a:rPr lang="en-GB" dirty="0" smtClean="0">
                <a:latin typeface="Comic Sans MS" pitchFamily="66" charset="0"/>
              </a:rPr>
              <a:t>Brazil</a:t>
            </a:r>
          </a:p>
        </p:txBody>
      </p:sp>
      <p:sp>
        <p:nvSpPr>
          <p:cNvPr id="9" name="TextBox 8"/>
          <p:cNvSpPr txBox="1"/>
          <p:nvPr/>
        </p:nvSpPr>
        <p:spPr>
          <a:xfrm>
            <a:off x="8000992" y="3000372"/>
            <a:ext cx="1143008" cy="923330"/>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r>
              <a:rPr lang="en-GB" dirty="0" smtClean="0">
                <a:latin typeface="Comic Sans MS" pitchFamily="66" charset="0"/>
              </a:rPr>
              <a:t>Papua New</a:t>
            </a:r>
          </a:p>
          <a:p>
            <a:r>
              <a:rPr lang="en-GB" dirty="0" smtClean="0">
                <a:latin typeface="Comic Sans MS" pitchFamily="66" charset="0"/>
              </a:rPr>
              <a:t>Guinea</a:t>
            </a:r>
          </a:p>
        </p:txBody>
      </p:sp>
      <p:sp>
        <p:nvSpPr>
          <p:cNvPr id="10" name="TextBox 9"/>
          <p:cNvSpPr txBox="1"/>
          <p:nvPr/>
        </p:nvSpPr>
        <p:spPr>
          <a:xfrm>
            <a:off x="5357818" y="4714884"/>
            <a:ext cx="1571636" cy="369332"/>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r>
              <a:rPr lang="en-GB" dirty="0" smtClean="0">
                <a:latin typeface="Comic Sans MS" pitchFamily="66" charset="0"/>
              </a:rPr>
              <a:t>Madagascar</a:t>
            </a:r>
          </a:p>
        </p:txBody>
      </p:sp>
      <p:sp>
        <p:nvSpPr>
          <p:cNvPr id="11" name="TextBox 10"/>
          <p:cNvSpPr txBox="1"/>
          <p:nvPr/>
        </p:nvSpPr>
        <p:spPr>
          <a:xfrm>
            <a:off x="4357686" y="3571876"/>
            <a:ext cx="928662" cy="369332"/>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r>
              <a:rPr lang="en-GB" dirty="0" smtClean="0">
                <a:latin typeface="Comic Sans MS" pitchFamily="66" charset="0"/>
              </a:rPr>
              <a:t>Congo</a:t>
            </a:r>
          </a:p>
        </p:txBody>
      </p:sp>
      <p:sp>
        <p:nvSpPr>
          <p:cNvPr id="12" name="TextBox 11"/>
          <p:cNvSpPr txBox="1"/>
          <p:nvPr/>
        </p:nvSpPr>
        <p:spPr>
          <a:xfrm>
            <a:off x="1000100" y="3071810"/>
            <a:ext cx="1000132" cy="369332"/>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r>
              <a:rPr lang="en-GB" dirty="0" smtClean="0">
                <a:latin typeface="Comic Sans MS" pitchFamily="66" charset="0"/>
              </a:rPr>
              <a:t>Mexico</a:t>
            </a:r>
          </a:p>
        </p:txBody>
      </p:sp>
      <p:sp>
        <p:nvSpPr>
          <p:cNvPr id="13" name="TextBox 12"/>
          <p:cNvSpPr txBox="1"/>
          <p:nvPr/>
        </p:nvSpPr>
        <p:spPr>
          <a:xfrm>
            <a:off x="6429388" y="3714752"/>
            <a:ext cx="1357290" cy="369332"/>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r>
              <a:rPr lang="en-GB" dirty="0" smtClean="0">
                <a:latin typeface="Comic Sans MS" pitchFamily="66" charset="0"/>
              </a:rPr>
              <a:t>Indonesia</a:t>
            </a:r>
          </a:p>
        </p:txBody>
      </p:sp>
      <p:sp>
        <p:nvSpPr>
          <p:cNvPr id="14" name="TextBox 13"/>
          <p:cNvSpPr txBox="1"/>
          <p:nvPr/>
        </p:nvSpPr>
        <p:spPr>
          <a:xfrm>
            <a:off x="857224" y="4572008"/>
            <a:ext cx="1143008" cy="646331"/>
          </a:xfrm>
          <a:prstGeom prst="rect">
            <a:avLst/>
          </a:prstGeom>
        </p:spPr>
        <p:style>
          <a:lnRef idx="0">
            <a:schemeClr val="accent2"/>
          </a:lnRef>
          <a:fillRef idx="3">
            <a:schemeClr val="accent2"/>
          </a:fillRef>
          <a:effectRef idx="3">
            <a:schemeClr val="accent2"/>
          </a:effectRef>
          <a:fontRef idx="minor">
            <a:schemeClr val="lt1"/>
          </a:fontRef>
        </p:style>
        <p:txBody>
          <a:bodyPr wrap="square" rtlCol="0">
            <a:spAutoFit/>
          </a:bodyPr>
          <a:lstStyle/>
          <a:p>
            <a:r>
              <a:rPr lang="en-GB" dirty="0" smtClean="0">
                <a:latin typeface="Comic Sans MS" pitchFamily="66" charset="0"/>
              </a:rPr>
              <a:t>South</a:t>
            </a:r>
          </a:p>
          <a:p>
            <a:r>
              <a:rPr lang="en-GB" dirty="0" smtClean="0">
                <a:latin typeface="Comic Sans MS" pitchFamily="66" charset="0"/>
              </a:rPr>
              <a:t>America</a:t>
            </a:r>
          </a:p>
        </p:txBody>
      </p:sp>
      <p:sp>
        <p:nvSpPr>
          <p:cNvPr id="15" name="TextBox 14"/>
          <p:cNvSpPr txBox="1"/>
          <p:nvPr/>
        </p:nvSpPr>
        <p:spPr>
          <a:xfrm>
            <a:off x="6429388" y="2857496"/>
            <a:ext cx="1500198" cy="646331"/>
          </a:xfrm>
          <a:prstGeom prst="rect">
            <a:avLst/>
          </a:prstGeom>
        </p:spPr>
        <p:style>
          <a:lnRef idx="0">
            <a:schemeClr val="accent2"/>
          </a:lnRef>
          <a:fillRef idx="3">
            <a:schemeClr val="accent2"/>
          </a:fillRef>
          <a:effectRef idx="3">
            <a:schemeClr val="accent2"/>
          </a:effectRef>
          <a:fontRef idx="minor">
            <a:schemeClr val="lt1"/>
          </a:fontRef>
        </p:style>
        <p:txBody>
          <a:bodyPr wrap="square" rtlCol="0">
            <a:spAutoFit/>
          </a:bodyPr>
          <a:lstStyle/>
          <a:p>
            <a:r>
              <a:rPr lang="en-GB" dirty="0" smtClean="0">
                <a:latin typeface="Comic Sans MS" pitchFamily="66" charset="0"/>
              </a:rPr>
              <a:t>(South East) Asia</a:t>
            </a:r>
          </a:p>
        </p:txBody>
      </p:sp>
      <p:sp>
        <p:nvSpPr>
          <p:cNvPr id="16" name="TextBox 15"/>
          <p:cNvSpPr txBox="1"/>
          <p:nvPr/>
        </p:nvSpPr>
        <p:spPr>
          <a:xfrm>
            <a:off x="3428992" y="4214818"/>
            <a:ext cx="1143008" cy="369332"/>
          </a:xfrm>
          <a:prstGeom prst="rect">
            <a:avLst/>
          </a:prstGeom>
        </p:spPr>
        <p:style>
          <a:lnRef idx="0">
            <a:schemeClr val="accent2"/>
          </a:lnRef>
          <a:fillRef idx="3">
            <a:schemeClr val="accent2"/>
          </a:fillRef>
          <a:effectRef idx="3">
            <a:schemeClr val="accent2"/>
          </a:effectRef>
          <a:fontRef idx="minor">
            <a:schemeClr val="lt1"/>
          </a:fontRef>
        </p:style>
        <p:txBody>
          <a:bodyPr wrap="square" rtlCol="0">
            <a:spAutoFit/>
          </a:bodyPr>
          <a:lstStyle/>
          <a:p>
            <a:r>
              <a:rPr lang="en-GB" dirty="0" smtClean="0">
                <a:latin typeface="Comic Sans MS" pitchFamily="66" charset="0"/>
              </a:rPr>
              <a:t>Africa</a:t>
            </a:r>
          </a:p>
        </p:txBody>
      </p:sp>
      <p:sp>
        <p:nvSpPr>
          <p:cNvPr id="17" name="TextBox 16"/>
          <p:cNvSpPr txBox="1"/>
          <p:nvPr/>
        </p:nvSpPr>
        <p:spPr>
          <a:xfrm>
            <a:off x="214282" y="6286520"/>
            <a:ext cx="8572560" cy="369332"/>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r>
              <a:rPr lang="en-GB" dirty="0" smtClean="0">
                <a:latin typeface="Comic Sans MS" pitchFamily="66" charset="0"/>
              </a:rPr>
              <a:t>If you have found more information, CONGRATULATIONS</a:t>
            </a:r>
            <a:r>
              <a:rPr lang="en-GB" dirty="0" smtClean="0">
                <a:latin typeface="Comic Sans MS" pitchFamily="66" charset="0"/>
              </a:rPr>
              <a:t>!</a:t>
            </a:r>
            <a:endParaRPr lang="en-GB" dirty="0" smtClean="0">
              <a:latin typeface="Comic Sans MS" pitchFamily="66" charset="0"/>
            </a:endParaRPr>
          </a:p>
        </p:txBody>
      </p:sp>
      <p:pic>
        <p:nvPicPr>
          <p:cNvPr id="19" name="j0214098.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cstate="print"/>
          <a:stretch>
            <a:fillRect/>
          </a:stretch>
        </p:blipFill>
        <p:spPr>
          <a:xfrm>
            <a:off x="8839200" y="6357958"/>
            <a:ext cx="304800" cy="304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from="(-#ppt_w/2)" to="(#ppt_x)" calcmode="lin" valueType="num">
                                      <p:cBhvr>
                                        <p:cTn id="7" dur="600" fill="hold">
                                          <p:stCondLst>
                                            <p:cond delay="0"/>
                                          </p:stCondLst>
                                        </p:cTn>
                                        <p:tgtEl>
                                          <p:spTgt spid="17"/>
                                        </p:tgtEl>
                                        <p:attrNameLst>
                                          <p:attrName>ppt_x</p:attrName>
                                        </p:attrNameLst>
                                      </p:cBhvr>
                                    </p:anim>
                                    <p:anim from="0" to="-1.0" calcmode="lin" valueType="num">
                                      <p:cBhvr>
                                        <p:cTn id="8" dur="200" decel="50000" autoRev="1" fill="hold">
                                          <p:stCondLst>
                                            <p:cond delay="600"/>
                                          </p:stCondLst>
                                        </p:cTn>
                                        <p:tgtEl>
                                          <p:spTgt spid="17"/>
                                        </p:tgtEl>
                                        <p:attrNameLst>
                                          <p:attrName>xshear</p:attrName>
                                        </p:attrNameLst>
                                      </p:cBhvr>
                                    </p:anim>
                                    <p:animScale>
                                      <p:cBhvr>
                                        <p:cTn id="9" dur="200" decel="100000" autoRev="1" fill="hold">
                                          <p:stCondLst>
                                            <p:cond delay="600"/>
                                          </p:stCondLst>
                                        </p:cTn>
                                        <p:tgtEl>
                                          <p:spTgt spid="17"/>
                                        </p:tgtEl>
                                      </p:cBhvr>
                                      <p:from x="100000" y="100000"/>
                                      <p:to x="80000" y="100000"/>
                                    </p:animScale>
                                    <p:anim by="(#ppt_h/3+#ppt_w*0.1)" calcmode="lin" valueType="num">
                                      <p:cBhvr additive="sum">
                                        <p:cTn id="10" dur="200" decel="100000" autoRev="1" fill="hold">
                                          <p:stCondLst>
                                            <p:cond delay="600"/>
                                          </p:stCondLst>
                                        </p:cTn>
                                        <p:tgtEl>
                                          <p:spTgt spid="17"/>
                                        </p:tgtEl>
                                        <p:attrNameLst>
                                          <p:attrName>ppt_x</p:attrName>
                                        </p:attrNameLst>
                                      </p:cBhvr>
                                    </p:anim>
                                  </p:childTnLst>
                                </p:cTn>
                              </p:par>
                            </p:childTnLst>
                          </p:cTn>
                        </p:par>
                        <p:par>
                          <p:cTn id="11" fill="hold">
                            <p:stCondLst>
                              <p:cond delay="1000"/>
                            </p:stCondLst>
                            <p:childTnLst>
                              <p:par>
                                <p:cTn id="12" presetID="1" presetClass="mediacall" presetSubtype="0" fill="hold" nodeType="afterEffect">
                                  <p:stCondLst>
                                    <p:cond delay="0"/>
                                  </p:stCondLst>
                                  <p:childTnLst>
                                    <p:cmd type="call" cmd="playFrom(0.0)">
                                      <p:cBhvr>
                                        <p:cTn id="13" dur="4715" fill="hold"/>
                                        <p:tgtEl>
                                          <p:spTgt spid="1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14" fill="hold" display="0">
                  <p:stCondLst>
                    <p:cond delay="indefinite"/>
                  </p:stCondLst>
                  <p:endCondLst>
                    <p:cond evt="onNext" delay="0">
                      <p:tgtEl>
                        <p:sldTgt/>
                      </p:tgtEl>
                    </p:cond>
                    <p:cond evt="onPrev" delay="0">
                      <p:tgtEl>
                        <p:sldTgt/>
                      </p:tgtEl>
                    </p:cond>
                    <p:cond evt="onStopAudio" delay="0">
                      <p:tgtEl>
                        <p:sldTgt/>
                      </p:tgtEl>
                    </p:cond>
                  </p:endCondLst>
                </p:cTn>
                <p:tgtEl>
                  <p:spTgt spid="19"/>
                </p:tgtEl>
              </p:cMediaNode>
            </p:audio>
          </p:childTnLst>
        </p:cTn>
      </p:par>
    </p:tnLst>
    <p:bldLst>
      <p:bldP spid="17"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7" ma:contentTypeDescription="Create a new document." ma:contentTypeScope="" ma:versionID="59d72ef830b3e7d655a9cff1bd9798a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ca80607aa85f642b5855281dc31d5a1f"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AutoTags" ma:index="10" nillable="true" ma:displayName="Tags" ma:hidden="true" ma:internalName="MediaServiceAutoTags" ma:readOnly="true">
      <xsd:simpleType>
        <xsd:restriction base="dms:Text"/>
      </xsd:simpleType>
    </xsd:element>
    <xsd:element name="MediaServiceOCR" ma:index="11" nillable="true" ma:displayName="Extracted Text" ma:hidden="true" ma:internalName="MediaServiceOCR" ma:readOnly="true">
      <xsd:simpleType>
        <xsd:restriction base="dms:Note"/>
      </xsd:simpleType>
    </xsd:element>
    <xsd:element name="MediaServiceLocation" ma:index="12" nillable="true" ma:displayName="Location" ma:hidden="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hidden="true" ma:internalName="MediaServiceKeyPoints" ma:readOnly="true">
      <xsd:simpleType>
        <xsd:restriction base="dms:Note"/>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3"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4BADD1A-A771-4712-A4A1-D3B284B7F29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772D415-2A42-4642-A9B9-28331326CB0F}">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933c73ff-1f47-478d-836a-52d41c4c8390"/>
    <ds:schemaRef ds:uri="b7193443-4924-4c98-83f1-322a08f13154"/>
    <ds:schemaRef ds:uri="http://www.w3.org/XML/1998/namespace"/>
    <ds:schemaRef ds:uri="http://purl.org/dc/dcmitype/"/>
  </ds:schemaRefs>
</ds:datastoreItem>
</file>

<file path=customXml/itemProps3.xml><?xml version="1.0" encoding="utf-8"?>
<ds:datastoreItem xmlns:ds="http://schemas.openxmlformats.org/officeDocument/2006/customXml" ds:itemID="{59E6D2EE-EF59-440B-AA7E-8BA287A1EAF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208</TotalTime>
  <Words>737</Words>
  <Application>Microsoft Office PowerPoint</Application>
  <PresentationFormat>On-screen Show (4:3)</PresentationFormat>
  <Paragraphs>121</Paragraphs>
  <Slides>17</Slides>
  <Notes>16</Notes>
  <HiddenSlides>0</HiddenSlides>
  <MMClips>2</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vt:lpstr>
      <vt:lpstr>Comic Sans MS</vt:lpstr>
      <vt:lpstr>Lucida Sans Unicode</vt:lpstr>
      <vt:lpstr>Office Theme</vt:lpstr>
      <vt:lpstr>LO: To investigate places. To investigate patterns. C: Rainforests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Misodi</dc:creator>
  <cp:lastModifiedBy>Rachael Norman</cp:lastModifiedBy>
  <cp:revision>24</cp:revision>
  <dcterms:created xsi:type="dcterms:W3CDTF">2010-05-11T20:46:13Z</dcterms:created>
  <dcterms:modified xsi:type="dcterms:W3CDTF">2022-01-08T11:55:52Z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