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3" r:id="rId3"/>
    <p:sldId id="276" r:id="rId4"/>
    <p:sldId id="270" r:id="rId5"/>
    <p:sldId id="296" r:id="rId6"/>
    <p:sldId id="280" r:id="rId7"/>
    <p:sldId id="282" r:id="rId8"/>
    <p:sldId id="298" r:id="rId9"/>
    <p:sldId id="263" r:id="rId10"/>
    <p:sldId id="291" r:id="rId11"/>
    <p:sldId id="286" r:id="rId12"/>
    <p:sldId id="297" r:id="rId13"/>
    <p:sldId id="290" r:id="rId14"/>
    <p:sldId id="264" r:id="rId1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76384" autoAdjust="0"/>
  </p:normalViewPr>
  <p:slideViewPr>
    <p:cSldViewPr snapToGrid="0" snapToObjects="1">
      <p:cViewPr varScale="1">
        <p:scale>
          <a:sx n="52" d="100"/>
          <a:sy n="52" d="100"/>
        </p:scale>
        <p:origin x="17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F6B2E-1ECA-4184-A67D-4A201957B2B2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B512A9-DD4F-4870-946C-305916ABB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967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pPr/>
              <a:t>10/6/2021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Notes</a:t>
            </a:r>
            <a:r>
              <a:rPr lang="en-US" baseline="0" dirty="0" smtClean="0"/>
              <a:t> are provided to help you lead the presentation.</a:t>
            </a:r>
          </a:p>
          <a:p>
            <a:r>
              <a:rPr lang="en-US" baseline="0" dirty="0" smtClean="0"/>
              <a:t>Notes in italics are for your attention only.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Times New Roman" charset="0"/>
              </a:rPr>
              <a:t>We </a:t>
            </a:r>
            <a:r>
              <a:rPr lang="en-US" baseline="0" dirty="0" smtClean="0">
                <a:latin typeface="Times New Roman" charset="0"/>
              </a:rPr>
              <a:t>teach using pure sounds. </a:t>
            </a:r>
            <a:endParaRPr lang="en-US" dirty="0" smtClean="0">
              <a:latin typeface="Times New Roman" charset="0"/>
            </a:endParaRPr>
          </a:p>
          <a:p>
            <a:pPr eaLnBrk="1" hangingPunct="1"/>
            <a:r>
              <a:rPr lang="en-US" dirty="0" smtClean="0">
                <a:latin typeface="Times New Roman" charset="0"/>
              </a:rPr>
              <a:t>W</a:t>
            </a:r>
            <a:r>
              <a:rPr lang="en-GB" dirty="0" smtClean="0">
                <a:latin typeface="Times New Roman" charset="0"/>
              </a:rPr>
              <a:t>e use pure sounds (‘m’ not’ </a:t>
            </a:r>
            <a:r>
              <a:rPr lang="en-GB" dirty="0" err="1" smtClean="0">
                <a:latin typeface="Times New Roman" charset="0"/>
              </a:rPr>
              <a:t>muh</a:t>
            </a:r>
            <a:r>
              <a:rPr lang="en-GB" dirty="0" smtClean="0">
                <a:latin typeface="Times New Roman" charset="0"/>
              </a:rPr>
              <a:t>’, ’s’ not ‘</a:t>
            </a:r>
            <a:r>
              <a:rPr lang="en-GB" altLang="ja-JP" dirty="0" err="1" smtClean="0">
                <a:latin typeface="Times New Roman" charset="0"/>
              </a:rPr>
              <a:t>suh</a:t>
            </a:r>
            <a:r>
              <a:rPr lang="en-GB" dirty="0" smtClean="0">
                <a:latin typeface="Times New Roman" charset="0"/>
              </a:rPr>
              <a:t>’</a:t>
            </a:r>
            <a:r>
              <a:rPr lang="en-GB" altLang="ja-JP" dirty="0" smtClean="0">
                <a:latin typeface="Times New Roman" charset="0"/>
              </a:rPr>
              <a:t>, etc.) so that your child will be able to blend the sounds into words more easily. </a:t>
            </a:r>
          </a:p>
          <a:p>
            <a:pPr eaLnBrk="1" hangingPunct="1"/>
            <a:r>
              <a:rPr lang="en-GB" altLang="ja-JP" dirty="0" smtClean="0">
                <a:latin typeface="Times New Roman" charset="0"/>
              </a:rPr>
              <a:t>Children need to know sounds – not letter names – to read words.</a:t>
            </a:r>
          </a:p>
          <a:p>
            <a:pPr eaLnBrk="1" hangingPunct="1"/>
            <a:endParaRPr lang="en-GB" altLang="ja-JP" dirty="0" smtClean="0">
              <a:latin typeface="Times New Roman" charset="0"/>
            </a:endParaRPr>
          </a:p>
          <a:p>
            <a:pPr eaLnBrk="1" hangingPunct="1"/>
            <a:r>
              <a:rPr lang="en-GB" altLang="ja-JP" dirty="0" smtClean="0">
                <a:latin typeface="Times New Roman" charset="0"/>
              </a:rPr>
              <a:t>Demo</a:t>
            </a:r>
            <a:endParaRPr lang="en-GB" altLang="ja-JP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182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45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i="1" dirty="0" smtClean="0">
                <a:latin typeface="Calibri" charset="0"/>
              </a:rPr>
              <a:t>Read Write Inc. </a:t>
            </a:r>
            <a:r>
              <a:rPr lang="en-GB" i="0" dirty="0" smtClean="0">
                <a:latin typeface="Calibri" charset="0"/>
              </a:rPr>
              <a:t>Phonics is</a:t>
            </a:r>
            <a:r>
              <a:rPr lang="en-GB" i="0" baseline="0" dirty="0" smtClean="0">
                <a:latin typeface="Calibri" charset="0"/>
              </a:rPr>
              <a:t> a programme that uses systematic phonics to teach all children to read.</a:t>
            </a:r>
          </a:p>
          <a:p>
            <a:pPr>
              <a:spcBef>
                <a:spcPct val="0"/>
              </a:spcBef>
            </a:pPr>
            <a:r>
              <a:rPr lang="en-GB" i="0" baseline="0" dirty="0" smtClean="0">
                <a:latin typeface="Calibri" charset="0"/>
              </a:rPr>
              <a:t>It</a:t>
            </a:r>
            <a:r>
              <a:rPr lang="en-GB" i="1" dirty="0" smtClean="0">
                <a:latin typeface="Calibri" charset="0"/>
              </a:rPr>
              <a:t> </a:t>
            </a:r>
            <a:r>
              <a:rPr lang="en-GB" dirty="0" smtClean="0">
                <a:latin typeface="Calibri" charset="0"/>
              </a:rPr>
              <a:t>lasts two years for most children</a:t>
            </a:r>
            <a:r>
              <a:rPr lang="en-GB" baseline="0" dirty="0" smtClean="0">
                <a:latin typeface="Calibri" charset="0"/>
              </a:rPr>
              <a:t> -</a:t>
            </a:r>
            <a:r>
              <a:rPr lang="en-GB" dirty="0" smtClean="0">
                <a:latin typeface="Calibri" charset="0"/>
              </a:rPr>
              <a:t> if they start to learn to read in the Reception class. </a:t>
            </a:r>
          </a:p>
          <a:p>
            <a:pPr>
              <a:spcBef>
                <a:spcPct val="0"/>
              </a:spcBef>
            </a:pPr>
            <a:r>
              <a:rPr lang="en-GB" dirty="0" smtClean="0">
                <a:latin typeface="Calibri" charset="0"/>
              </a:rPr>
              <a:t>(There are some children with learning difficulties who spend longer on the programme.)</a:t>
            </a:r>
            <a:endParaRPr lang="en-US" i="1" dirty="0" smtClean="0"/>
          </a:p>
          <a:p>
            <a:endParaRPr lang="en-US" i="0" dirty="0" smtClean="0"/>
          </a:p>
          <a:p>
            <a:r>
              <a:rPr lang="en-US" i="1" dirty="0" smtClean="0"/>
              <a:t>Click</a:t>
            </a:r>
            <a:r>
              <a:rPr lang="en-US" i="1" baseline="0" dirty="0" smtClean="0"/>
              <a:t> – </a:t>
            </a:r>
            <a:r>
              <a:rPr lang="en-US" i="0" baseline="0" dirty="0" smtClean="0"/>
              <a:t>We t</a:t>
            </a:r>
            <a:r>
              <a:rPr lang="en-US" dirty="0" smtClean="0"/>
              <a:t>each the sounds first</a:t>
            </a:r>
            <a:r>
              <a:rPr lang="en-US" baseline="0" dirty="0" smtClean="0"/>
              <a:t> – in a specific order.</a:t>
            </a:r>
          </a:p>
          <a:p>
            <a:r>
              <a:rPr lang="en-US" i="1" dirty="0" smtClean="0"/>
              <a:t>Click – </a:t>
            </a:r>
            <a:r>
              <a:rPr lang="en-US" i="0" dirty="0" smtClean="0"/>
              <a:t>We</a:t>
            </a:r>
            <a:r>
              <a:rPr lang="en-US" i="0" baseline="0" dirty="0" smtClean="0"/>
              <a:t> then t</a:t>
            </a:r>
            <a:r>
              <a:rPr lang="en-US" baseline="0" dirty="0" smtClean="0"/>
              <a:t>each your children to blend those sounds together in order to read </a:t>
            </a:r>
            <a:r>
              <a:rPr lang="en-US" baseline="0" dirty="0" smtClean="0"/>
              <a:t>words, green words example</a:t>
            </a:r>
            <a:endParaRPr lang="en-US" baseline="0" dirty="0" smtClean="0"/>
          </a:p>
          <a:p>
            <a:r>
              <a:rPr lang="en-US" i="1" dirty="0" smtClean="0"/>
              <a:t>Click –</a:t>
            </a:r>
            <a:r>
              <a:rPr lang="en-US" i="1" baseline="0" dirty="0" smtClean="0"/>
              <a:t> </a:t>
            </a:r>
            <a:r>
              <a:rPr lang="en-US" i="1" baseline="0" dirty="0" smtClean="0"/>
              <a:t>The children will be </a:t>
            </a:r>
            <a:r>
              <a:rPr lang="en-US" i="1" baseline="0" dirty="0" err="1" smtClean="0"/>
              <a:t>regualrly</a:t>
            </a:r>
            <a:r>
              <a:rPr lang="en-US" i="1" baseline="0" dirty="0" smtClean="0"/>
              <a:t> assessed and be provided with </a:t>
            </a:r>
            <a:r>
              <a:rPr lang="en-US" i="1" baseline="0" dirty="0" err="1" smtClean="0"/>
              <a:t>coloured</a:t>
            </a:r>
            <a:r>
              <a:rPr lang="en-US" i="1" baseline="0" dirty="0" smtClean="0"/>
              <a:t> books appropriate for their ability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70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39" cy="44669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this Speed Sounds chart in </a:t>
            </a:r>
            <a:r>
              <a:rPr lang="en-US" dirty="0" smtClean="0"/>
              <a:t>Phonics</a:t>
            </a:r>
            <a:r>
              <a:rPr lang="en-US" baseline="0" dirty="0" smtClean="0"/>
              <a:t> </a:t>
            </a:r>
            <a:r>
              <a:rPr lang="en-US" dirty="0" smtClean="0"/>
              <a:t>lessons</a:t>
            </a:r>
            <a:r>
              <a:rPr lang="en-US" dirty="0"/>
              <a:t>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It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shows the most common graphemes for each sound.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box is a sound box showing different ways to read and write the sound. 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the ‘f’ sound box with examples of words ‘fun’, ‘huff’, ‘photo’ and the  ‘or’ sound box with examples of words ‘or’, ‘door’, ‘more’, ‘dawn’, ‘author’.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ldNum" idx="12"/>
          </p:nvPr>
        </p:nvSpPr>
        <p:spPr>
          <a:xfrm>
            <a:off x="3850442" y="9428583"/>
            <a:ext cx="2945658" cy="496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5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35371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This is Fred.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He</a:t>
            </a:r>
            <a:r>
              <a:rPr lang="en-GB" baseline="0" dirty="0" smtClean="0">
                <a:solidFill>
                  <a:srgbClr val="0070C0"/>
                </a:solidFill>
                <a:latin typeface="Arial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Arial" charset="0"/>
              </a:rPr>
              <a:t>is</a:t>
            </a:r>
            <a:r>
              <a:rPr lang="en-GB" baseline="0" dirty="0" smtClean="0">
                <a:solidFill>
                  <a:srgbClr val="0070C0"/>
                </a:solidFill>
                <a:latin typeface="Arial" charset="0"/>
              </a:rPr>
              <a:t> a frog who can only speak in sounds, and we call this Fred Talk.</a:t>
            </a:r>
            <a:r>
              <a:rPr lang="en-US" baseline="0" dirty="0" smtClean="0"/>
              <a:t> For example ‘m’ ‘a’ ‘t’, ‘l’ ‘u’ ‘n’ ‘c’ ‘h’.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solidFill>
                  <a:srgbClr val="0070C0"/>
                </a:solidFill>
                <a:latin typeface="Arial" charset="0"/>
              </a:rPr>
              <a:t>He helps children sound out words so they can read and spell.</a:t>
            </a:r>
            <a:endParaRPr lang="en-GB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 smtClean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 smtClean="0">
                <a:solidFill>
                  <a:srgbClr val="0070C0"/>
                </a:solidFill>
                <a:latin typeface="Arial" charset="0"/>
              </a:rPr>
              <a:t>MTYT some examples with the parents. </a:t>
            </a:r>
            <a:r>
              <a:rPr lang="en-US" baseline="0" dirty="0" smtClean="0"/>
              <a:t>For example ‘m’ ‘a’ ‘t’ mat, ‘s’ ‘a’ ‘t’ sat.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 smtClean="0"/>
              <a:t>Click. </a:t>
            </a:r>
            <a:r>
              <a:rPr lang="en-US" i="0" baseline="0" dirty="0" smtClean="0"/>
              <a:t>Fred is our friend!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238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We use Fred Fingers to help children sound out words to spell easily.</a:t>
            </a:r>
          </a:p>
          <a:p>
            <a:r>
              <a:rPr lang="en-US" baseline="0" dirty="0" smtClean="0"/>
              <a:t>It means they do not have to </a:t>
            </a:r>
            <a:r>
              <a:rPr lang="en-US" baseline="0" dirty="0" err="1" smtClean="0"/>
              <a:t>memorise</a:t>
            </a:r>
            <a:r>
              <a:rPr lang="en-US" baseline="0" dirty="0" smtClean="0"/>
              <a:t> lists of spelling words.</a:t>
            </a:r>
          </a:p>
          <a:p>
            <a:r>
              <a:rPr lang="en-US" baseline="0" dirty="0" smtClean="0"/>
              <a:t>It is a tool so they will be able to spell any word.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Demonstrate how to use Fred Fingers</a:t>
            </a:r>
            <a:r>
              <a:rPr lang="en-US" i="1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139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We use Fred Fingers to help children sound out words to spell easily.</a:t>
            </a:r>
          </a:p>
          <a:p>
            <a:r>
              <a:rPr lang="en-US" baseline="0" dirty="0" smtClean="0"/>
              <a:t>It means they do not have to </a:t>
            </a:r>
            <a:r>
              <a:rPr lang="en-US" baseline="0" dirty="0" err="1" smtClean="0"/>
              <a:t>memorise</a:t>
            </a:r>
            <a:r>
              <a:rPr lang="en-US" baseline="0" dirty="0" smtClean="0"/>
              <a:t> lists of spelling words.</a:t>
            </a:r>
          </a:p>
          <a:p>
            <a:r>
              <a:rPr lang="en-US" baseline="0" dirty="0" smtClean="0"/>
              <a:t>It is a tool so they will be able to spell any word.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Demonstrate how to use Fred Fingers</a:t>
            </a:r>
            <a:r>
              <a:rPr lang="en-US" i="1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1228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 smtClean="0"/>
              <a:t>Read</a:t>
            </a:r>
            <a:r>
              <a:rPr lang="en-US" i="1" baseline="0" dirty="0" smtClean="0"/>
              <a:t> question.</a:t>
            </a:r>
            <a:endParaRPr lang="en-US" i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982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Children</a:t>
            </a:r>
            <a:r>
              <a:rPr lang="en-US" baseline="0" dirty="0" smtClean="0"/>
              <a:t> will bring home a ‘reading’ phonics book.  </a:t>
            </a:r>
            <a:r>
              <a:rPr lang="en-US" dirty="0" smtClean="0"/>
              <a:t>They</a:t>
            </a:r>
            <a:r>
              <a:rPr lang="en-US" baseline="0" dirty="0" smtClean="0"/>
              <a:t> will also bring home a reading book, like they have had previously, if they were on turquoise or above before our new scheme.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207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One of the most important things you can do as a parent</a:t>
            </a:r>
            <a:r>
              <a:rPr lang="en-US" baseline="0" dirty="0" smtClean="0"/>
              <a:t> at home is read higher level texts </a:t>
            </a:r>
            <a:r>
              <a:rPr lang="en-US" i="1" baseline="0" dirty="0" smtClean="0"/>
              <a:t>to</a:t>
            </a:r>
            <a:r>
              <a:rPr lang="en-US" i="0" baseline="0" dirty="0" smtClean="0"/>
              <a:t> your child. </a:t>
            </a:r>
          </a:p>
          <a:p>
            <a:r>
              <a:rPr lang="en-US" dirty="0" smtClean="0"/>
              <a:t>This</a:t>
            </a:r>
            <a:r>
              <a:rPr lang="en-US" baseline="0" dirty="0" smtClean="0"/>
              <a:t> h</a:t>
            </a:r>
            <a:r>
              <a:rPr lang="en-US" dirty="0" smtClean="0"/>
              <a:t>elps develop an enjoyment for stories</a:t>
            </a:r>
            <a:r>
              <a:rPr lang="en-US" baseline="0" dirty="0" smtClean="0"/>
              <a:t> and the motivation for learning to read themselves.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Ask questions and share opinions about what you read to engage them in discussion, get them thinking about what they read and develop vocabulary. </a:t>
            </a:r>
          </a:p>
          <a:p>
            <a:endParaRPr lang="en-US" i="1" baseline="0" dirty="0" smtClean="0"/>
          </a:p>
          <a:p>
            <a:r>
              <a:rPr lang="en-US" i="1" baseline="0" dirty="0" smtClean="0"/>
              <a:t>Click and read.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434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latin typeface="Times New Roman" charset="0"/>
              </a:rPr>
              <a:t>It really helps to</a:t>
            </a:r>
            <a:r>
              <a:rPr lang="en-GB" baseline="0" dirty="0" smtClean="0">
                <a:latin typeface="Times New Roman" charset="0"/>
              </a:rPr>
              <a:t> be aware of how your child is learning in the classroom – pure sounds not letter names; Fred Talk when they are reading words and Fred Fingers when they are spelling words.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>
              <a:latin typeface="Times New Roman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>
                <a:latin typeface="Times New Roman" charset="0"/>
              </a:rPr>
              <a:t>Encourage your child to discuss their Phonics lessons with you and to read and discuss their storybook with you at home.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latin typeface="Times New Roman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>
                <a:latin typeface="Times New Roman" charset="0"/>
              </a:rPr>
              <a:t>We have shared</a:t>
            </a:r>
            <a:r>
              <a:rPr lang="en-GB" baseline="0" dirty="0" smtClean="0">
                <a:latin typeface="Times New Roman" charset="0"/>
              </a:rPr>
              <a:t> the basics of Read Write Inc. Phonics and how you can help.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>
                <a:latin typeface="Times New Roman" charset="0"/>
              </a:rPr>
              <a:t>There are also some online resources </a:t>
            </a:r>
            <a:r>
              <a:rPr lang="en-GB" dirty="0" smtClean="0">
                <a:latin typeface="Times New Roman" charset="0"/>
              </a:rPr>
              <a:t>that you can access for</a:t>
            </a:r>
            <a:r>
              <a:rPr lang="en-GB" baseline="0" dirty="0" smtClean="0">
                <a:latin typeface="Times New Roman" charset="0"/>
              </a:rPr>
              <a:t> free. </a:t>
            </a:r>
            <a:r>
              <a:rPr lang="en-GB" i="1" baseline="0" dirty="0" smtClean="0">
                <a:latin typeface="Times New Roman" charset="0"/>
              </a:rPr>
              <a:t>Click through to next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92E07CC-6AAD-1047-BB31-41E7C9B8EA1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35268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Click to edit Master title style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521012-7F2F-4F67-8EEE-3570F28FF5FF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4F6B932-4967-40B4-89C7-ED01C6B625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04607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2ACB36A-4FC0-467F-ABA8-2E8551889E31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567976E-159F-4915-91EA-D981C908FF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856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0144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8" name="Rectangle 4"/>
          <p:cNvSpPr/>
          <p:nvPr/>
        </p:nvSpPr>
        <p:spPr>
          <a:xfrm>
            <a:off x="395288" y="1341438"/>
            <a:ext cx="8567737" cy="142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cxnSp>
        <p:nvCxnSpPr>
          <p:cNvPr id="9" name="Straight Connector 5"/>
          <p:cNvCxnSpPr/>
          <p:nvPr/>
        </p:nvCxnSpPr>
        <p:spPr>
          <a:xfrm>
            <a:off x="4643438" y="1557338"/>
            <a:ext cx="0" cy="4679950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556792"/>
            <a:ext cx="4246885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556792"/>
            <a:ext cx="4254624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FE68BD-89AF-4E75-AA3F-FF4AD9572F3B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7EB4A57-51CC-47E6-90E3-54F65454CD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44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105C71D-4E75-4ECD-9F49-5A9F0F9294FE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6A5CFCF-9C75-46DD-AD31-62EA87D031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07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3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34C4779-E6ED-47D7-89D2-4749C33AF548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AFC4FC0-CF29-459D-84B7-330B911D09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980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1412876"/>
            <a:ext cx="8568952" cy="48244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887A802-E9DB-4602-A75A-F0509890ADAA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7E447F-BB01-4C6B-A652-826C9285E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0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395537" y="1412877"/>
            <a:ext cx="8568952" cy="4824437"/>
          </a:xfrm>
        </p:spPr>
        <p:txBody>
          <a:bodyPr rtlCol="0">
            <a:normAutofit/>
          </a:bodyPr>
          <a:lstStyle/>
          <a:p>
            <a:pPr lvl="0"/>
            <a:r>
              <a:rPr lang="en-GB" noProof="0" smtClean="0"/>
              <a:t>Click icon to add media</a:t>
            </a:r>
            <a:endParaRPr lang="en-US" noProof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007D3D-EE8D-47F3-AAB7-EE658A7AF8B1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010596C-CD5C-49EB-A4B8-801C40680C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20927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783EE99-AF5B-4871-8B6E-B692C96877AB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B60F70D-D744-42A4-ABE0-1391226DF2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4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  <p:hf sldNum="0"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404664"/>
            <a:ext cx="8568952" cy="583264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 smtClean="0"/>
              <a:t>Drag picture to placeholder or click icon to add</a:t>
            </a:r>
            <a:endParaRPr lang="en-GB" noProof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F9F0A0-ACF3-465E-8BA6-C865B09778A7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BF6B476-9FD5-48EF-9569-222C2AA59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4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7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8"/>
            <a:ext cx="8229600" cy="11398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2" y="1600205"/>
            <a:ext cx="4044462" cy="4530725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600205"/>
            <a:ext cx="4044462" cy="2189163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3941763"/>
            <a:ext cx="4044462" cy="218916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2E3A79B-DED3-425E-AB54-16783ED5EC27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44168FA-47A5-4EFD-B66C-6306816EEF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  <p:bldP spid="5" grpId="0" build="p" autoUpdateAnimBg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0" name="Rectangle 6"/>
          <p:cNvSpPr/>
          <p:nvPr/>
        </p:nvSpPr>
        <p:spPr>
          <a:xfrm>
            <a:off x="180975" y="6137275"/>
            <a:ext cx="8782050" cy="144463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Rectangle 7"/>
          <p:cNvSpPr/>
          <p:nvPr/>
        </p:nvSpPr>
        <p:spPr>
          <a:xfrm>
            <a:off x="180975" y="2465388"/>
            <a:ext cx="8782050" cy="136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705872"/>
            <a:ext cx="6400800" cy="74448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252413" y="6356350"/>
            <a:ext cx="2195512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1387B8C-4C81-4537-B455-AAB35B47B5C6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9858BA24-3405-4635-AB35-7746451C5E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6" name="Picture 15" descr="powerpoint-cover-template-US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ctrTitle" idx="4294967295" hasCustomPrompt="1"/>
          </p:nvPr>
        </p:nvSpPr>
        <p:spPr>
          <a:xfrm>
            <a:off x="4392849" y="4509925"/>
            <a:ext cx="4637543" cy="666534"/>
          </a:xfrm>
          <a:solidFill>
            <a:srgbClr val="26805F"/>
          </a:solidFill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&lt;title&gt;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019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87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CI2mu7URB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1NN13VUZpc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www.oxfordowl.co.uk/Reading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i="1" dirty="0" smtClean="0"/>
              <a:t>Read Write Inc. </a:t>
            </a:r>
            <a:r>
              <a:rPr lang="en-US" dirty="0" smtClean="0"/>
              <a:t>Phonics </a:t>
            </a:r>
            <a:br>
              <a:rPr lang="en-US" dirty="0" smtClean="0"/>
            </a:br>
            <a:r>
              <a:rPr lang="en-US" dirty="0" smtClean="0"/>
              <a:t>Parents’ Meeting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363" y="1680519"/>
            <a:ext cx="2368378" cy="2368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123973"/>
            <a:ext cx="8350915" cy="2756946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Sound </a:t>
            </a:r>
            <a:r>
              <a:rPr lang="en-US" dirty="0" smtClean="0"/>
              <a:t>Pronunciation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b="0" dirty="0" smtClean="0"/>
              <a:t>It is important that we use pure sounds, such as ‘s’ not ‘</a:t>
            </a:r>
            <a:r>
              <a:rPr lang="en-US" sz="3200" b="0" dirty="0" err="1" smtClean="0"/>
              <a:t>suh</a:t>
            </a:r>
            <a:r>
              <a:rPr lang="en-US" sz="3200" b="0" dirty="0" smtClean="0"/>
              <a:t>’, so that your child will be able to blend the sounds into </a:t>
            </a:r>
            <a:r>
              <a:rPr lang="en-US" sz="3200" b="0" dirty="0" smtClean="0"/>
              <a:t>words.</a:t>
            </a:r>
            <a:br>
              <a:rPr lang="en-US" sz="3200" b="0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GB" b="0" dirty="0">
                <a:hlinkClick r:id="rId3"/>
              </a:rPr>
              <a:t>https://youtu.be/UCI2mu7URBc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509" y="5220729"/>
            <a:ext cx="1398373" cy="139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6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Simple Speed Sounds</a:t>
            </a:r>
            <a:endParaRPr lang="en-US" dirty="0"/>
          </a:p>
        </p:txBody>
      </p:sp>
      <p:pic>
        <p:nvPicPr>
          <p:cNvPr id="4" name="Picture 2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700" r="-30700"/>
          <a:stretch>
            <a:fillRect/>
          </a:stretch>
        </p:blipFill>
        <p:spPr bwMode="auto">
          <a:xfrm>
            <a:off x="-277305" y="1547258"/>
            <a:ext cx="5904276" cy="3444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493" y="5236321"/>
            <a:ext cx="1396105" cy="14022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6067" y="1649984"/>
            <a:ext cx="5726506" cy="334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17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Systematic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19653"/>
            <a:ext cx="8639175" cy="50405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1156380" y="1698887"/>
            <a:ext cx="2098143" cy="2509018"/>
            <a:chOff x="743248" y="2088654"/>
            <a:chExt cx="2266950" cy="2710882"/>
          </a:xfrm>
        </p:grpSpPr>
        <p:sp>
          <p:nvSpPr>
            <p:cNvPr id="17" name="Rectangle 16"/>
            <p:cNvSpPr/>
            <p:nvPr/>
          </p:nvSpPr>
          <p:spPr>
            <a:xfrm rot="1578922">
              <a:off x="895106" y="367558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</a:t>
              </a:r>
              <a:r>
                <a:rPr lang="en-GB" sz="4800" dirty="0" smtClean="0">
                  <a:solidFill>
                    <a:schemeClr val="tx1"/>
                  </a:solidFill>
                </a:rPr>
                <a:t> </a:t>
              </a:r>
              <a:endParaRPr lang="en-GB" sz="4800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 rot="21327025">
              <a:off x="1424285" y="3264991"/>
              <a:ext cx="727075" cy="11223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968798" y="262046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43248" y="2939554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21" name="Picture 29" descr="SpeedSoundM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15261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2" name="Picture 31" descr="SpeedSoundS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3" name="Picture 36" descr="SpeedSoundA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24" name="Rectangle 23"/>
            <p:cNvSpPr/>
            <p:nvPr/>
          </p:nvSpPr>
          <p:spPr>
            <a:xfrm rot="1935871">
              <a:off x="2284710" y="3228479"/>
              <a:ext cx="725488" cy="112236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420778" y="1741706"/>
            <a:ext cx="3002823" cy="1221873"/>
            <a:chOff x="5179992" y="2034094"/>
            <a:chExt cx="3002823" cy="1221873"/>
          </a:xfrm>
        </p:grpSpPr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mat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 rot="20122171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sad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 smtClean="0">
                  <a:latin typeface="+mn-lt"/>
                  <a:ea typeface="MS PGothic" pitchFamily="34" charset="-128"/>
                  <a:cs typeface="Gill Sans"/>
                </a:rPr>
                <a:t>sat</a:t>
              </a:r>
              <a:endParaRPr lang="en-US" sz="3200" dirty="0">
                <a:latin typeface="+mn-lt"/>
                <a:ea typeface="MS PGothic" pitchFamily="34" charset="-128"/>
                <a:cs typeface="Gill Sans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535" y="5204253"/>
            <a:ext cx="1396105" cy="1402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3806" y="4069266"/>
            <a:ext cx="5197310" cy="231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3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323528" y="161794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 dirty="0" smtClean="0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Initial Sounds Lesson Demonstration </a:t>
            </a:r>
            <a:endParaRPr lang="en-US" sz="3000" b="1" i="0" u="none" strike="noStrike" cap="none" dirty="0">
              <a:solidFill>
                <a:srgbClr val="78787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06" y="5261034"/>
            <a:ext cx="1396105" cy="140220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Games to engage the children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Pictures and rhymes to support the letter recognition and formation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Speed write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Fast paced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 smtClean="0"/>
              <a:t>Lots of praise!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27406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Fred Talk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602" b="-12602"/>
          <a:stretch>
            <a:fillRect/>
          </a:stretch>
        </p:blipFill>
        <p:spPr>
          <a:xfrm>
            <a:off x="968544" y="1988930"/>
            <a:ext cx="7088520" cy="4135824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79" y="5199250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0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Fred Fingers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545" r="-78545"/>
          <a:stretch>
            <a:fillRect/>
          </a:stretch>
        </p:blipFill>
        <p:spPr/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36" y="5211607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91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Ditties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36" y="5211607"/>
            <a:ext cx="1396105" cy="1402202"/>
          </a:xfrm>
          <a:prstGeom prst="rect">
            <a:avLst/>
          </a:prstGeom>
        </p:spPr>
      </p:pic>
      <p:pic>
        <p:nvPicPr>
          <p:cNvPr id="1026" name="Picture 2" descr="Read Write Inc. Phonics: Red Ditty Book 1 Pin It On: Amazon.co.uk: Miskin,  Ruth, Munton, Gill, Archbold, Tim: 9780198479123: Books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479" y="1620601"/>
            <a:ext cx="5856202" cy="412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60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val Callout 3"/>
          <p:cNvSpPr/>
          <p:nvPr/>
        </p:nvSpPr>
        <p:spPr>
          <a:xfrm>
            <a:off x="1496864" y="1196752"/>
            <a:ext cx="6120680" cy="3672408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2"/>
                </a:solidFill>
              </a:rPr>
              <a:t>How can I help at home? </a:t>
            </a:r>
            <a:endParaRPr lang="en-US" sz="3200" dirty="0">
              <a:solidFill>
                <a:schemeClr val="tx2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59" y="5211607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17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91636"/>
            <a:ext cx="7478713" cy="864096"/>
          </a:xfrm>
        </p:spPr>
        <p:txBody>
          <a:bodyPr/>
          <a:lstStyle/>
          <a:p>
            <a:r>
              <a:rPr lang="en-US" dirty="0" smtClean="0"/>
              <a:t>Picture </a:t>
            </a:r>
            <a:r>
              <a:rPr lang="en-US" dirty="0"/>
              <a:t>B</a:t>
            </a:r>
            <a:r>
              <a:rPr lang="en-US" dirty="0" smtClean="0"/>
              <a:t>ooks And Anything </a:t>
            </a:r>
            <a:r>
              <a:rPr lang="en-US" dirty="0"/>
              <a:t>T</a:t>
            </a:r>
            <a:r>
              <a:rPr lang="en-US" dirty="0" smtClean="0"/>
              <a:t>hat </a:t>
            </a:r>
            <a:r>
              <a:rPr lang="en-US" dirty="0"/>
              <a:t>I</a:t>
            </a:r>
            <a:r>
              <a:rPr lang="en-US" dirty="0" smtClean="0"/>
              <a:t>nterests </a:t>
            </a:r>
            <a:r>
              <a:rPr lang="en-US" dirty="0"/>
              <a:t>T</a:t>
            </a:r>
            <a:r>
              <a:rPr lang="en-US" dirty="0" smtClean="0"/>
              <a:t>hem!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41824">
            <a:off x="3313551" y="1436285"/>
            <a:ext cx="1854905" cy="29488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5850" y="3596158"/>
            <a:ext cx="2388998" cy="28771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28769">
            <a:off x="5025219" y="2055078"/>
            <a:ext cx="2921000" cy="3632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978012">
            <a:off x="1210961" y="2165241"/>
            <a:ext cx="1955339" cy="27157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80" y="5188496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96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Storytime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 smtClean="0">
                <a:latin typeface="Arial" charset="0"/>
              </a:rPr>
              <a:t>Read</a:t>
            </a:r>
            <a:r>
              <a:rPr lang="en-GB" b="1" dirty="0" smtClean="0">
                <a:latin typeface="Arial" charset="0"/>
              </a:rPr>
              <a:t> </a:t>
            </a:r>
            <a:r>
              <a:rPr lang="en-GB" i="1" dirty="0">
                <a:latin typeface="Arial" charset="0"/>
              </a:rPr>
              <a:t>to</a:t>
            </a:r>
            <a:r>
              <a:rPr lang="en-GB" dirty="0">
                <a:latin typeface="Arial" charset="0"/>
              </a:rPr>
              <a:t> your </a:t>
            </a:r>
            <a:r>
              <a:rPr lang="en-GB" dirty="0" smtClean="0">
                <a:latin typeface="Arial" charset="0"/>
              </a:rPr>
              <a:t>children as well as hearing them read</a:t>
            </a:r>
            <a:endParaRPr lang="en-GB" dirty="0" smtClean="0">
              <a:latin typeface="Arial" charset="0"/>
            </a:endParaRP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 smtClean="0">
                <a:latin typeface="Arial" charset="0"/>
              </a:rPr>
              <a:t>Ask </a:t>
            </a:r>
            <a:r>
              <a:rPr lang="en-GB" dirty="0">
                <a:latin typeface="Arial" charset="0"/>
              </a:rPr>
              <a:t>lots of </a:t>
            </a:r>
            <a:r>
              <a:rPr lang="en-GB" dirty="0" smtClean="0">
                <a:latin typeface="Arial" charset="0"/>
              </a:rPr>
              <a:t>questions and share opinions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dirty="0">
              <a:latin typeface="Arial" charset="0"/>
            </a:endParaRPr>
          </a:p>
          <a:p>
            <a:pPr>
              <a:lnSpc>
                <a:spcPct val="100000"/>
              </a:lnSpc>
            </a:pPr>
            <a:endParaRPr lang="en-GB" i="1" dirty="0" smtClean="0">
              <a:solidFill>
                <a:srgbClr val="0070C0"/>
              </a:solidFill>
              <a:latin typeface="Arial" charset="0"/>
            </a:endParaRPr>
          </a:p>
          <a:p>
            <a:r>
              <a:rPr lang="en-GB" i="1" dirty="0" smtClean="0">
                <a:solidFill>
                  <a:srgbClr val="0070C0"/>
                </a:solidFill>
              </a:rPr>
              <a:t>‘You're </a:t>
            </a:r>
            <a:r>
              <a:rPr lang="en-GB" i="1" dirty="0">
                <a:solidFill>
                  <a:srgbClr val="0070C0"/>
                </a:solidFill>
              </a:rPr>
              <a:t>never too old, too wacky, too wild, to pick up a book and read to a child</a:t>
            </a:r>
            <a:r>
              <a:rPr lang="en-GB" i="1" dirty="0" smtClean="0">
                <a:solidFill>
                  <a:srgbClr val="0070C0"/>
                </a:solidFill>
              </a:rPr>
              <a:t>.’</a:t>
            </a:r>
            <a:endParaRPr lang="en-GB" i="1" dirty="0">
              <a:solidFill>
                <a:srgbClr val="0070C0"/>
              </a:solidFill>
            </a:endParaRPr>
          </a:p>
          <a:p>
            <a:pPr algn="r"/>
            <a:r>
              <a:rPr lang="en-US" sz="2800" i="1" dirty="0" err="1"/>
              <a:t>Dr</a:t>
            </a:r>
            <a:r>
              <a:rPr lang="en-US" sz="2800" i="1" dirty="0"/>
              <a:t> Seuss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US" dirty="0"/>
              <a:t> </a:t>
            </a:r>
            <a:endParaRPr lang="en-GB" dirty="0"/>
          </a:p>
          <a:p>
            <a:pPr>
              <a:lnSpc>
                <a:spcPct val="100000"/>
              </a:lnSpc>
            </a:pPr>
            <a:endParaRPr lang="en-GB" dirty="0">
              <a:latin typeface="Arial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37" y="5199250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06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Journey through Read Write </a:t>
            </a:r>
            <a:r>
              <a:rPr lang="en-US" dirty="0" err="1" smtClean="0"/>
              <a:t>Inc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A child’s reading journey through the Read Write </a:t>
            </a:r>
            <a:r>
              <a:rPr lang="en-US" dirty="0" err="1" smtClean="0"/>
              <a:t>Inc</a:t>
            </a:r>
            <a:r>
              <a:rPr lang="en-US" dirty="0" smtClean="0"/>
              <a:t> </a:t>
            </a:r>
            <a:r>
              <a:rPr lang="en-US" dirty="0" err="1" smtClean="0"/>
              <a:t>programme</a:t>
            </a:r>
            <a:r>
              <a:rPr lang="en-US" dirty="0" smtClean="0"/>
              <a:t>…</a:t>
            </a:r>
            <a:endParaRPr lang="en-US" dirty="0" smtClean="0"/>
          </a:p>
          <a:p>
            <a:pPr marL="457200" indent="-457200"/>
            <a:endParaRPr lang="en-US" dirty="0" smtClean="0"/>
          </a:p>
          <a:p>
            <a:pPr marL="457200" indent="-457200"/>
            <a:r>
              <a:rPr lang="en-GB" dirty="0">
                <a:hlinkClick r:id="rId3"/>
              </a:rPr>
              <a:t>Read Write Inc. Phonics: </a:t>
            </a:r>
            <a:r>
              <a:rPr lang="en-GB" dirty="0" err="1">
                <a:hlinkClick r:id="rId3"/>
              </a:rPr>
              <a:t>Kalim's</a:t>
            </a:r>
            <a:r>
              <a:rPr lang="en-GB" dirty="0">
                <a:hlinkClick r:id="rId3"/>
              </a:rPr>
              <a:t> reading journey - YouTube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98" y="5421947"/>
            <a:ext cx="1285103" cy="129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0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Online resources available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Free e-books for home reading:</a:t>
            </a:r>
          </a:p>
          <a:p>
            <a:r>
              <a:rPr lang="en-US" dirty="0">
                <a:hlinkClick r:id="rId4"/>
              </a:rPr>
              <a:t>http://www.oxfordowl.co.uk/Reading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248678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Any other questions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518" b="-19518"/>
          <a:stretch>
            <a:fillRect/>
          </a:stretch>
        </p:blipFill>
        <p:spPr>
          <a:xfrm>
            <a:off x="323529" y="1196752"/>
            <a:ext cx="7770148" cy="4533523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634" y="5310461"/>
            <a:ext cx="1396105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1895</TotalTime>
  <Words>839</Words>
  <Application>Microsoft Office PowerPoint</Application>
  <PresentationFormat>On-screen Show (4:3)</PresentationFormat>
  <Paragraphs>109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ＭＳ Ｐゴシック</vt:lpstr>
      <vt:lpstr>ＭＳ Ｐゴシック</vt:lpstr>
      <vt:lpstr>Arial</vt:lpstr>
      <vt:lpstr>Calibri</vt:lpstr>
      <vt:lpstr>Garamond</vt:lpstr>
      <vt:lpstr>Gill Sans</vt:lpstr>
      <vt:lpstr>Times New Roman</vt:lpstr>
      <vt:lpstr>NEW Phonics Template</vt:lpstr>
      <vt:lpstr>Read Write Inc. Phonics  Parents’ Meeting</vt:lpstr>
      <vt:lpstr>                  Sound Pronunciation   It is important that we use pure sounds, such as ‘s’ not ‘suh’, so that your child will be able to blend the sounds into words.   https://youtu.be/UCI2mu7URBc </vt:lpstr>
      <vt:lpstr>Simple Speed Sounds</vt:lpstr>
      <vt:lpstr>Systematic Approach</vt:lpstr>
      <vt:lpstr>Initial Sounds Lesson Demonstration </vt:lpstr>
      <vt:lpstr>Fred Talk</vt:lpstr>
      <vt:lpstr>Fred Fingers</vt:lpstr>
      <vt:lpstr>Ditties</vt:lpstr>
      <vt:lpstr>PowerPoint Presentation</vt:lpstr>
      <vt:lpstr>Picture Books And Anything That Interests Them!</vt:lpstr>
      <vt:lpstr>Storytime</vt:lpstr>
      <vt:lpstr>Journey through Read Write Inc</vt:lpstr>
      <vt:lpstr>Online resources available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Maria Gogarty</cp:lastModifiedBy>
  <cp:revision>116</cp:revision>
  <cp:lastPrinted>2021-10-06T14:41:30Z</cp:lastPrinted>
  <dcterms:created xsi:type="dcterms:W3CDTF">2015-11-23T14:36:59Z</dcterms:created>
  <dcterms:modified xsi:type="dcterms:W3CDTF">2021-10-07T11:09:19Z</dcterms:modified>
</cp:coreProperties>
</file>