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82" r:id="rId6"/>
    <p:sldId id="260" r:id="rId7"/>
    <p:sldId id="261" r:id="rId8"/>
    <p:sldId id="262" r:id="rId9"/>
    <p:sldId id="263" r:id="rId10"/>
    <p:sldId id="264" r:id="rId11"/>
    <p:sldId id="265" r:id="rId12"/>
    <p:sldId id="283" r:id="rId13"/>
    <p:sldId id="266" r:id="rId14"/>
    <p:sldId id="288" r:id="rId15"/>
    <p:sldId id="267" r:id="rId16"/>
    <p:sldId id="268" r:id="rId17"/>
    <p:sldId id="269" r:id="rId18"/>
    <p:sldId id="270" r:id="rId19"/>
    <p:sldId id="271" r:id="rId20"/>
    <p:sldId id="284" r:id="rId21"/>
    <p:sldId id="272" r:id="rId22"/>
    <p:sldId id="273" r:id="rId23"/>
    <p:sldId id="274" r:id="rId24"/>
    <p:sldId id="275" r:id="rId25"/>
    <p:sldId id="276" r:id="rId26"/>
    <p:sldId id="277" r:id="rId27"/>
    <p:sldId id="278" r:id="rId28"/>
    <p:sldId id="279" r:id="rId29"/>
    <p:sldId id="285" r:id="rId30"/>
    <p:sldId id="286" r:id="rId31"/>
    <p:sldId id="287"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1782DB-61D0-46E3-ACA4-9026D10F29BD}" type="datetimeFigureOut">
              <a:rPr lang="en-GB" smtClean="0"/>
              <a:t>17/09/2020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2323B-3464-4581-A75E-334DB0A8BDB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101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1782DB-61D0-46E3-ACA4-9026D10F29BD}" type="datetimeFigureOut">
              <a:rPr lang="en-GB" smtClean="0"/>
              <a:t>17/09/2020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2323B-3464-4581-A75E-334DB0A8BDB8}" type="slidenum">
              <a:rPr lang="en-GB" smtClean="0"/>
              <a:t>‹#›</a:t>
            </a:fld>
            <a:endParaRPr lang="en-GB"/>
          </a:p>
        </p:txBody>
      </p:sp>
    </p:spTree>
    <p:extLst>
      <p:ext uri="{BB962C8B-B14F-4D97-AF65-F5344CB8AC3E}">
        <p14:creationId xmlns:p14="http://schemas.microsoft.com/office/powerpoint/2010/main" val="660329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1782DB-61D0-46E3-ACA4-9026D10F29BD}" type="datetimeFigureOut">
              <a:rPr lang="en-GB" smtClean="0"/>
              <a:t>17/09/2020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2323B-3464-4581-A75E-334DB0A8BDB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5449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782DB-61D0-46E3-ACA4-9026D10F29BD}" type="datetimeFigureOut">
              <a:rPr lang="en-GB" smtClean="0"/>
              <a:t>17/09/2020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2323B-3464-4581-A75E-334DB0A8BDB8}" type="slidenum">
              <a:rPr lang="en-GB" smtClean="0"/>
              <a:t>‹#›</a:t>
            </a:fld>
            <a:endParaRPr lang="en-GB"/>
          </a:p>
        </p:txBody>
      </p:sp>
    </p:spTree>
    <p:extLst>
      <p:ext uri="{BB962C8B-B14F-4D97-AF65-F5344CB8AC3E}">
        <p14:creationId xmlns:p14="http://schemas.microsoft.com/office/powerpoint/2010/main" val="25192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1782DB-61D0-46E3-ACA4-9026D10F29BD}" type="datetimeFigureOut">
              <a:rPr lang="en-GB" smtClean="0"/>
              <a:t>17/09/2020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2323B-3464-4581-A75E-334DB0A8BDB8}" type="slidenum">
              <a:rPr lang="en-GB" smtClean="0"/>
              <a:t>‹#›</a:t>
            </a:fld>
            <a:endParaRPr lang="en-GB"/>
          </a:p>
        </p:txBody>
      </p:sp>
    </p:spTree>
    <p:extLst>
      <p:ext uri="{BB962C8B-B14F-4D97-AF65-F5344CB8AC3E}">
        <p14:creationId xmlns:p14="http://schemas.microsoft.com/office/powerpoint/2010/main" val="2554980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1782DB-61D0-46E3-ACA4-9026D10F29BD}" type="datetimeFigureOut">
              <a:rPr lang="en-GB" smtClean="0"/>
              <a:t>17/09/2020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2323B-3464-4581-A75E-334DB0A8BDB8}" type="slidenum">
              <a:rPr lang="en-GB" smtClean="0"/>
              <a:t>‹#›</a:t>
            </a:fld>
            <a:endParaRPr lang="en-GB"/>
          </a:p>
        </p:txBody>
      </p:sp>
    </p:spTree>
    <p:extLst>
      <p:ext uri="{BB962C8B-B14F-4D97-AF65-F5344CB8AC3E}">
        <p14:creationId xmlns:p14="http://schemas.microsoft.com/office/powerpoint/2010/main" val="4084737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91782DB-61D0-46E3-ACA4-9026D10F29BD}" type="datetimeFigureOut">
              <a:rPr lang="en-GB" smtClean="0"/>
              <a:t>17/09/2020</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E702323B-3464-4581-A75E-334DB0A8BDB8}" type="slidenum">
              <a:rPr lang="en-GB" smtClean="0"/>
              <a:t>‹#›</a:t>
            </a:fld>
            <a:endParaRPr lang="en-GB"/>
          </a:p>
        </p:txBody>
      </p:sp>
    </p:spTree>
    <p:extLst>
      <p:ext uri="{BB962C8B-B14F-4D97-AF65-F5344CB8AC3E}">
        <p14:creationId xmlns:p14="http://schemas.microsoft.com/office/powerpoint/2010/main" val="3062262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91782DB-61D0-46E3-ACA4-9026D10F29BD}" type="datetimeFigureOut">
              <a:rPr lang="en-GB" smtClean="0"/>
              <a:t>17/09/2020</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702323B-3464-4581-A75E-334DB0A8BDB8}" type="slidenum">
              <a:rPr lang="en-GB" smtClean="0"/>
              <a:t>‹#›</a:t>
            </a:fld>
            <a:endParaRPr lang="en-GB"/>
          </a:p>
        </p:txBody>
      </p:sp>
    </p:spTree>
    <p:extLst>
      <p:ext uri="{BB962C8B-B14F-4D97-AF65-F5344CB8AC3E}">
        <p14:creationId xmlns:p14="http://schemas.microsoft.com/office/powerpoint/2010/main" val="1868786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91782DB-61D0-46E3-ACA4-9026D10F29BD}" type="datetimeFigureOut">
              <a:rPr lang="en-GB" smtClean="0"/>
              <a:t>17/09/2020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2323B-3464-4581-A75E-334DB0A8BDB8}" type="slidenum">
              <a:rPr lang="en-GB" smtClean="0"/>
              <a:t>‹#›</a:t>
            </a:fld>
            <a:endParaRPr lang="en-GB"/>
          </a:p>
        </p:txBody>
      </p:sp>
    </p:spTree>
    <p:extLst>
      <p:ext uri="{BB962C8B-B14F-4D97-AF65-F5344CB8AC3E}">
        <p14:creationId xmlns:p14="http://schemas.microsoft.com/office/powerpoint/2010/main" val="1799993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1782DB-61D0-46E3-ACA4-9026D10F29BD}" type="datetimeFigureOut">
              <a:rPr lang="en-GB" smtClean="0"/>
              <a:t>17/09/2020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2323B-3464-4581-A75E-334DB0A8BDB8}" type="slidenum">
              <a:rPr lang="en-GB" smtClean="0"/>
              <a:t>‹#›</a:t>
            </a:fld>
            <a:endParaRPr lang="en-GB"/>
          </a:p>
        </p:txBody>
      </p:sp>
    </p:spTree>
    <p:extLst>
      <p:ext uri="{BB962C8B-B14F-4D97-AF65-F5344CB8AC3E}">
        <p14:creationId xmlns:p14="http://schemas.microsoft.com/office/powerpoint/2010/main" val="3840465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1782DB-61D0-46E3-ACA4-9026D10F29BD}" type="datetimeFigureOut">
              <a:rPr lang="en-GB" smtClean="0"/>
              <a:t>17/09/2020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2323B-3464-4581-A75E-334DB0A8BDB8}" type="slidenum">
              <a:rPr lang="en-GB" smtClean="0"/>
              <a:t>‹#›</a:t>
            </a:fld>
            <a:endParaRPr lang="en-GB"/>
          </a:p>
        </p:txBody>
      </p:sp>
    </p:spTree>
    <p:extLst>
      <p:ext uri="{BB962C8B-B14F-4D97-AF65-F5344CB8AC3E}">
        <p14:creationId xmlns:p14="http://schemas.microsoft.com/office/powerpoint/2010/main" val="809821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91782DB-61D0-46E3-ACA4-9026D10F29BD}" type="datetimeFigureOut">
              <a:rPr lang="en-GB" smtClean="0"/>
              <a:t>17/09/2020</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702323B-3464-4581-A75E-334DB0A8BDB8}"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547857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youtube.com/watch?v=9In5lUUCzAA"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youtube.com/watch?v=n_foMADqjSc&amp;feature=youtu.be"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www.youtube.com/watch?v=8FSuy-J_Pz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2F38F-CFD1-4365-A12A-E647F5D13834}"/>
              </a:ext>
            </a:extLst>
          </p:cNvPr>
          <p:cNvSpPr>
            <a:spLocks noGrp="1"/>
          </p:cNvSpPr>
          <p:nvPr>
            <p:ph type="ctrTitle"/>
          </p:nvPr>
        </p:nvSpPr>
        <p:spPr/>
        <p:txBody>
          <a:bodyPr>
            <a:normAutofit/>
          </a:bodyPr>
          <a:lstStyle/>
          <a:p>
            <a:r>
              <a:rPr lang="en-GB" sz="5400" b="1" u="sng" dirty="0">
                <a:latin typeface="Comic Sans MS" panose="030F0702030302020204" pitchFamily="66" charset="0"/>
              </a:rPr>
              <a:t>Monday 21</a:t>
            </a:r>
            <a:r>
              <a:rPr lang="en-GB" sz="5400" b="1" u="sng" baseline="30000" dirty="0">
                <a:latin typeface="Comic Sans MS" panose="030F0702030302020204" pitchFamily="66" charset="0"/>
              </a:rPr>
              <a:t>st</a:t>
            </a:r>
            <a:r>
              <a:rPr lang="en-GB" sz="5400" b="1" u="sng" dirty="0">
                <a:latin typeface="Comic Sans MS" panose="030F0702030302020204" pitchFamily="66" charset="0"/>
              </a:rPr>
              <a:t> September 2020</a:t>
            </a:r>
          </a:p>
        </p:txBody>
      </p:sp>
      <p:sp>
        <p:nvSpPr>
          <p:cNvPr id="3" name="Subtitle 2">
            <a:extLst>
              <a:ext uri="{FF2B5EF4-FFF2-40B4-BE49-F238E27FC236}">
                <a16:creationId xmlns:a16="http://schemas.microsoft.com/office/drawing/2014/main" id="{87AE825C-0FAD-4497-9EF3-4EFD79B09FDE}"/>
              </a:ext>
            </a:extLst>
          </p:cNvPr>
          <p:cNvSpPr>
            <a:spLocks noGrp="1"/>
          </p:cNvSpPr>
          <p:nvPr>
            <p:ph type="subTitle" idx="1"/>
          </p:nvPr>
        </p:nvSpPr>
        <p:spPr/>
        <p:txBody>
          <a:bodyPr/>
          <a:lstStyle/>
          <a:p>
            <a:r>
              <a:rPr lang="en-GB" cap="none" dirty="0">
                <a:latin typeface="Comic Sans MS" panose="030F0702030302020204" pitchFamily="66" charset="0"/>
              </a:rPr>
              <a:t>LO: to punctuate accurately </a:t>
            </a:r>
          </a:p>
        </p:txBody>
      </p:sp>
    </p:spTree>
    <p:extLst>
      <p:ext uri="{BB962C8B-B14F-4D97-AF65-F5344CB8AC3E}">
        <p14:creationId xmlns:p14="http://schemas.microsoft.com/office/powerpoint/2010/main" val="1608969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AA546-B78A-45F6-920D-C59E270CAF48}"/>
              </a:ext>
            </a:extLst>
          </p:cNvPr>
          <p:cNvSpPr>
            <a:spLocks noGrp="1"/>
          </p:cNvSpPr>
          <p:nvPr>
            <p:ph type="title"/>
          </p:nvPr>
        </p:nvSpPr>
        <p:spPr/>
        <p:txBody>
          <a:bodyPr/>
          <a:lstStyle/>
          <a:p>
            <a:pPr algn="ctr"/>
            <a:r>
              <a:rPr lang="en-GB" dirty="0">
                <a:latin typeface="Comic Sans MS" panose="030F0702030302020204" pitchFamily="66" charset="0"/>
              </a:rPr>
              <a:t>What does this word mean?</a:t>
            </a:r>
          </a:p>
        </p:txBody>
      </p:sp>
      <p:pic>
        <p:nvPicPr>
          <p:cNvPr id="1026" name="Picture 2" descr="Punctuation Title Banner | Punctuation, English teaching resources, Grammar  and punctuation">
            <a:extLst>
              <a:ext uri="{FF2B5EF4-FFF2-40B4-BE49-F238E27FC236}">
                <a16:creationId xmlns:a16="http://schemas.microsoft.com/office/drawing/2014/main" id="{256B7916-04A7-4562-ADD9-694C7DF16F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588" y="2328863"/>
            <a:ext cx="11172825"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5216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EE1A64E-2057-4320-A2BB-8158B92F3D25}"/>
              </a:ext>
            </a:extLst>
          </p:cNvPr>
          <p:cNvSpPr>
            <a:spLocks noGrp="1"/>
          </p:cNvSpPr>
          <p:nvPr>
            <p:ph idx="1"/>
          </p:nvPr>
        </p:nvSpPr>
        <p:spPr/>
        <p:txBody>
          <a:bodyPr>
            <a:normAutofit/>
          </a:bodyPr>
          <a:lstStyle/>
          <a:p>
            <a:r>
              <a:rPr lang="en-GB" dirty="0">
                <a:latin typeface="Comic Sans MS" panose="030F0702030302020204" pitchFamily="66" charset="0"/>
              </a:rPr>
              <a:t>Punctuation is the name for marks used in writing. They are to help understanding and correct reading.</a:t>
            </a:r>
            <a:r>
              <a:rPr lang="en-GB" dirty="0"/>
              <a:t> </a:t>
            </a:r>
            <a:endParaRPr lang="en-GB" dirty="0">
              <a:latin typeface="Comic Sans MS" panose="030F0702030302020204" pitchFamily="66" charset="0"/>
            </a:endParaRPr>
          </a:p>
          <a:p>
            <a:r>
              <a:rPr lang="en-GB" dirty="0">
                <a:latin typeface="Comic Sans MS" panose="030F0702030302020204" pitchFamily="66" charset="0"/>
              </a:rPr>
              <a:t>What examples of punctuation can you think of?</a:t>
            </a:r>
          </a:p>
          <a:p>
            <a:endParaRPr lang="en-GB" dirty="0">
              <a:latin typeface="Comic Sans MS" panose="030F0702030302020204" pitchFamily="66" charset="0"/>
            </a:endParaRPr>
          </a:p>
        </p:txBody>
      </p:sp>
      <p:pic>
        <p:nvPicPr>
          <p:cNvPr id="5" name="Picture 2" descr="Punctuation Title Banner | Punctuation, English teaching resources, Grammar  and punctuation">
            <a:extLst>
              <a:ext uri="{FF2B5EF4-FFF2-40B4-BE49-F238E27FC236}">
                <a16:creationId xmlns:a16="http://schemas.microsoft.com/office/drawing/2014/main" id="{31D5C83D-D049-4D6F-A297-F0438C2D78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587" y="3429000"/>
            <a:ext cx="11172825"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83460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ow to Use English Punctuation Marks Correctly - ESLBuzz Learning English">
            <a:extLst>
              <a:ext uri="{FF2B5EF4-FFF2-40B4-BE49-F238E27FC236}">
                <a16:creationId xmlns:a16="http://schemas.microsoft.com/office/drawing/2014/main" id="{D3DAC711-51EE-42E5-92EA-6A19564CDF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3725" y="1"/>
            <a:ext cx="8404551" cy="6317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3390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9D1B7-55E3-42B3-9835-DD74026395F1}"/>
              </a:ext>
            </a:extLst>
          </p:cNvPr>
          <p:cNvSpPr>
            <a:spLocks noGrp="1"/>
          </p:cNvSpPr>
          <p:nvPr>
            <p:ph type="title"/>
          </p:nvPr>
        </p:nvSpPr>
        <p:spPr/>
        <p:txBody>
          <a:bodyPr>
            <a:noAutofit/>
          </a:bodyPr>
          <a:lstStyle/>
          <a:p>
            <a:r>
              <a:rPr lang="en-GB" sz="2800" dirty="0">
                <a:latin typeface="Comic Sans MS" panose="030F0702030302020204" pitchFamily="66" charset="0"/>
              </a:rPr>
              <a:t>Watch: </a:t>
            </a:r>
            <a:r>
              <a:rPr lang="en-GB" sz="2800" dirty="0">
                <a:latin typeface="Comic Sans MS" panose="030F0702030302020204" pitchFamily="66" charset="0"/>
                <a:hlinkClick r:id="rId2"/>
              </a:rPr>
              <a:t>https://www.youtube.com/watch?v=9In5lUUCzAA</a:t>
            </a:r>
            <a:endParaRPr lang="en-GB" sz="2800" dirty="0">
              <a:latin typeface="Comic Sans MS" panose="030F0702030302020204" pitchFamily="66" charset="0"/>
            </a:endParaRPr>
          </a:p>
        </p:txBody>
      </p:sp>
      <p:pic>
        <p:nvPicPr>
          <p:cNvPr id="7170" name="Picture 2" descr="Punctuation song from Grammaropolis - &quot;Punctuation.?!” - YouTube">
            <a:extLst>
              <a:ext uri="{FF2B5EF4-FFF2-40B4-BE49-F238E27FC236}">
                <a16:creationId xmlns:a16="http://schemas.microsoft.com/office/drawing/2014/main" id="{FF2BA0EF-4B06-4261-B84A-7990ED9019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2036" y="1778925"/>
            <a:ext cx="8007927" cy="4504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626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9B1B98-D99A-4F29-A279-F6E9B8D40331}"/>
              </a:ext>
            </a:extLst>
          </p:cNvPr>
          <p:cNvSpPr>
            <a:spLocks noGrp="1"/>
          </p:cNvSpPr>
          <p:nvPr>
            <p:ph idx="1"/>
          </p:nvPr>
        </p:nvSpPr>
        <p:spPr>
          <a:xfrm>
            <a:off x="4918364" y="1845734"/>
            <a:ext cx="6237316" cy="4023360"/>
          </a:xfrm>
        </p:spPr>
        <p:txBody>
          <a:bodyPr/>
          <a:lstStyle/>
          <a:p>
            <a:r>
              <a:rPr lang="en-GB" dirty="0">
                <a:latin typeface="Comic Sans MS" panose="030F0702030302020204" pitchFamily="66" charset="0"/>
              </a:rPr>
              <a:t>What these words mean? </a:t>
            </a:r>
          </a:p>
          <a:p>
            <a:r>
              <a:rPr lang="en-GB" dirty="0">
                <a:latin typeface="Comic Sans MS" panose="030F0702030302020204" pitchFamily="66" charset="0"/>
              </a:rPr>
              <a:t>What punctuation should we use with these sentence types?</a:t>
            </a:r>
          </a:p>
          <a:p>
            <a:r>
              <a:rPr lang="en-GB" dirty="0">
                <a:latin typeface="Comic Sans MS" panose="030F0702030302020204" pitchFamily="66" charset="0"/>
              </a:rPr>
              <a:t>Watch: </a:t>
            </a:r>
            <a:r>
              <a:rPr lang="en-GB" dirty="0">
                <a:latin typeface="Comic Sans MS" panose="030F0702030302020204" pitchFamily="66" charset="0"/>
                <a:hlinkClick r:id="rId2"/>
              </a:rPr>
              <a:t>https://www.youtube.com/watch?v=n_foMADqjSc&amp;feature=youtu.be</a:t>
            </a:r>
            <a:r>
              <a:rPr lang="en-GB" dirty="0">
                <a:latin typeface="Comic Sans MS" panose="030F0702030302020204" pitchFamily="66" charset="0"/>
              </a:rPr>
              <a:t> </a:t>
            </a:r>
          </a:p>
          <a:p>
            <a:endParaRPr lang="en-GB" dirty="0">
              <a:latin typeface="Comic Sans MS" panose="030F0702030302020204" pitchFamily="66" charset="0"/>
            </a:endParaRPr>
          </a:p>
        </p:txBody>
      </p:sp>
      <p:pic>
        <p:nvPicPr>
          <p:cNvPr id="3074" name="Picture 2" descr="4 Kinds of Sentences- Activity Pack | Sentence activities, Kinds of  sentences, First grade lessons">
            <a:extLst>
              <a:ext uri="{FF2B5EF4-FFF2-40B4-BE49-F238E27FC236}">
                <a16:creationId xmlns:a16="http://schemas.microsoft.com/office/drawing/2014/main" id="{56FD4DED-92D7-49A7-BB36-07323AA4EB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4918364" cy="6375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8642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entences: Statement, Question, Command, Exclamation by Karina Jones">
            <a:extLst>
              <a:ext uri="{FF2B5EF4-FFF2-40B4-BE49-F238E27FC236}">
                <a16:creationId xmlns:a16="http://schemas.microsoft.com/office/drawing/2014/main" id="{0DDF06A3-1971-4552-BB15-9EB02AA8B6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64528" y="-1"/>
            <a:ext cx="4862945" cy="6303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2070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DCCA2-A03E-4F73-A370-857B585EF218}"/>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D103E8AD-2389-438F-8D96-F6807007E2FF}"/>
              </a:ext>
            </a:extLst>
          </p:cNvPr>
          <p:cNvSpPr>
            <a:spLocks noGrp="1"/>
          </p:cNvSpPr>
          <p:nvPr>
            <p:ph idx="1"/>
          </p:nvPr>
        </p:nvSpPr>
        <p:spPr>
          <a:xfrm>
            <a:off x="1097280" y="1845734"/>
            <a:ext cx="10058400" cy="4402666"/>
          </a:xfrm>
        </p:spPr>
        <p:txBody>
          <a:bodyPr>
            <a:normAutofit/>
          </a:bodyPr>
          <a:lstStyle/>
          <a:p>
            <a:r>
              <a:rPr lang="en-GB" sz="1400" dirty="0">
                <a:latin typeface="Comic Sans MS" panose="030F0702030302020204" pitchFamily="66" charset="0"/>
              </a:rPr>
              <a:t>Select a topic, e.g. bananas.</a:t>
            </a:r>
          </a:p>
          <a:p>
            <a:r>
              <a:rPr lang="en-GB" sz="1400" dirty="0">
                <a:latin typeface="Comic Sans MS" panose="030F0702030302020204" pitchFamily="66" charset="0"/>
              </a:rPr>
              <a:t>Write four sentences, one for each type:</a:t>
            </a:r>
          </a:p>
          <a:p>
            <a:r>
              <a:rPr lang="en-GB" sz="1400" u="sng" dirty="0">
                <a:latin typeface="Comic Sans MS" panose="030F0702030302020204" pitchFamily="66" charset="0"/>
              </a:rPr>
              <a:t>Statement</a:t>
            </a:r>
            <a:r>
              <a:rPr lang="en-GB" sz="1400" dirty="0">
                <a:latin typeface="Comic Sans MS" panose="030F0702030302020204" pitchFamily="66" charset="0"/>
              </a:rPr>
              <a:t> – The monkey ate the bananas.</a:t>
            </a:r>
          </a:p>
          <a:p>
            <a:r>
              <a:rPr lang="en-GB" sz="1400" u="sng" dirty="0">
                <a:latin typeface="Comic Sans MS" panose="030F0702030302020204" pitchFamily="66" charset="0"/>
              </a:rPr>
              <a:t>Question</a:t>
            </a:r>
            <a:r>
              <a:rPr lang="en-GB" sz="1400" dirty="0">
                <a:latin typeface="Comic Sans MS" panose="030F0702030302020204" pitchFamily="66" charset="0"/>
              </a:rPr>
              <a:t> – Why do bananas curve like the moon?</a:t>
            </a:r>
          </a:p>
          <a:p>
            <a:r>
              <a:rPr lang="en-GB" sz="1400" u="sng" dirty="0">
                <a:latin typeface="Comic Sans MS" panose="030F0702030302020204" pitchFamily="66" charset="0"/>
              </a:rPr>
              <a:t>Command</a:t>
            </a:r>
            <a:r>
              <a:rPr lang="en-GB" sz="1400" dirty="0">
                <a:latin typeface="Comic Sans MS" panose="030F0702030302020204" pitchFamily="66" charset="0"/>
              </a:rPr>
              <a:t> – Peel the green banana.</a:t>
            </a:r>
          </a:p>
          <a:p>
            <a:r>
              <a:rPr lang="en-GB" sz="1400" u="sng" dirty="0">
                <a:latin typeface="Comic Sans MS" panose="030F0702030302020204" pitchFamily="66" charset="0"/>
              </a:rPr>
              <a:t>Exclamation</a:t>
            </a:r>
            <a:r>
              <a:rPr lang="en-GB" sz="1400" dirty="0">
                <a:latin typeface="Comic Sans MS" panose="030F0702030302020204" pitchFamily="66" charset="0"/>
              </a:rPr>
              <a:t> – The banana exploded!</a:t>
            </a:r>
          </a:p>
          <a:p>
            <a:endParaRPr lang="en-GB" sz="1400" dirty="0">
              <a:latin typeface="Comic Sans MS" panose="030F0702030302020204" pitchFamily="66" charset="0"/>
            </a:endParaRPr>
          </a:p>
          <a:p>
            <a:r>
              <a:rPr lang="en-GB" sz="1400" dirty="0">
                <a:latin typeface="Comic Sans MS" panose="030F0702030302020204" pitchFamily="66" charset="0"/>
              </a:rPr>
              <a:t>Choose a topic and write four sentences, one for each type.</a:t>
            </a:r>
          </a:p>
          <a:p>
            <a:r>
              <a:rPr lang="en-GB" sz="1400" dirty="0">
                <a:latin typeface="Comic Sans MS" panose="030F0702030302020204" pitchFamily="66" charset="0"/>
              </a:rPr>
              <a:t>If there is time, choose another topic and write four more sentences!</a:t>
            </a:r>
          </a:p>
          <a:p>
            <a:endParaRPr lang="en-GB" sz="1400" dirty="0">
              <a:latin typeface="Comic Sans MS" panose="030F0702030302020204" pitchFamily="66" charset="0"/>
            </a:endParaRPr>
          </a:p>
          <a:p>
            <a:r>
              <a:rPr lang="en-GB" sz="1400" b="1" dirty="0">
                <a:latin typeface="Comic Sans MS" panose="030F0702030302020204" pitchFamily="66" charset="0"/>
              </a:rPr>
              <a:t>Challenge: </a:t>
            </a:r>
            <a:r>
              <a:rPr lang="en-GB" sz="1400" dirty="0">
                <a:latin typeface="Comic Sans MS" panose="030F0702030302020204" pitchFamily="66" charset="0"/>
              </a:rPr>
              <a:t>use expanded noun phrases in your sentences.</a:t>
            </a:r>
          </a:p>
          <a:p>
            <a:r>
              <a:rPr lang="en-GB" sz="1400" dirty="0">
                <a:latin typeface="Comic Sans MS" panose="030F0702030302020204" pitchFamily="66" charset="0"/>
              </a:rPr>
              <a:t>The excited, brown monkey greedily ate the ripe, yellow bananas while hanging upside down from a towering, leafy tree. </a:t>
            </a:r>
          </a:p>
        </p:txBody>
      </p:sp>
      <p:pic>
        <p:nvPicPr>
          <p:cNvPr id="6146" name="Picture 2" descr="Bananas: Health Benefits, Risks &amp; Nutrition Facts | Live Science">
            <a:extLst>
              <a:ext uri="{FF2B5EF4-FFF2-40B4-BE49-F238E27FC236}">
                <a16:creationId xmlns:a16="http://schemas.microsoft.com/office/drawing/2014/main" id="{749AA252-6448-4151-B879-70F78B4394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466" y="1845734"/>
            <a:ext cx="5107713" cy="3407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80150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2F38F-CFD1-4365-A12A-E647F5D13834}"/>
              </a:ext>
            </a:extLst>
          </p:cNvPr>
          <p:cNvSpPr>
            <a:spLocks noGrp="1"/>
          </p:cNvSpPr>
          <p:nvPr>
            <p:ph type="ctrTitle"/>
          </p:nvPr>
        </p:nvSpPr>
        <p:spPr/>
        <p:txBody>
          <a:bodyPr>
            <a:normAutofit/>
          </a:bodyPr>
          <a:lstStyle/>
          <a:p>
            <a:r>
              <a:rPr lang="en-GB" sz="4800" b="1" u="sng" dirty="0">
                <a:latin typeface="Comic Sans MS" panose="030F0702030302020204" pitchFamily="66" charset="0"/>
              </a:rPr>
              <a:t>Tuesday 22</a:t>
            </a:r>
            <a:r>
              <a:rPr lang="en-GB" sz="4800" b="1" u="sng" baseline="30000" dirty="0">
                <a:latin typeface="Comic Sans MS" panose="030F0702030302020204" pitchFamily="66" charset="0"/>
              </a:rPr>
              <a:t>nd</a:t>
            </a:r>
            <a:r>
              <a:rPr lang="en-GB" sz="4800" b="1" u="sng" dirty="0">
                <a:latin typeface="Comic Sans MS" panose="030F0702030302020204" pitchFamily="66" charset="0"/>
              </a:rPr>
              <a:t> September 2020</a:t>
            </a:r>
          </a:p>
        </p:txBody>
      </p:sp>
      <p:sp>
        <p:nvSpPr>
          <p:cNvPr id="3" name="Subtitle 2">
            <a:extLst>
              <a:ext uri="{FF2B5EF4-FFF2-40B4-BE49-F238E27FC236}">
                <a16:creationId xmlns:a16="http://schemas.microsoft.com/office/drawing/2014/main" id="{87AE825C-0FAD-4497-9EF3-4EFD79B09FDE}"/>
              </a:ext>
            </a:extLst>
          </p:cNvPr>
          <p:cNvSpPr>
            <a:spLocks noGrp="1"/>
          </p:cNvSpPr>
          <p:nvPr>
            <p:ph type="subTitle" idx="1"/>
          </p:nvPr>
        </p:nvSpPr>
        <p:spPr/>
        <p:txBody>
          <a:bodyPr/>
          <a:lstStyle/>
          <a:p>
            <a:r>
              <a:rPr lang="en-GB" cap="none" dirty="0">
                <a:latin typeface="Comic Sans MS" panose="030F0702030302020204" pitchFamily="66" charset="0"/>
              </a:rPr>
              <a:t>LO: to use the main features of a type of writing</a:t>
            </a:r>
          </a:p>
          <a:p>
            <a:r>
              <a:rPr lang="en-GB" cap="none" dirty="0">
                <a:latin typeface="Comic Sans MS" panose="030F0702030302020204" pitchFamily="66" charset="0"/>
              </a:rPr>
              <a:t>C: The Heart and the Bottle</a:t>
            </a:r>
          </a:p>
        </p:txBody>
      </p:sp>
    </p:spTree>
    <p:extLst>
      <p:ext uri="{BB962C8B-B14F-4D97-AF65-F5344CB8AC3E}">
        <p14:creationId xmlns:p14="http://schemas.microsoft.com/office/powerpoint/2010/main" val="2344223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ED9B4-62B4-4A5C-9BC8-0D8B780F92D1}"/>
              </a:ext>
            </a:extLst>
          </p:cNvPr>
          <p:cNvSpPr>
            <a:spLocks noGrp="1"/>
          </p:cNvSpPr>
          <p:nvPr>
            <p:ph type="title"/>
          </p:nvPr>
        </p:nvSpPr>
        <p:spPr/>
        <p:txBody>
          <a:bodyPr>
            <a:normAutofit/>
          </a:bodyPr>
          <a:lstStyle/>
          <a:p>
            <a:r>
              <a:rPr lang="en-GB" sz="4000" dirty="0">
                <a:latin typeface="Comic Sans MS" panose="030F0702030302020204" pitchFamily="66" charset="0"/>
              </a:rPr>
              <a:t>What do you think this piece of writing is?</a:t>
            </a:r>
          </a:p>
        </p:txBody>
      </p:sp>
      <p:pic>
        <p:nvPicPr>
          <p:cNvPr id="8194" name="Picture 2" descr="Charlotte's Web is spinning magic on the big screen at The Ridgefield  Playhouse on July 29">
            <a:extLst>
              <a:ext uri="{FF2B5EF4-FFF2-40B4-BE49-F238E27FC236}">
                <a16:creationId xmlns:a16="http://schemas.microsoft.com/office/drawing/2014/main" id="{F38D5F1B-11F2-4D7A-8684-872C0F7537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4910" y="4123438"/>
            <a:ext cx="3927762" cy="205552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050BA110-4325-422E-A065-93FD1606DEDD}"/>
              </a:ext>
            </a:extLst>
          </p:cNvPr>
          <p:cNvPicPr>
            <a:picLocks noChangeAspect="1"/>
          </p:cNvPicPr>
          <p:nvPr/>
        </p:nvPicPr>
        <p:blipFill rotWithShape="1">
          <a:blip r:embed="rId3"/>
          <a:srcRect l="23295" t="27262" r="25113" b="13315"/>
          <a:stretch/>
        </p:blipFill>
        <p:spPr>
          <a:xfrm>
            <a:off x="1097280" y="1751215"/>
            <a:ext cx="7007629" cy="4537980"/>
          </a:xfrm>
          <a:prstGeom prst="rect">
            <a:avLst/>
          </a:prstGeom>
        </p:spPr>
      </p:pic>
    </p:spTree>
    <p:extLst>
      <p:ext uri="{BB962C8B-B14F-4D97-AF65-F5344CB8AC3E}">
        <p14:creationId xmlns:p14="http://schemas.microsoft.com/office/powerpoint/2010/main" val="7150628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3FFF5-F39C-4DD4-850F-67271488092C}"/>
              </a:ext>
            </a:extLst>
          </p:cNvPr>
          <p:cNvSpPr>
            <a:spLocks noGrp="1"/>
          </p:cNvSpPr>
          <p:nvPr>
            <p:ph type="title"/>
          </p:nvPr>
        </p:nvSpPr>
        <p:spPr/>
        <p:txBody>
          <a:bodyPr/>
          <a:lstStyle/>
          <a:p>
            <a:r>
              <a:rPr lang="en-GB" dirty="0">
                <a:latin typeface="Comic Sans MS" panose="030F0702030302020204" pitchFamily="66" charset="0"/>
              </a:rPr>
              <a:t>What are the features of diaries?</a:t>
            </a:r>
          </a:p>
        </p:txBody>
      </p:sp>
    </p:spTree>
    <p:extLst>
      <p:ext uri="{BB962C8B-B14F-4D97-AF65-F5344CB8AC3E}">
        <p14:creationId xmlns:p14="http://schemas.microsoft.com/office/powerpoint/2010/main" val="4012076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AEA57C5-225F-4CE2-BD77-50E46FCCC70B}"/>
              </a:ext>
            </a:extLst>
          </p:cNvPr>
          <p:cNvPicPr>
            <a:picLocks noChangeAspect="1"/>
          </p:cNvPicPr>
          <p:nvPr/>
        </p:nvPicPr>
        <p:blipFill rotWithShape="1">
          <a:blip r:embed="rId2"/>
          <a:srcRect l="9887" t="17560" r="28068" b="5635"/>
          <a:stretch/>
        </p:blipFill>
        <p:spPr>
          <a:xfrm>
            <a:off x="1579418" y="0"/>
            <a:ext cx="9033165" cy="6286818"/>
          </a:xfrm>
          <a:prstGeom prst="rect">
            <a:avLst/>
          </a:prstGeom>
        </p:spPr>
      </p:pic>
    </p:spTree>
    <p:extLst>
      <p:ext uri="{BB962C8B-B14F-4D97-AF65-F5344CB8AC3E}">
        <p14:creationId xmlns:p14="http://schemas.microsoft.com/office/powerpoint/2010/main" val="41327259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B6191-F3B7-4EB0-8C89-29E158D4F90B}"/>
              </a:ext>
            </a:extLst>
          </p:cNvPr>
          <p:cNvSpPr>
            <a:spLocks noGrp="1"/>
          </p:cNvSpPr>
          <p:nvPr>
            <p:ph type="title"/>
          </p:nvPr>
        </p:nvSpPr>
        <p:spPr/>
        <p:txBody>
          <a:bodyPr>
            <a:noAutofit/>
          </a:bodyPr>
          <a:lstStyle/>
          <a:p>
            <a:pPr algn="ctr"/>
            <a:r>
              <a:rPr lang="en-GB" sz="2800" dirty="0">
                <a:latin typeface="Comic Sans MS" panose="030F0702030302020204" pitchFamily="66" charset="0"/>
              </a:rPr>
              <a:t>Do all of these diary entries have these features? </a:t>
            </a:r>
            <a:br>
              <a:rPr lang="en-GB" sz="2800" dirty="0">
                <a:latin typeface="Comic Sans MS" panose="030F0702030302020204" pitchFamily="66" charset="0"/>
              </a:rPr>
            </a:br>
            <a:r>
              <a:rPr lang="en-GB" sz="2800" dirty="0">
                <a:latin typeface="Comic Sans MS" panose="030F0702030302020204" pitchFamily="66" charset="0"/>
              </a:rPr>
              <a:t>Are there any features we have forgotten to add to our list? </a:t>
            </a:r>
          </a:p>
        </p:txBody>
      </p:sp>
      <p:pic>
        <p:nvPicPr>
          <p:cNvPr id="6" name="Picture 5">
            <a:extLst>
              <a:ext uri="{FF2B5EF4-FFF2-40B4-BE49-F238E27FC236}">
                <a16:creationId xmlns:a16="http://schemas.microsoft.com/office/drawing/2014/main" id="{64AA3FE1-4A2F-4452-BB8D-95F3869F92FC}"/>
              </a:ext>
            </a:extLst>
          </p:cNvPr>
          <p:cNvPicPr>
            <a:picLocks noChangeAspect="1"/>
          </p:cNvPicPr>
          <p:nvPr/>
        </p:nvPicPr>
        <p:blipFill rotWithShape="1">
          <a:blip r:embed="rId2"/>
          <a:srcRect l="26477" t="33729" r="28182" b="8869"/>
          <a:stretch/>
        </p:blipFill>
        <p:spPr>
          <a:xfrm>
            <a:off x="1097280" y="1765070"/>
            <a:ext cx="6396089" cy="4552604"/>
          </a:xfrm>
          <a:prstGeom prst="rect">
            <a:avLst/>
          </a:prstGeom>
        </p:spPr>
      </p:pic>
      <p:pic>
        <p:nvPicPr>
          <p:cNvPr id="23554" name="Picture 2" descr="The Day The Crayons Quit: Amazon.co.uk: Daywalt, Drew, Jeffers, Oliver:  Books">
            <a:extLst>
              <a:ext uri="{FF2B5EF4-FFF2-40B4-BE49-F238E27FC236}">
                <a16:creationId xmlns:a16="http://schemas.microsoft.com/office/drawing/2014/main" id="{7057DB70-F16B-487F-8F8D-D241C41278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8961" y="2108662"/>
            <a:ext cx="379095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6341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B6191-F3B7-4EB0-8C89-29E158D4F90B}"/>
              </a:ext>
            </a:extLst>
          </p:cNvPr>
          <p:cNvSpPr>
            <a:spLocks noGrp="1"/>
          </p:cNvSpPr>
          <p:nvPr>
            <p:ph type="title"/>
          </p:nvPr>
        </p:nvSpPr>
        <p:spPr/>
        <p:txBody>
          <a:bodyPr>
            <a:noAutofit/>
          </a:bodyPr>
          <a:lstStyle/>
          <a:p>
            <a:pPr algn="ctr"/>
            <a:r>
              <a:rPr lang="en-GB" sz="2800" dirty="0">
                <a:latin typeface="Comic Sans MS" panose="030F0702030302020204" pitchFamily="66" charset="0"/>
              </a:rPr>
              <a:t>Do all of these diary entries have these features? </a:t>
            </a:r>
            <a:br>
              <a:rPr lang="en-GB" sz="2800" dirty="0">
                <a:latin typeface="Comic Sans MS" panose="030F0702030302020204" pitchFamily="66" charset="0"/>
              </a:rPr>
            </a:br>
            <a:r>
              <a:rPr lang="en-GB" sz="2800" dirty="0">
                <a:latin typeface="Comic Sans MS" panose="030F0702030302020204" pitchFamily="66" charset="0"/>
              </a:rPr>
              <a:t>Are there any features we have forgotten to add to our list? </a:t>
            </a:r>
          </a:p>
        </p:txBody>
      </p:sp>
      <p:pic>
        <p:nvPicPr>
          <p:cNvPr id="3" name="Picture 2">
            <a:extLst>
              <a:ext uri="{FF2B5EF4-FFF2-40B4-BE49-F238E27FC236}">
                <a16:creationId xmlns:a16="http://schemas.microsoft.com/office/drawing/2014/main" id="{F8D1E875-D2DF-4E72-B2CB-5563854FE2AA}"/>
              </a:ext>
            </a:extLst>
          </p:cNvPr>
          <p:cNvPicPr>
            <a:picLocks noChangeAspect="1"/>
          </p:cNvPicPr>
          <p:nvPr/>
        </p:nvPicPr>
        <p:blipFill rotWithShape="1">
          <a:blip r:embed="rId2"/>
          <a:srcRect l="14659" t="38379" r="16251" b="12708"/>
          <a:stretch/>
        </p:blipFill>
        <p:spPr>
          <a:xfrm>
            <a:off x="1205345" y="1767841"/>
            <a:ext cx="10058400" cy="4003508"/>
          </a:xfrm>
          <a:prstGeom prst="rect">
            <a:avLst/>
          </a:prstGeom>
        </p:spPr>
      </p:pic>
      <p:pic>
        <p:nvPicPr>
          <p:cNvPr id="21506" name="Picture 2" descr="Free Kids At School Clipart, Download Free Clip Art, Free Clip Art on  Clipart Library">
            <a:extLst>
              <a:ext uri="{FF2B5EF4-FFF2-40B4-BE49-F238E27FC236}">
                <a16:creationId xmlns:a16="http://schemas.microsoft.com/office/drawing/2014/main" id="{6FC19DC2-1B34-4095-A0C4-6F67D4D531D2}"/>
              </a:ext>
            </a:extLst>
          </p:cNvPr>
          <p:cNvPicPr>
            <a:picLocks noChangeAspect="1" noChangeArrowheads="1"/>
          </p:cNvPicPr>
          <p:nvPr/>
        </p:nvPicPr>
        <p:blipFill rotWithShape="1">
          <a:blip r:embed="rId3">
            <a:clrChange>
              <a:clrFrom>
                <a:srgbClr val="F7F7F7"/>
              </a:clrFrom>
              <a:clrTo>
                <a:srgbClr val="F7F7F7">
                  <a:alpha val="0"/>
                </a:srgbClr>
              </a:clrTo>
            </a:clrChange>
            <a:extLst>
              <a:ext uri="{28A0092B-C50C-407E-A947-70E740481C1C}">
                <a14:useLocalDpi xmlns:a14="http://schemas.microsoft.com/office/drawing/2010/main" val="0"/>
              </a:ext>
            </a:extLst>
          </a:blip>
          <a:srcRect b="8067"/>
          <a:stretch/>
        </p:blipFill>
        <p:spPr bwMode="auto">
          <a:xfrm>
            <a:off x="9850582" y="5289842"/>
            <a:ext cx="2341418" cy="1568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9242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2F38F-CFD1-4365-A12A-E647F5D13834}"/>
              </a:ext>
            </a:extLst>
          </p:cNvPr>
          <p:cNvSpPr>
            <a:spLocks noGrp="1"/>
          </p:cNvSpPr>
          <p:nvPr>
            <p:ph type="ctrTitle"/>
          </p:nvPr>
        </p:nvSpPr>
        <p:spPr/>
        <p:txBody>
          <a:bodyPr>
            <a:normAutofit/>
          </a:bodyPr>
          <a:lstStyle/>
          <a:p>
            <a:r>
              <a:rPr lang="en-GB" sz="4800" b="1" u="sng" dirty="0">
                <a:latin typeface="Comic Sans MS" panose="030F0702030302020204" pitchFamily="66" charset="0"/>
              </a:rPr>
              <a:t>Wednesday 23</a:t>
            </a:r>
            <a:r>
              <a:rPr lang="en-GB" sz="4800" b="1" u="sng" baseline="30000" dirty="0">
                <a:latin typeface="Comic Sans MS" panose="030F0702030302020204" pitchFamily="66" charset="0"/>
              </a:rPr>
              <a:t>rd</a:t>
            </a:r>
            <a:r>
              <a:rPr lang="en-GB" sz="4800" b="1" u="sng" dirty="0">
                <a:latin typeface="Comic Sans MS" panose="030F0702030302020204" pitchFamily="66" charset="0"/>
              </a:rPr>
              <a:t> September 2020</a:t>
            </a:r>
          </a:p>
        </p:txBody>
      </p:sp>
      <p:sp>
        <p:nvSpPr>
          <p:cNvPr id="3" name="Subtitle 2">
            <a:extLst>
              <a:ext uri="{FF2B5EF4-FFF2-40B4-BE49-F238E27FC236}">
                <a16:creationId xmlns:a16="http://schemas.microsoft.com/office/drawing/2014/main" id="{87AE825C-0FAD-4497-9EF3-4EFD79B09FDE}"/>
              </a:ext>
            </a:extLst>
          </p:cNvPr>
          <p:cNvSpPr>
            <a:spLocks noGrp="1"/>
          </p:cNvSpPr>
          <p:nvPr>
            <p:ph type="subTitle" idx="1"/>
          </p:nvPr>
        </p:nvSpPr>
        <p:spPr/>
        <p:txBody>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C: The Heart and the Bottle</a:t>
            </a:r>
          </a:p>
        </p:txBody>
      </p:sp>
    </p:spTree>
    <p:extLst>
      <p:ext uri="{BB962C8B-B14F-4D97-AF65-F5344CB8AC3E}">
        <p14:creationId xmlns:p14="http://schemas.microsoft.com/office/powerpoint/2010/main" val="4234566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FB2E2C-4128-4613-BBD1-3B302D433396}"/>
              </a:ext>
            </a:extLst>
          </p:cNvPr>
          <p:cNvSpPr>
            <a:spLocks noGrp="1"/>
          </p:cNvSpPr>
          <p:nvPr>
            <p:ph idx="1"/>
          </p:nvPr>
        </p:nvSpPr>
        <p:spPr/>
        <p:txBody>
          <a:bodyPr>
            <a:normAutofit/>
          </a:bodyPr>
          <a:lstStyle/>
          <a:p>
            <a:r>
              <a:rPr lang="en-GB" dirty="0">
                <a:latin typeface="Comic Sans MS" panose="030F0702030302020204" pitchFamily="66" charset="0"/>
              </a:rPr>
              <a:t>This week we are going to write a diary entry pretending to be the girl or the man from the story </a:t>
            </a:r>
            <a:r>
              <a:rPr lang="en-GB" i="1" dirty="0">
                <a:latin typeface="Comic Sans MS" panose="030F0702030302020204" pitchFamily="66" charset="0"/>
              </a:rPr>
              <a:t>The Heart and the Bottle. </a:t>
            </a:r>
          </a:p>
          <a:p>
            <a:endParaRPr lang="en-GB" dirty="0">
              <a:latin typeface="Comic Sans MS" panose="030F0702030302020204" pitchFamily="66" charset="0"/>
            </a:endParaRPr>
          </a:p>
          <a:p>
            <a:r>
              <a:rPr lang="en-GB" dirty="0">
                <a:latin typeface="Comic Sans MS" panose="030F0702030302020204" pitchFamily="66" charset="0"/>
              </a:rPr>
              <a:t>Who can remember what happened in the story?</a:t>
            </a:r>
          </a:p>
          <a:p>
            <a:endParaRPr lang="en-GB" dirty="0">
              <a:latin typeface="Comic Sans MS" panose="030F0702030302020204" pitchFamily="66" charset="0"/>
            </a:endParaRPr>
          </a:p>
          <a:p>
            <a:r>
              <a:rPr lang="en-GB" dirty="0">
                <a:latin typeface="Comic Sans MS" panose="030F0702030302020204" pitchFamily="66" charset="0"/>
                <a:hlinkClick r:id="rId2"/>
              </a:rPr>
              <a:t>https://www.youtube.com/watch?v=8FSuy-J_Pzk</a:t>
            </a:r>
            <a:endParaRPr lang="en-GB" dirty="0">
              <a:latin typeface="Comic Sans MS" panose="030F0702030302020204" pitchFamily="66" charset="0"/>
            </a:endParaRPr>
          </a:p>
        </p:txBody>
      </p:sp>
      <p:pic>
        <p:nvPicPr>
          <p:cNvPr id="9218" name="Picture 2" descr="The Heart and the Bottle: Amazon.co.uk: Jeffers, Oliver, Jeffers, Oliver:  Books">
            <a:extLst>
              <a:ext uri="{FF2B5EF4-FFF2-40B4-BE49-F238E27FC236}">
                <a16:creationId xmlns:a16="http://schemas.microsoft.com/office/drawing/2014/main" id="{A24F8551-2EDA-4E11-8F46-7D81A172CF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1890" y="2329206"/>
            <a:ext cx="3838575" cy="3957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68697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AAE4F-C5F7-4D5A-B279-84BFCC085449}"/>
              </a:ext>
            </a:extLst>
          </p:cNvPr>
          <p:cNvSpPr>
            <a:spLocks noGrp="1"/>
          </p:cNvSpPr>
          <p:nvPr>
            <p:ph type="title"/>
          </p:nvPr>
        </p:nvSpPr>
        <p:spPr/>
        <p:txBody>
          <a:bodyPr/>
          <a:lstStyle/>
          <a:p>
            <a:r>
              <a:rPr lang="en-GB" dirty="0">
                <a:latin typeface="Comic Sans MS" panose="030F0702030302020204" pitchFamily="66" charset="0"/>
              </a:rPr>
              <a:t>The girl’s point of view</a:t>
            </a:r>
          </a:p>
        </p:txBody>
      </p:sp>
      <p:sp>
        <p:nvSpPr>
          <p:cNvPr id="3" name="Content Placeholder 2">
            <a:extLst>
              <a:ext uri="{FF2B5EF4-FFF2-40B4-BE49-F238E27FC236}">
                <a16:creationId xmlns:a16="http://schemas.microsoft.com/office/drawing/2014/main" id="{B2A238F0-E63B-4331-A053-6E00418563F7}"/>
              </a:ext>
            </a:extLst>
          </p:cNvPr>
          <p:cNvSpPr>
            <a:spLocks noGrp="1"/>
          </p:cNvSpPr>
          <p:nvPr>
            <p:ph idx="1"/>
          </p:nvPr>
        </p:nvSpPr>
        <p:spPr/>
        <p:txBody>
          <a:bodyPr/>
          <a:lstStyle/>
          <a:p>
            <a:r>
              <a:rPr lang="en-GB" dirty="0">
                <a:latin typeface="Comic Sans MS" panose="030F0702030302020204" pitchFamily="66" charset="0"/>
              </a:rPr>
              <a:t>Think about the story from the girl’s point of view:</a:t>
            </a:r>
          </a:p>
          <a:p>
            <a:endParaRPr lang="en-GB" dirty="0">
              <a:latin typeface="Comic Sans MS" panose="030F0702030302020204" pitchFamily="66" charset="0"/>
            </a:endParaRPr>
          </a:p>
          <a:p>
            <a:r>
              <a:rPr lang="en-GB" dirty="0">
                <a:latin typeface="Comic Sans MS" panose="030F0702030302020204" pitchFamily="66" charset="0"/>
              </a:rPr>
              <a:t>What has she done/experienced? </a:t>
            </a:r>
          </a:p>
          <a:p>
            <a:r>
              <a:rPr lang="en-GB" dirty="0">
                <a:latin typeface="Comic Sans MS" panose="030F0702030302020204" pitchFamily="66" charset="0"/>
              </a:rPr>
              <a:t>What might she be thinking? </a:t>
            </a:r>
          </a:p>
          <a:p>
            <a:r>
              <a:rPr lang="en-GB" dirty="0">
                <a:latin typeface="Comic Sans MS" panose="030F0702030302020204" pitchFamily="66" charset="0"/>
              </a:rPr>
              <a:t>How might she be feeling?</a:t>
            </a:r>
          </a:p>
        </p:txBody>
      </p:sp>
      <p:pic>
        <p:nvPicPr>
          <p:cNvPr id="10244" name="Picture 4" descr="The Kids' Section: Oliver Jeffers' The Heart and the Bottle | UBC English  Students' Association">
            <a:extLst>
              <a:ext uri="{FF2B5EF4-FFF2-40B4-BE49-F238E27FC236}">
                <a16:creationId xmlns:a16="http://schemas.microsoft.com/office/drawing/2014/main" id="{D351A9AF-85D1-4EEA-8AC3-19A1FA76E7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18218" y="3297381"/>
            <a:ext cx="4876800" cy="289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08269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B737A-4341-4FE8-9BC2-8579C573480F}"/>
              </a:ext>
            </a:extLst>
          </p:cNvPr>
          <p:cNvSpPr>
            <a:spLocks noGrp="1"/>
          </p:cNvSpPr>
          <p:nvPr>
            <p:ph type="title"/>
          </p:nvPr>
        </p:nvSpPr>
        <p:spPr/>
        <p:txBody>
          <a:bodyPr/>
          <a:lstStyle/>
          <a:p>
            <a:r>
              <a:rPr lang="en-GB" dirty="0">
                <a:latin typeface="Comic Sans MS" panose="030F0702030302020204" pitchFamily="66" charset="0"/>
              </a:rPr>
              <a:t>The man’s point of view</a:t>
            </a:r>
          </a:p>
        </p:txBody>
      </p:sp>
      <p:sp>
        <p:nvSpPr>
          <p:cNvPr id="3" name="Content Placeholder 2">
            <a:extLst>
              <a:ext uri="{FF2B5EF4-FFF2-40B4-BE49-F238E27FC236}">
                <a16:creationId xmlns:a16="http://schemas.microsoft.com/office/drawing/2014/main" id="{3F482F9F-314D-4F54-B0B7-1287A35C54F3}"/>
              </a:ext>
            </a:extLst>
          </p:cNvPr>
          <p:cNvSpPr>
            <a:spLocks noGrp="1"/>
          </p:cNvSpPr>
          <p:nvPr>
            <p:ph idx="1"/>
          </p:nvPr>
        </p:nvSpPr>
        <p:spPr/>
        <p:txBody>
          <a:bodyPr/>
          <a:lstStyle/>
          <a:p>
            <a:r>
              <a:rPr lang="en-GB" dirty="0">
                <a:latin typeface="Comic Sans MS" panose="030F0702030302020204" pitchFamily="66" charset="0"/>
              </a:rPr>
              <a:t>Think about the story from the man’s point of view:</a:t>
            </a:r>
          </a:p>
          <a:p>
            <a:endParaRPr lang="en-GB" dirty="0">
              <a:latin typeface="Comic Sans MS" panose="030F0702030302020204" pitchFamily="66" charset="0"/>
            </a:endParaRPr>
          </a:p>
          <a:p>
            <a:r>
              <a:rPr lang="en-GB" dirty="0">
                <a:latin typeface="Comic Sans MS" panose="030F0702030302020204" pitchFamily="66" charset="0"/>
              </a:rPr>
              <a:t>What has the man done/experienced? </a:t>
            </a:r>
          </a:p>
          <a:p>
            <a:r>
              <a:rPr lang="en-GB" dirty="0">
                <a:latin typeface="Comic Sans MS" panose="030F0702030302020204" pitchFamily="66" charset="0"/>
              </a:rPr>
              <a:t>What might he be thinking? </a:t>
            </a:r>
          </a:p>
          <a:p>
            <a:r>
              <a:rPr lang="en-GB" dirty="0">
                <a:latin typeface="Comic Sans MS" panose="030F0702030302020204" pitchFamily="66" charset="0"/>
              </a:rPr>
              <a:t>How might he be feeling?</a:t>
            </a:r>
          </a:p>
        </p:txBody>
      </p:sp>
      <p:pic>
        <p:nvPicPr>
          <p:cNvPr id="11266" name="Picture 2" descr="The Heart and the Bottle: Amazon.co.uk: Jeffers, Oliver, Jeffers, Oliver:  Books">
            <a:extLst>
              <a:ext uri="{FF2B5EF4-FFF2-40B4-BE49-F238E27FC236}">
                <a16:creationId xmlns:a16="http://schemas.microsoft.com/office/drawing/2014/main" id="{ECB2BF7E-9C62-4FE6-92DA-4D6044D56F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8436" y="1875001"/>
            <a:ext cx="4478627" cy="4359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73097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59A3DD-08AF-45DF-B7C9-E74DEB7319A2}"/>
              </a:ext>
            </a:extLst>
          </p:cNvPr>
          <p:cNvSpPr>
            <a:spLocks noGrp="1"/>
          </p:cNvSpPr>
          <p:nvPr>
            <p:ph idx="1"/>
          </p:nvPr>
        </p:nvSpPr>
        <p:spPr/>
        <p:txBody>
          <a:bodyPr/>
          <a:lstStyle/>
          <a:p>
            <a:r>
              <a:rPr lang="en-GB" dirty="0">
                <a:latin typeface="Comic Sans MS" panose="030F0702030302020204" pitchFamily="66" charset="0"/>
              </a:rPr>
              <a:t>You can either write a diary entry about the whole story or choose a specific part of the story to write about, for example: when they went sailing on the sea/flying a kite on the beach etc. </a:t>
            </a:r>
          </a:p>
          <a:p>
            <a:endParaRPr lang="en-GB" dirty="0">
              <a:latin typeface="Comic Sans MS" panose="030F0702030302020204" pitchFamily="66" charset="0"/>
            </a:endParaRPr>
          </a:p>
        </p:txBody>
      </p:sp>
      <p:pic>
        <p:nvPicPr>
          <p:cNvPr id="14338" name="Picture 2" descr="The Heart And The Bottle — Oliver Jeffers">
            <a:extLst>
              <a:ext uri="{FF2B5EF4-FFF2-40B4-BE49-F238E27FC236}">
                <a16:creationId xmlns:a16="http://schemas.microsoft.com/office/drawing/2014/main" id="{1944C16E-171E-4935-B69D-F45DDDE8EB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73" y="2784764"/>
            <a:ext cx="6654232" cy="3387004"/>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The Heart &amp; The Bottle, iPad App on Behance">
            <a:extLst>
              <a:ext uri="{FF2B5EF4-FFF2-40B4-BE49-F238E27FC236}">
                <a16:creationId xmlns:a16="http://schemas.microsoft.com/office/drawing/2014/main" id="{CA7646F4-11F3-4D75-8747-13A0273C00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8685" y="2784764"/>
            <a:ext cx="4969742" cy="3387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836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EE7F1-D45C-4313-A093-AD513F3F4A9A}"/>
              </a:ext>
            </a:extLst>
          </p:cNvPr>
          <p:cNvSpPr>
            <a:spLocks noGrp="1"/>
          </p:cNvSpPr>
          <p:nvPr>
            <p:ph type="title"/>
          </p:nvPr>
        </p:nvSpPr>
        <p:spPr/>
        <p:txBody>
          <a:bodyPr/>
          <a:lstStyle/>
          <a:p>
            <a:r>
              <a:rPr lang="en-GB" dirty="0">
                <a:latin typeface="Comic Sans MS" panose="030F0702030302020204" pitchFamily="66" charset="0"/>
              </a:rPr>
              <a:t>Let’s create a class plan together.</a:t>
            </a:r>
          </a:p>
        </p:txBody>
      </p:sp>
      <p:sp>
        <p:nvSpPr>
          <p:cNvPr id="3" name="Content Placeholder 2">
            <a:extLst>
              <a:ext uri="{FF2B5EF4-FFF2-40B4-BE49-F238E27FC236}">
                <a16:creationId xmlns:a16="http://schemas.microsoft.com/office/drawing/2014/main" id="{3E5D0DDC-1F1A-4C9D-AC43-4CEBC6D496D7}"/>
              </a:ext>
            </a:extLst>
          </p:cNvPr>
          <p:cNvSpPr>
            <a:spLocks noGrp="1"/>
          </p:cNvSpPr>
          <p:nvPr>
            <p:ph idx="1"/>
          </p:nvPr>
        </p:nvSpPr>
        <p:spPr/>
        <p:txBody>
          <a:bodyPr/>
          <a:lstStyle/>
          <a:p>
            <a:r>
              <a:rPr lang="en-GB" dirty="0">
                <a:latin typeface="Comic Sans MS" panose="030F0702030302020204" pitchFamily="66" charset="0"/>
              </a:rPr>
              <a:t>Who are we going to be writing as?</a:t>
            </a:r>
          </a:p>
          <a:p>
            <a:r>
              <a:rPr lang="en-GB" dirty="0">
                <a:latin typeface="Comic Sans MS" panose="030F0702030302020204" pitchFamily="66" charset="0"/>
              </a:rPr>
              <a:t>What is going to happen?</a:t>
            </a:r>
          </a:p>
          <a:p>
            <a:r>
              <a:rPr lang="en-GB" dirty="0">
                <a:latin typeface="Comic Sans MS" panose="030F0702030302020204" pitchFamily="66" charset="0"/>
              </a:rPr>
              <a:t>Describe the setting. </a:t>
            </a:r>
          </a:p>
          <a:p>
            <a:r>
              <a:rPr lang="en-GB" dirty="0">
                <a:latin typeface="Comic Sans MS" panose="030F0702030302020204" pitchFamily="66" charset="0"/>
              </a:rPr>
              <a:t>What is the character thinking?</a:t>
            </a:r>
          </a:p>
          <a:p>
            <a:r>
              <a:rPr lang="en-GB" dirty="0">
                <a:latin typeface="Comic Sans MS" panose="030F0702030302020204" pitchFamily="66" charset="0"/>
              </a:rPr>
              <a:t>What is the character feeling? </a:t>
            </a:r>
          </a:p>
          <a:p>
            <a:endParaRPr lang="en-GB" dirty="0">
              <a:latin typeface="Comic Sans MS" panose="030F0702030302020204" pitchFamily="66" charset="0"/>
            </a:endParaRPr>
          </a:p>
        </p:txBody>
      </p:sp>
      <p:pic>
        <p:nvPicPr>
          <p:cNvPr id="12292" name="Picture 4" descr="The Heart and the Bottle: A Tender Illustrated Fable of What Happens When  We Deny Our Difficult Emotions – Brain Pickings">
            <a:extLst>
              <a:ext uri="{FF2B5EF4-FFF2-40B4-BE49-F238E27FC236}">
                <a16:creationId xmlns:a16="http://schemas.microsoft.com/office/drawing/2014/main" id="{53B327CA-335B-418F-B6BF-F2694B5FA2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3650" y="2646218"/>
            <a:ext cx="6581705" cy="3587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65654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CF4A3-BF1B-43BD-A930-DEACDCE02391}"/>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E5703318-3AD3-4F9D-BBB9-F7ECC98CD25E}"/>
              </a:ext>
            </a:extLst>
          </p:cNvPr>
          <p:cNvSpPr>
            <a:spLocks noGrp="1"/>
          </p:cNvSpPr>
          <p:nvPr>
            <p:ph idx="1"/>
          </p:nvPr>
        </p:nvSpPr>
        <p:spPr/>
        <p:txBody>
          <a:bodyPr/>
          <a:lstStyle/>
          <a:p>
            <a:r>
              <a:rPr lang="en-GB" dirty="0">
                <a:latin typeface="Comic Sans MS" panose="030F0702030302020204" pitchFamily="66" charset="0"/>
              </a:rPr>
              <a:t>Create your own plan of ideas for your diary entry by answering the questions below. </a:t>
            </a:r>
          </a:p>
          <a:p>
            <a:endParaRPr lang="en-GB" dirty="0">
              <a:latin typeface="Comic Sans MS" panose="030F0702030302020204" pitchFamily="66" charset="0"/>
            </a:endParaRPr>
          </a:p>
          <a:p>
            <a:r>
              <a:rPr lang="en-GB" dirty="0">
                <a:latin typeface="Comic Sans MS" panose="030F0702030302020204" pitchFamily="66" charset="0"/>
              </a:rPr>
              <a:t>Who are you going to be writing as?</a:t>
            </a:r>
          </a:p>
          <a:p>
            <a:r>
              <a:rPr lang="en-GB" dirty="0">
                <a:latin typeface="Comic Sans MS" panose="030F0702030302020204" pitchFamily="66" charset="0"/>
              </a:rPr>
              <a:t>What is going to happen?</a:t>
            </a:r>
          </a:p>
          <a:p>
            <a:r>
              <a:rPr lang="en-GB" dirty="0">
                <a:latin typeface="Comic Sans MS" panose="030F0702030302020204" pitchFamily="66" charset="0"/>
              </a:rPr>
              <a:t>Describe the setting. </a:t>
            </a:r>
          </a:p>
          <a:p>
            <a:r>
              <a:rPr lang="en-GB" dirty="0">
                <a:latin typeface="Comic Sans MS" panose="030F0702030302020204" pitchFamily="66" charset="0"/>
              </a:rPr>
              <a:t>What is the character thinking?</a:t>
            </a:r>
          </a:p>
          <a:p>
            <a:r>
              <a:rPr lang="en-GB" dirty="0">
                <a:latin typeface="Comic Sans MS" panose="030F0702030302020204" pitchFamily="66" charset="0"/>
              </a:rPr>
              <a:t>What is the character feeling? </a:t>
            </a:r>
          </a:p>
          <a:p>
            <a:endParaRPr lang="en-GB" dirty="0">
              <a:latin typeface="Comic Sans MS" panose="030F0702030302020204" pitchFamily="66" charset="0"/>
            </a:endParaRPr>
          </a:p>
        </p:txBody>
      </p:sp>
      <p:pic>
        <p:nvPicPr>
          <p:cNvPr id="13314" name="Picture 2" descr="The Heart and the Bottle: Amazon.co.uk: Jeffers, Oliver, Jeffers, Oliver:  Books">
            <a:extLst>
              <a:ext uri="{FF2B5EF4-FFF2-40B4-BE49-F238E27FC236}">
                <a16:creationId xmlns:a16="http://schemas.microsoft.com/office/drawing/2014/main" id="{8D5F6A0D-B2C1-48A6-9E15-0F6B08282F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15957" y="2369126"/>
            <a:ext cx="3745712" cy="3869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60421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2F38F-CFD1-4365-A12A-E647F5D13834}"/>
              </a:ext>
            </a:extLst>
          </p:cNvPr>
          <p:cNvSpPr>
            <a:spLocks noGrp="1"/>
          </p:cNvSpPr>
          <p:nvPr>
            <p:ph type="ctrTitle"/>
          </p:nvPr>
        </p:nvSpPr>
        <p:spPr/>
        <p:txBody>
          <a:bodyPr>
            <a:normAutofit/>
          </a:bodyPr>
          <a:lstStyle/>
          <a:p>
            <a:r>
              <a:rPr lang="en-GB" sz="4800" b="1" u="sng" dirty="0">
                <a:latin typeface="Comic Sans MS" panose="030F0702030302020204" pitchFamily="66" charset="0"/>
              </a:rPr>
              <a:t>Thursday 24</a:t>
            </a:r>
            <a:r>
              <a:rPr lang="en-GB" sz="4800" b="1" u="sng" baseline="30000" dirty="0">
                <a:latin typeface="Comic Sans MS" panose="030F0702030302020204" pitchFamily="66" charset="0"/>
              </a:rPr>
              <a:t>th</a:t>
            </a:r>
            <a:r>
              <a:rPr lang="en-GB" sz="4800" b="1" u="sng" dirty="0">
                <a:latin typeface="Comic Sans MS" panose="030F0702030302020204" pitchFamily="66" charset="0"/>
              </a:rPr>
              <a:t> September 2020</a:t>
            </a:r>
          </a:p>
        </p:txBody>
      </p:sp>
      <p:sp>
        <p:nvSpPr>
          <p:cNvPr id="3" name="Subtitle 2">
            <a:extLst>
              <a:ext uri="{FF2B5EF4-FFF2-40B4-BE49-F238E27FC236}">
                <a16:creationId xmlns:a16="http://schemas.microsoft.com/office/drawing/2014/main" id="{87AE825C-0FAD-4497-9EF3-4EFD79B09FDE}"/>
              </a:ext>
            </a:extLst>
          </p:cNvPr>
          <p:cNvSpPr>
            <a:spLocks noGrp="1"/>
          </p:cNvSpPr>
          <p:nvPr>
            <p:ph type="subTitle" idx="1"/>
          </p:nvPr>
        </p:nvSpPr>
        <p:spPr/>
        <p:txBody>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C: The Heart and the Bottle</a:t>
            </a:r>
          </a:p>
        </p:txBody>
      </p:sp>
    </p:spTree>
    <p:extLst>
      <p:ext uri="{BB962C8B-B14F-4D97-AF65-F5344CB8AC3E}">
        <p14:creationId xmlns:p14="http://schemas.microsoft.com/office/powerpoint/2010/main" val="33967569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B882B7-345C-4FA0-8BD4-9E6E20E9D979}"/>
              </a:ext>
            </a:extLst>
          </p:cNvPr>
          <p:cNvSpPr>
            <a:spLocks noGrp="1"/>
          </p:cNvSpPr>
          <p:nvPr>
            <p:ph idx="1"/>
          </p:nvPr>
        </p:nvSpPr>
        <p:spPr/>
        <p:txBody>
          <a:bodyPr/>
          <a:lstStyle/>
          <a:p>
            <a:r>
              <a:rPr lang="en-GB" dirty="0">
                <a:latin typeface="Comic Sans MS" panose="030F0702030302020204" pitchFamily="66" charset="0"/>
              </a:rPr>
              <a:t>Today you are going to be writing their diary entry about the story.</a:t>
            </a:r>
          </a:p>
          <a:p>
            <a:r>
              <a:rPr lang="en-GB" dirty="0">
                <a:latin typeface="Comic Sans MS" panose="030F0702030302020204" pitchFamily="66" charset="0"/>
              </a:rPr>
              <a:t>Look back at your plan from last lesson.</a:t>
            </a:r>
          </a:p>
          <a:p>
            <a:endParaRPr lang="en-GB" dirty="0">
              <a:latin typeface="Comic Sans MS" panose="030F0702030302020204" pitchFamily="66" charset="0"/>
            </a:endParaRPr>
          </a:p>
        </p:txBody>
      </p:sp>
      <p:pic>
        <p:nvPicPr>
          <p:cNvPr id="15362" name="Picture 2" descr="The Heart and the Bottle: Amazon.co.uk: Jeffers, Oliver, Jeffers, Oliver:  Books">
            <a:extLst>
              <a:ext uri="{FF2B5EF4-FFF2-40B4-BE49-F238E27FC236}">
                <a16:creationId xmlns:a16="http://schemas.microsoft.com/office/drawing/2014/main" id="{732F4687-E9FD-4C79-B971-DBAC1FB466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0" y="2426160"/>
            <a:ext cx="3690504" cy="3812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41181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159CB-3F76-4436-832E-0E25B3B2F10C}"/>
              </a:ext>
            </a:extLst>
          </p:cNvPr>
          <p:cNvSpPr>
            <a:spLocks noGrp="1"/>
          </p:cNvSpPr>
          <p:nvPr>
            <p:ph type="title"/>
          </p:nvPr>
        </p:nvSpPr>
        <p:spPr/>
        <p:txBody>
          <a:bodyPr>
            <a:noAutofit/>
          </a:bodyPr>
          <a:lstStyle/>
          <a:p>
            <a:r>
              <a:rPr lang="en-GB" sz="2400" dirty="0">
                <a:latin typeface="Comic Sans MS" panose="030F0702030302020204" pitchFamily="66" charset="0"/>
              </a:rPr>
              <a:t>What features of diary entries can you see in my example?</a:t>
            </a:r>
            <a:br>
              <a:rPr lang="en-GB" sz="2400" dirty="0">
                <a:latin typeface="Comic Sans MS" panose="030F0702030302020204" pitchFamily="66" charset="0"/>
              </a:rPr>
            </a:br>
            <a:r>
              <a:rPr lang="en-GB" sz="2400" dirty="0">
                <a:latin typeface="Comic Sans MS" panose="030F0702030302020204" pitchFamily="66" charset="0"/>
              </a:rPr>
              <a:t>What would you highlight in pink if you were the teacher marking it?</a:t>
            </a:r>
          </a:p>
        </p:txBody>
      </p:sp>
      <p:sp>
        <p:nvSpPr>
          <p:cNvPr id="3" name="Content Placeholder 2">
            <a:extLst>
              <a:ext uri="{FF2B5EF4-FFF2-40B4-BE49-F238E27FC236}">
                <a16:creationId xmlns:a16="http://schemas.microsoft.com/office/drawing/2014/main" id="{26B80A28-0525-4C60-9842-8C13256A9E9C}"/>
              </a:ext>
            </a:extLst>
          </p:cNvPr>
          <p:cNvSpPr>
            <a:spLocks noGrp="1"/>
          </p:cNvSpPr>
          <p:nvPr>
            <p:ph idx="1"/>
          </p:nvPr>
        </p:nvSpPr>
        <p:spPr>
          <a:xfrm>
            <a:off x="1097280" y="1845733"/>
            <a:ext cx="7783483" cy="4471940"/>
          </a:xfrm>
        </p:spPr>
        <p:txBody>
          <a:bodyPr>
            <a:normAutofit lnSpcReduction="10000"/>
          </a:bodyPr>
          <a:lstStyle/>
          <a:p>
            <a:r>
              <a:rPr lang="en-GB" dirty="0">
                <a:solidFill>
                  <a:schemeClr val="tx1"/>
                </a:solidFill>
                <a:latin typeface="Comic Sans MS" panose="030F0702030302020204" pitchFamily="66" charset="0"/>
              </a:rPr>
              <a:t>Dear diary,</a:t>
            </a:r>
          </a:p>
          <a:p>
            <a:r>
              <a:rPr lang="en-GB" dirty="0">
                <a:solidFill>
                  <a:schemeClr val="tx1"/>
                </a:solidFill>
                <a:latin typeface="Comic Sans MS" panose="030F0702030302020204" pitchFamily="66" charset="0"/>
              </a:rPr>
              <a:t>I had the most incredible day with my kind, friendly grandad today! We bravely went sailing out to sea in a little, wooden boat. I couldn’t stop grinning broadly because I had never been in a boat before! As we sailed gently across the vast, blue ocean, frothy, white splashes of water hit our boat. </a:t>
            </a:r>
          </a:p>
          <a:p>
            <a:r>
              <a:rPr lang="en-GB" dirty="0">
                <a:solidFill>
                  <a:schemeClr val="tx1"/>
                </a:solidFill>
                <a:latin typeface="Comic Sans MS" panose="030F0702030302020204" pitchFamily="66" charset="0"/>
              </a:rPr>
              <a:t>Bravely, I jumped out of the safe, striped boat into the cool, refreshing ocean! I could feel tiny, delicate fish nibbling on my pale, stumpy toes which made me giggle loudly. The cold, salty water gave me goose bumps so my thoughtful, caring grandad wrapped me up warmly in a large, fluffy towel.</a:t>
            </a:r>
          </a:p>
          <a:p>
            <a:r>
              <a:rPr lang="en-GB" dirty="0">
                <a:solidFill>
                  <a:schemeClr val="tx1"/>
                </a:solidFill>
                <a:latin typeface="Comic Sans MS" panose="030F0702030302020204" pitchFamily="66" charset="0"/>
              </a:rPr>
              <a:t>After a while, I started to feel sea sick so we had to go back home! When we got back to my familiar, small house, I felt upset because our wonderful, fun-filled day had unfortunately come to an end. </a:t>
            </a:r>
          </a:p>
        </p:txBody>
      </p:sp>
      <p:pic>
        <p:nvPicPr>
          <p:cNvPr id="4" name="Picture 4" descr="The Heart &amp; The Bottle, iPad App on Behance">
            <a:extLst>
              <a:ext uri="{FF2B5EF4-FFF2-40B4-BE49-F238E27FC236}">
                <a16:creationId xmlns:a16="http://schemas.microsoft.com/office/drawing/2014/main" id="{D7511CF5-A337-4FDE-95AC-9DBB20FD13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0763" y="3117272"/>
            <a:ext cx="3252598" cy="2216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3749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45846-E527-4D79-AAFB-8EF045CB3F75}"/>
              </a:ext>
            </a:extLst>
          </p:cNvPr>
          <p:cNvSpPr>
            <a:spLocks noGrp="1"/>
          </p:cNvSpPr>
          <p:nvPr>
            <p:ph type="title"/>
          </p:nvPr>
        </p:nvSpPr>
        <p:spPr/>
        <p:txBody>
          <a:bodyPr>
            <a:normAutofit/>
          </a:bodyPr>
          <a:lstStyle/>
          <a:p>
            <a:r>
              <a:rPr lang="en-GB" sz="3600" dirty="0">
                <a:latin typeface="Comic Sans MS" panose="030F0702030302020204" pitchFamily="66" charset="0"/>
              </a:rPr>
              <a:t>Let’s write the start of our class diary entry.</a:t>
            </a:r>
          </a:p>
        </p:txBody>
      </p:sp>
      <p:sp>
        <p:nvSpPr>
          <p:cNvPr id="3" name="Content Placeholder 2">
            <a:extLst>
              <a:ext uri="{FF2B5EF4-FFF2-40B4-BE49-F238E27FC236}">
                <a16:creationId xmlns:a16="http://schemas.microsoft.com/office/drawing/2014/main" id="{CEBDFBDB-CF00-4061-BED6-1CDECC9AA4F3}"/>
              </a:ext>
            </a:extLst>
          </p:cNvPr>
          <p:cNvSpPr>
            <a:spLocks noGrp="1"/>
          </p:cNvSpPr>
          <p:nvPr>
            <p:ph idx="1"/>
          </p:nvPr>
        </p:nvSpPr>
        <p:spPr/>
        <p:txBody>
          <a:bodyPr/>
          <a:lstStyle/>
          <a:p>
            <a:r>
              <a:rPr lang="en-GB" dirty="0">
                <a:latin typeface="Comic Sans MS" panose="030F0702030302020204" pitchFamily="66" charset="0"/>
              </a:rPr>
              <a:t>Try to use expanded noun phrases, conjunctions and fronted adverbials. </a:t>
            </a:r>
            <a:br>
              <a:rPr lang="en-GB" dirty="0">
                <a:latin typeface="Comic Sans MS" panose="030F0702030302020204" pitchFamily="66" charset="0"/>
              </a:rPr>
            </a:br>
            <a:r>
              <a:rPr lang="en-GB" dirty="0">
                <a:latin typeface="Comic Sans MS" panose="030F0702030302020204" pitchFamily="66" charset="0"/>
              </a:rPr>
              <a:t>Make sure we are using the correct punctuation!</a:t>
            </a:r>
          </a:p>
        </p:txBody>
      </p:sp>
      <p:pic>
        <p:nvPicPr>
          <p:cNvPr id="4" name="Picture 3">
            <a:extLst>
              <a:ext uri="{FF2B5EF4-FFF2-40B4-BE49-F238E27FC236}">
                <a16:creationId xmlns:a16="http://schemas.microsoft.com/office/drawing/2014/main" id="{852C3FBE-D328-42E4-B688-452447C7B043}"/>
              </a:ext>
            </a:extLst>
          </p:cNvPr>
          <p:cNvPicPr>
            <a:picLocks noChangeAspect="1"/>
          </p:cNvPicPr>
          <p:nvPr/>
        </p:nvPicPr>
        <p:blipFill rotWithShape="1">
          <a:blip r:embed="rId2"/>
          <a:srcRect l="17387" t="15336" r="18750" b="5432"/>
          <a:stretch/>
        </p:blipFill>
        <p:spPr>
          <a:xfrm>
            <a:off x="8007927" y="3305460"/>
            <a:ext cx="4184073" cy="3000723"/>
          </a:xfrm>
          <a:prstGeom prst="rect">
            <a:avLst/>
          </a:prstGeom>
        </p:spPr>
      </p:pic>
      <p:pic>
        <p:nvPicPr>
          <p:cNvPr id="5" name="Picture 4">
            <a:extLst>
              <a:ext uri="{FF2B5EF4-FFF2-40B4-BE49-F238E27FC236}">
                <a16:creationId xmlns:a16="http://schemas.microsoft.com/office/drawing/2014/main" id="{BAC3EAF7-1E43-42BB-9A11-A32B61345F37}"/>
              </a:ext>
            </a:extLst>
          </p:cNvPr>
          <p:cNvPicPr>
            <a:picLocks noChangeAspect="1"/>
          </p:cNvPicPr>
          <p:nvPr/>
        </p:nvPicPr>
        <p:blipFill rotWithShape="1">
          <a:blip r:embed="rId3"/>
          <a:srcRect l="40682" t="20390" r="7500" b="12103"/>
          <a:stretch/>
        </p:blipFill>
        <p:spPr>
          <a:xfrm>
            <a:off x="3973484" y="2585024"/>
            <a:ext cx="3975451" cy="3008802"/>
          </a:xfrm>
          <a:prstGeom prst="rect">
            <a:avLst/>
          </a:prstGeom>
        </p:spPr>
      </p:pic>
      <p:pic>
        <p:nvPicPr>
          <p:cNvPr id="6" name="Picture 4" descr="KS1, KS2, SEN, IPC,literacy, grammar, fronted adverbials, guided reading,  writing, spelling, punctuation, grammar.">
            <a:extLst>
              <a:ext uri="{FF2B5EF4-FFF2-40B4-BE49-F238E27FC236}">
                <a16:creationId xmlns:a16="http://schemas.microsoft.com/office/drawing/2014/main" id="{A8BAC3F3-6713-4A7E-BF5A-268FCA52C9F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36" r="3227"/>
          <a:stretch/>
        </p:blipFill>
        <p:spPr bwMode="auto">
          <a:xfrm>
            <a:off x="1" y="3313539"/>
            <a:ext cx="3914492" cy="3000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7307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F9113-864C-4AA3-8C72-27F301970E2B}"/>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6C0A6BA4-83C7-43E4-9A3C-6382591886F8}"/>
              </a:ext>
            </a:extLst>
          </p:cNvPr>
          <p:cNvSpPr>
            <a:spLocks noGrp="1"/>
          </p:cNvSpPr>
          <p:nvPr>
            <p:ph idx="1"/>
          </p:nvPr>
        </p:nvSpPr>
        <p:spPr/>
        <p:txBody>
          <a:bodyPr/>
          <a:lstStyle/>
          <a:p>
            <a:r>
              <a:rPr lang="en-GB" dirty="0">
                <a:latin typeface="Comic Sans MS" panose="030F0702030302020204" pitchFamily="66" charset="0"/>
              </a:rPr>
              <a:t>Write your diary entry, using your plan to help you.</a:t>
            </a:r>
          </a:p>
          <a:p>
            <a:endParaRPr lang="en-GB" dirty="0">
              <a:latin typeface="Comic Sans MS" panose="030F0702030302020204" pitchFamily="66" charset="0"/>
            </a:endParaRPr>
          </a:p>
          <a:p>
            <a:r>
              <a:rPr lang="en-GB" dirty="0">
                <a:latin typeface="Comic Sans MS" panose="030F0702030302020204" pitchFamily="66" charset="0"/>
              </a:rPr>
              <a:t>You have 30 minutes.</a:t>
            </a:r>
          </a:p>
          <a:p>
            <a:r>
              <a:rPr lang="en-GB" dirty="0">
                <a:latin typeface="Comic Sans MS" panose="030F0702030302020204" pitchFamily="66" charset="0"/>
              </a:rPr>
              <a:t>We will have a brain break after 15 minutes.</a:t>
            </a:r>
          </a:p>
        </p:txBody>
      </p:sp>
      <p:pic>
        <p:nvPicPr>
          <p:cNvPr id="4" name="Picture 2" descr="The Heart and the Bottle: Amazon.co.uk: Jeffers, Oliver, Jeffers, Oliver:  Books">
            <a:extLst>
              <a:ext uri="{FF2B5EF4-FFF2-40B4-BE49-F238E27FC236}">
                <a16:creationId xmlns:a16="http://schemas.microsoft.com/office/drawing/2014/main" id="{4DF20C9F-A090-4E77-8580-A2211BFE8F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0" y="2426160"/>
            <a:ext cx="3690504" cy="3812504"/>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Brain Breaks: Must-Do or Waste of Time? - WeAreTeachers">
            <a:extLst>
              <a:ext uri="{FF2B5EF4-FFF2-40B4-BE49-F238E27FC236}">
                <a16:creationId xmlns:a16="http://schemas.microsoft.com/office/drawing/2014/main" id="{B6B57E04-2587-43F8-BBDC-52DBBE0507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5782" y="3752639"/>
            <a:ext cx="4419600" cy="248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54179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2F38F-CFD1-4365-A12A-E647F5D13834}"/>
              </a:ext>
            </a:extLst>
          </p:cNvPr>
          <p:cNvSpPr>
            <a:spLocks noGrp="1"/>
          </p:cNvSpPr>
          <p:nvPr>
            <p:ph type="ctrTitle"/>
          </p:nvPr>
        </p:nvSpPr>
        <p:spPr/>
        <p:txBody>
          <a:bodyPr>
            <a:normAutofit/>
          </a:bodyPr>
          <a:lstStyle/>
          <a:p>
            <a:r>
              <a:rPr lang="en-GB" sz="4800" b="1" u="sng" dirty="0">
                <a:latin typeface="Comic Sans MS" panose="030F0702030302020204" pitchFamily="66" charset="0"/>
              </a:rPr>
              <a:t>Friday 25</a:t>
            </a:r>
            <a:r>
              <a:rPr lang="en-GB" sz="4800" b="1" u="sng" baseline="30000" dirty="0">
                <a:latin typeface="Comic Sans MS" panose="030F0702030302020204" pitchFamily="66" charset="0"/>
              </a:rPr>
              <a:t>th</a:t>
            </a:r>
            <a:r>
              <a:rPr lang="en-GB" sz="4800" b="1" u="sng" dirty="0">
                <a:latin typeface="Comic Sans MS" panose="030F0702030302020204" pitchFamily="66" charset="0"/>
              </a:rPr>
              <a:t> September 2020</a:t>
            </a:r>
          </a:p>
        </p:txBody>
      </p:sp>
      <p:sp>
        <p:nvSpPr>
          <p:cNvPr id="3" name="Subtitle 2">
            <a:extLst>
              <a:ext uri="{FF2B5EF4-FFF2-40B4-BE49-F238E27FC236}">
                <a16:creationId xmlns:a16="http://schemas.microsoft.com/office/drawing/2014/main" id="{87AE825C-0FAD-4497-9EF3-4EFD79B09FDE}"/>
              </a:ext>
            </a:extLst>
          </p:cNvPr>
          <p:cNvSpPr>
            <a:spLocks noGrp="1"/>
          </p:cNvSpPr>
          <p:nvPr>
            <p:ph type="subTitle" idx="1"/>
          </p:nvPr>
        </p:nvSpPr>
        <p:spPr/>
        <p:txBody>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C: The Heart and the Bottle</a:t>
            </a:r>
          </a:p>
        </p:txBody>
      </p:sp>
    </p:spTree>
    <p:extLst>
      <p:ext uri="{BB962C8B-B14F-4D97-AF65-F5344CB8AC3E}">
        <p14:creationId xmlns:p14="http://schemas.microsoft.com/office/powerpoint/2010/main" val="17824779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5A8EC-8486-489B-A17C-01369A34D486}"/>
              </a:ext>
            </a:extLst>
          </p:cNvPr>
          <p:cNvSpPr>
            <a:spLocks noGrp="1"/>
          </p:cNvSpPr>
          <p:nvPr>
            <p:ph type="title"/>
          </p:nvPr>
        </p:nvSpPr>
        <p:spPr/>
        <p:txBody>
          <a:bodyPr>
            <a:normAutofit/>
          </a:bodyPr>
          <a:lstStyle/>
          <a:p>
            <a:r>
              <a:rPr lang="en-GB" sz="4400" dirty="0">
                <a:latin typeface="Comic Sans MS" panose="030F0702030302020204" pitchFamily="66" charset="0"/>
              </a:rPr>
              <a:t>What am I looking for in your writing?</a:t>
            </a:r>
          </a:p>
        </p:txBody>
      </p:sp>
      <p:pic>
        <p:nvPicPr>
          <p:cNvPr id="17410" name="Picture 2" descr="Cartoon Brain Looking At A Piece Of Paper And Thinking Clip Art... Royalty  Free Cliparts, Vectors, And Stock Illustration. Image 123687490.">
            <a:extLst>
              <a:ext uri="{FF2B5EF4-FFF2-40B4-BE49-F238E27FC236}">
                <a16:creationId xmlns:a16="http://schemas.microsoft.com/office/drawing/2014/main" id="{A7E144D8-2BE3-4CC6-BEBF-5AAE09CE36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13273" y="1899531"/>
            <a:ext cx="2978727" cy="4335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41391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5A8EC-8486-489B-A17C-01369A34D486}"/>
              </a:ext>
            </a:extLst>
          </p:cNvPr>
          <p:cNvSpPr>
            <a:spLocks noGrp="1"/>
          </p:cNvSpPr>
          <p:nvPr>
            <p:ph type="title"/>
          </p:nvPr>
        </p:nvSpPr>
        <p:spPr/>
        <p:txBody>
          <a:bodyPr>
            <a:normAutofit/>
          </a:bodyPr>
          <a:lstStyle/>
          <a:p>
            <a:r>
              <a:rPr lang="en-GB" sz="4400" dirty="0">
                <a:latin typeface="Comic Sans MS" panose="030F0702030302020204" pitchFamily="66" charset="0"/>
              </a:rPr>
              <a:t>What am I looking for in your writing?</a:t>
            </a:r>
          </a:p>
        </p:txBody>
      </p:sp>
      <p:sp>
        <p:nvSpPr>
          <p:cNvPr id="3" name="Content Placeholder 2">
            <a:extLst>
              <a:ext uri="{FF2B5EF4-FFF2-40B4-BE49-F238E27FC236}">
                <a16:creationId xmlns:a16="http://schemas.microsoft.com/office/drawing/2014/main" id="{124E3480-24B7-4517-A3F9-2C9FFAB9A6C6}"/>
              </a:ext>
            </a:extLst>
          </p:cNvPr>
          <p:cNvSpPr>
            <a:spLocks noGrp="1"/>
          </p:cNvSpPr>
          <p:nvPr>
            <p:ph idx="1"/>
          </p:nvPr>
        </p:nvSpPr>
        <p:spPr/>
        <p:txBody>
          <a:bodyPr>
            <a:normAutofit/>
          </a:bodyPr>
          <a:lstStyle/>
          <a:p>
            <a:br>
              <a:rPr lang="en-GB" sz="3600" dirty="0">
                <a:latin typeface="Comic Sans MS" panose="030F0702030302020204" pitchFamily="66" charset="0"/>
              </a:rPr>
            </a:br>
            <a:r>
              <a:rPr lang="en-GB" sz="3600" dirty="0">
                <a:latin typeface="Comic Sans MS" panose="030F0702030302020204" pitchFamily="66" charset="0"/>
              </a:rPr>
              <a:t>- correct punctuation</a:t>
            </a:r>
            <a:br>
              <a:rPr lang="en-GB" sz="3600" dirty="0">
                <a:latin typeface="Comic Sans MS" panose="030F0702030302020204" pitchFamily="66" charset="0"/>
              </a:rPr>
            </a:br>
            <a:r>
              <a:rPr lang="en-GB" sz="3600" dirty="0">
                <a:latin typeface="Comic Sans MS" panose="030F0702030302020204" pitchFamily="66" charset="0"/>
              </a:rPr>
              <a:t>- sentences which make sense</a:t>
            </a:r>
            <a:br>
              <a:rPr lang="en-GB" sz="3600" dirty="0">
                <a:latin typeface="Comic Sans MS" panose="030F0702030302020204" pitchFamily="66" charset="0"/>
              </a:rPr>
            </a:br>
            <a:r>
              <a:rPr lang="en-GB" sz="3600" dirty="0">
                <a:latin typeface="Comic Sans MS" panose="030F0702030302020204" pitchFamily="66" charset="0"/>
              </a:rPr>
              <a:t>- expanded noun phrases</a:t>
            </a:r>
            <a:br>
              <a:rPr lang="en-GB" sz="3600" dirty="0">
                <a:latin typeface="Comic Sans MS" panose="030F0702030302020204" pitchFamily="66" charset="0"/>
              </a:rPr>
            </a:br>
            <a:r>
              <a:rPr lang="en-GB" sz="3600" dirty="0">
                <a:latin typeface="Comic Sans MS" panose="030F0702030302020204" pitchFamily="66" charset="0"/>
              </a:rPr>
              <a:t>- conjunctions</a:t>
            </a:r>
            <a:br>
              <a:rPr lang="en-GB" sz="3600" dirty="0">
                <a:latin typeface="Comic Sans MS" panose="030F0702030302020204" pitchFamily="66" charset="0"/>
              </a:rPr>
            </a:br>
            <a:r>
              <a:rPr lang="en-GB" sz="3600" dirty="0">
                <a:latin typeface="Comic Sans MS" panose="030F0702030302020204" pitchFamily="66" charset="0"/>
              </a:rPr>
              <a:t>- fronted adverbials</a:t>
            </a:r>
            <a:br>
              <a:rPr lang="en-GB" sz="3600" dirty="0">
                <a:latin typeface="Comic Sans MS" panose="030F0702030302020204" pitchFamily="66" charset="0"/>
              </a:rPr>
            </a:br>
            <a:r>
              <a:rPr lang="en-GB" sz="3600" dirty="0">
                <a:latin typeface="Comic Sans MS" panose="030F0702030302020204" pitchFamily="66" charset="0"/>
              </a:rPr>
              <a:t>- correct spelling</a:t>
            </a:r>
          </a:p>
          <a:p>
            <a:endParaRPr lang="en-GB" sz="3600" dirty="0">
              <a:latin typeface="Comic Sans MS" panose="030F0702030302020204" pitchFamily="66" charset="0"/>
            </a:endParaRPr>
          </a:p>
        </p:txBody>
      </p:sp>
      <p:pic>
        <p:nvPicPr>
          <p:cNvPr id="4" name="Picture 2" descr="Cartoon Brain Looking At A Piece Of Paper And Thinking Clip Art... Royalty  Free Cliparts, Vectors, And Stock Illustration. Image 123687490.">
            <a:extLst>
              <a:ext uri="{FF2B5EF4-FFF2-40B4-BE49-F238E27FC236}">
                <a16:creationId xmlns:a16="http://schemas.microsoft.com/office/drawing/2014/main" id="{FC43F8D9-4B3A-4CDA-B378-83C70907D4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13273" y="1899531"/>
            <a:ext cx="2978727" cy="4335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62517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597E9-C9E8-405E-973D-BAADD14362FA}"/>
              </a:ext>
            </a:extLst>
          </p:cNvPr>
          <p:cNvSpPr>
            <a:spLocks noGrp="1"/>
          </p:cNvSpPr>
          <p:nvPr>
            <p:ph type="title"/>
          </p:nvPr>
        </p:nvSpPr>
        <p:spPr/>
        <p:txBody>
          <a:bodyPr>
            <a:noAutofit/>
          </a:bodyPr>
          <a:lstStyle/>
          <a:p>
            <a:pPr algn="ctr"/>
            <a:r>
              <a:rPr lang="en-GB" sz="3200" dirty="0">
                <a:latin typeface="Comic Sans MS" panose="030F0702030302020204" pitchFamily="66" charset="0"/>
              </a:rPr>
              <a:t>Read back over your work from last lesson.</a:t>
            </a:r>
            <a:br>
              <a:rPr lang="en-GB" sz="3200" dirty="0">
                <a:latin typeface="Comic Sans MS" panose="030F0702030302020204" pitchFamily="66" charset="0"/>
              </a:rPr>
            </a:br>
            <a:r>
              <a:rPr lang="en-GB" sz="3200" dirty="0">
                <a:latin typeface="Comic Sans MS" panose="030F0702030302020204" pitchFamily="66" charset="0"/>
              </a:rPr>
              <a:t>Using the checklist, make any red pen edits that you can find in your work. </a:t>
            </a:r>
            <a:endParaRPr lang="en-GB" sz="3200" dirty="0"/>
          </a:p>
        </p:txBody>
      </p:sp>
      <p:sp>
        <p:nvSpPr>
          <p:cNvPr id="4" name="Content Placeholder 2">
            <a:extLst>
              <a:ext uri="{FF2B5EF4-FFF2-40B4-BE49-F238E27FC236}">
                <a16:creationId xmlns:a16="http://schemas.microsoft.com/office/drawing/2014/main" id="{AD62ED86-70DA-4983-A31E-234043720335}"/>
              </a:ext>
            </a:extLst>
          </p:cNvPr>
          <p:cNvSpPr txBox="1">
            <a:spLocks/>
          </p:cNvSpPr>
          <p:nvPr/>
        </p:nvSpPr>
        <p:spPr>
          <a:xfrm>
            <a:off x="1097280" y="1737360"/>
            <a:ext cx="10058400" cy="4023360"/>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br>
              <a:rPr lang="en-GB" sz="3600" dirty="0">
                <a:latin typeface="Comic Sans MS" panose="030F0702030302020204" pitchFamily="66" charset="0"/>
              </a:rPr>
            </a:br>
            <a:r>
              <a:rPr lang="en-GB" sz="3600" dirty="0">
                <a:latin typeface="Comic Sans MS" panose="030F0702030302020204" pitchFamily="66" charset="0"/>
              </a:rPr>
              <a:t>- correct punctuation</a:t>
            </a:r>
            <a:br>
              <a:rPr lang="en-GB" sz="3600" dirty="0">
                <a:latin typeface="Comic Sans MS" panose="030F0702030302020204" pitchFamily="66" charset="0"/>
              </a:rPr>
            </a:br>
            <a:r>
              <a:rPr lang="en-GB" sz="3600" dirty="0">
                <a:latin typeface="Comic Sans MS" panose="030F0702030302020204" pitchFamily="66" charset="0"/>
              </a:rPr>
              <a:t>- sentences which make sense</a:t>
            </a:r>
            <a:br>
              <a:rPr lang="en-GB" sz="3600" dirty="0">
                <a:latin typeface="Comic Sans MS" panose="030F0702030302020204" pitchFamily="66" charset="0"/>
              </a:rPr>
            </a:br>
            <a:r>
              <a:rPr lang="en-GB" sz="3600" dirty="0">
                <a:latin typeface="Comic Sans MS" panose="030F0702030302020204" pitchFamily="66" charset="0"/>
              </a:rPr>
              <a:t>- expanded noun phrases</a:t>
            </a:r>
            <a:br>
              <a:rPr lang="en-GB" sz="3600" dirty="0">
                <a:latin typeface="Comic Sans MS" panose="030F0702030302020204" pitchFamily="66" charset="0"/>
              </a:rPr>
            </a:br>
            <a:r>
              <a:rPr lang="en-GB" sz="3600" dirty="0">
                <a:latin typeface="Comic Sans MS" panose="030F0702030302020204" pitchFamily="66" charset="0"/>
              </a:rPr>
              <a:t>- conjunctions</a:t>
            </a:r>
            <a:br>
              <a:rPr lang="en-GB" sz="3600" dirty="0">
                <a:latin typeface="Comic Sans MS" panose="030F0702030302020204" pitchFamily="66" charset="0"/>
              </a:rPr>
            </a:br>
            <a:r>
              <a:rPr lang="en-GB" sz="3600" dirty="0">
                <a:latin typeface="Comic Sans MS" panose="030F0702030302020204" pitchFamily="66" charset="0"/>
              </a:rPr>
              <a:t>- fronted adverbials</a:t>
            </a:r>
            <a:br>
              <a:rPr lang="en-GB" sz="3600" dirty="0">
                <a:latin typeface="Comic Sans MS" panose="030F0702030302020204" pitchFamily="66" charset="0"/>
              </a:rPr>
            </a:br>
            <a:r>
              <a:rPr lang="en-GB" sz="3600" dirty="0">
                <a:latin typeface="Comic Sans MS" panose="030F0702030302020204" pitchFamily="66" charset="0"/>
              </a:rPr>
              <a:t>- correct spelling</a:t>
            </a:r>
          </a:p>
          <a:p>
            <a:endParaRPr lang="en-GB" sz="3600" dirty="0">
              <a:latin typeface="Comic Sans MS" panose="030F0702030302020204" pitchFamily="66" charset="0"/>
            </a:endParaRPr>
          </a:p>
        </p:txBody>
      </p:sp>
      <p:pic>
        <p:nvPicPr>
          <p:cNvPr id="18434" name="Picture 2" descr="MarketingMondays: Editing Your Work | Something or Other Publishing, LLC">
            <a:extLst>
              <a:ext uri="{FF2B5EF4-FFF2-40B4-BE49-F238E27FC236}">
                <a16:creationId xmlns:a16="http://schemas.microsoft.com/office/drawing/2014/main" id="{2FD2D242-DA0E-4FAD-8767-2A95A45C33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9082" y="3188116"/>
            <a:ext cx="5257084" cy="3042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1594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597E9-C9E8-405E-973D-BAADD14362FA}"/>
              </a:ext>
            </a:extLst>
          </p:cNvPr>
          <p:cNvSpPr>
            <a:spLocks noGrp="1"/>
          </p:cNvSpPr>
          <p:nvPr>
            <p:ph type="title"/>
          </p:nvPr>
        </p:nvSpPr>
        <p:spPr/>
        <p:txBody>
          <a:bodyPr>
            <a:noAutofit/>
          </a:bodyPr>
          <a:lstStyle/>
          <a:p>
            <a:r>
              <a:rPr lang="en-GB" sz="2400" dirty="0">
                <a:latin typeface="Comic Sans MS" panose="030F0702030302020204" pitchFamily="66" charset="0"/>
              </a:rPr>
              <a:t>Read your partner’s work.</a:t>
            </a:r>
            <a:br>
              <a:rPr lang="en-GB" sz="2400" dirty="0">
                <a:latin typeface="Comic Sans MS" panose="030F0702030302020204" pitchFamily="66" charset="0"/>
              </a:rPr>
            </a:br>
            <a:r>
              <a:rPr lang="en-GB" sz="2400" dirty="0">
                <a:latin typeface="Comic Sans MS" panose="030F0702030302020204" pitchFamily="66" charset="0"/>
              </a:rPr>
              <a:t>On post-it notes, write down any red pen edits your partner needs to do and stick the post-it note in their book. </a:t>
            </a:r>
            <a:br>
              <a:rPr lang="en-GB" sz="2400" dirty="0">
                <a:latin typeface="Comic Sans MS" panose="030F0702030302020204" pitchFamily="66" charset="0"/>
              </a:rPr>
            </a:br>
            <a:r>
              <a:rPr lang="en-GB" sz="2400" dirty="0">
                <a:latin typeface="Comic Sans MS" panose="030F0702030302020204" pitchFamily="66" charset="0"/>
              </a:rPr>
              <a:t>Use the checklist to help you. </a:t>
            </a:r>
          </a:p>
        </p:txBody>
      </p:sp>
      <p:sp>
        <p:nvSpPr>
          <p:cNvPr id="4" name="Content Placeholder 2">
            <a:extLst>
              <a:ext uri="{FF2B5EF4-FFF2-40B4-BE49-F238E27FC236}">
                <a16:creationId xmlns:a16="http://schemas.microsoft.com/office/drawing/2014/main" id="{AD62ED86-70DA-4983-A31E-234043720335}"/>
              </a:ext>
            </a:extLst>
          </p:cNvPr>
          <p:cNvSpPr txBox="1">
            <a:spLocks/>
          </p:cNvSpPr>
          <p:nvPr/>
        </p:nvSpPr>
        <p:spPr>
          <a:xfrm>
            <a:off x="1097280" y="1737360"/>
            <a:ext cx="10058400" cy="4023360"/>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br>
              <a:rPr lang="en-GB" sz="3600" dirty="0">
                <a:latin typeface="Comic Sans MS" panose="030F0702030302020204" pitchFamily="66" charset="0"/>
              </a:rPr>
            </a:br>
            <a:r>
              <a:rPr lang="en-GB" sz="3600" dirty="0">
                <a:latin typeface="Comic Sans MS" panose="030F0702030302020204" pitchFamily="66" charset="0"/>
              </a:rPr>
              <a:t>- correct punctuation</a:t>
            </a:r>
            <a:br>
              <a:rPr lang="en-GB" sz="3600" dirty="0">
                <a:latin typeface="Comic Sans MS" panose="030F0702030302020204" pitchFamily="66" charset="0"/>
              </a:rPr>
            </a:br>
            <a:r>
              <a:rPr lang="en-GB" sz="3600" dirty="0">
                <a:latin typeface="Comic Sans MS" panose="030F0702030302020204" pitchFamily="66" charset="0"/>
              </a:rPr>
              <a:t>- sentences which make sense</a:t>
            </a:r>
            <a:br>
              <a:rPr lang="en-GB" sz="3600" dirty="0">
                <a:latin typeface="Comic Sans MS" panose="030F0702030302020204" pitchFamily="66" charset="0"/>
              </a:rPr>
            </a:br>
            <a:r>
              <a:rPr lang="en-GB" sz="3600" dirty="0">
                <a:latin typeface="Comic Sans MS" panose="030F0702030302020204" pitchFamily="66" charset="0"/>
              </a:rPr>
              <a:t>- expanded noun phrases</a:t>
            </a:r>
            <a:br>
              <a:rPr lang="en-GB" sz="3600" dirty="0">
                <a:latin typeface="Comic Sans MS" panose="030F0702030302020204" pitchFamily="66" charset="0"/>
              </a:rPr>
            </a:br>
            <a:r>
              <a:rPr lang="en-GB" sz="3600" dirty="0">
                <a:latin typeface="Comic Sans MS" panose="030F0702030302020204" pitchFamily="66" charset="0"/>
              </a:rPr>
              <a:t>- conjunctions</a:t>
            </a:r>
            <a:br>
              <a:rPr lang="en-GB" sz="3600" dirty="0">
                <a:latin typeface="Comic Sans MS" panose="030F0702030302020204" pitchFamily="66" charset="0"/>
              </a:rPr>
            </a:br>
            <a:r>
              <a:rPr lang="en-GB" sz="3600" dirty="0">
                <a:latin typeface="Comic Sans MS" panose="030F0702030302020204" pitchFamily="66" charset="0"/>
              </a:rPr>
              <a:t>- fronted adverbials</a:t>
            </a:r>
            <a:br>
              <a:rPr lang="en-GB" sz="3600" dirty="0">
                <a:latin typeface="Comic Sans MS" panose="030F0702030302020204" pitchFamily="66" charset="0"/>
              </a:rPr>
            </a:br>
            <a:r>
              <a:rPr lang="en-GB" sz="3600" dirty="0">
                <a:latin typeface="Comic Sans MS" panose="030F0702030302020204" pitchFamily="66" charset="0"/>
              </a:rPr>
              <a:t>- correct spelling</a:t>
            </a:r>
          </a:p>
          <a:p>
            <a:endParaRPr lang="en-GB" sz="3600" dirty="0">
              <a:latin typeface="Comic Sans MS" panose="030F0702030302020204" pitchFamily="66" charset="0"/>
            </a:endParaRPr>
          </a:p>
        </p:txBody>
      </p:sp>
      <p:pic>
        <p:nvPicPr>
          <p:cNvPr id="18434" name="Picture 2" descr="MarketingMondays: Editing Your Work | Something or Other Publishing, LLC">
            <a:extLst>
              <a:ext uri="{FF2B5EF4-FFF2-40B4-BE49-F238E27FC236}">
                <a16:creationId xmlns:a16="http://schemas.microsoft.com/office/drawing/2014/main" id="{2FD2D242-DA0E-4FAD-8767-2A95A45C33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9082" y="3188116"/>
            <a:ext cx="5257084" cy="3042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9825388"/>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1389</TotalTime>
  <Words>1045</Words>
  <Application>Microsoft Office PowerPoint</Application>
  <PresentationFormat>Widescreen</PresentationFormat>
  <Paragraphs>91</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Calibri Light</vt:lpstr>
      <vt:lpstr>Comic Sans MS</vt:lpstr>
      <vt:lpstr>Retrospect</vt:lpstr>
      <vt:lpstr>Monday 21st September 2020</vt:lpstr>
      <vt:lpstr>What does this word mean?</vt:lpstr>
      <vt:lpstr>PowerPoint Presentation</vt:lpstr>
      <vt:lpstr>PowerPoint Presentation</vt:lpstr>
      <vt:lpstr>Watch: https://www.youtube.com/watch?v=9In5lUUCzAA</vt:lpstr>
      <vt:lpstr>PowerPoint Presentation</vt:lpstr>
      <vt:lpstr>PowerPoint Presentation</vt:lpstr>
      <vt:lpstr>Activity</vt:lpstr>
      <vt:lpstr>Tuesday 22nd September 2020</vt:lpstr>
      <vt:lpstr>What do you think this piece of writing is?</vt:lpstr>
      <vt:lpstr>What are the features of diaries?</vt:lpstr>
      <vt:lpstr>PowerPoint Presentation</vt:lpstr>
      <vt:lpstr>Do all of these diary entries have these features?  Are there any features we have forgotten to add to our list? </vt:lpstr>
      <vt:lpstr>Do all of these diary entries have these features?  Are there any features we have forgotten to add to our list? </vt:lpstr>
      <vt:lpstr>Wednesday 23rd September 2020</vt:lpstr>
      <vt:lpstr>PowerPoint Presentation</vt:lpstr>
      <vt:lpstr>The girl’s point of view</vt:lpstr>
      <vt:lpstr>The man’s point of view</vt:lpstr>
      <vt:lpstr>PowerPoint Presentation</vt:lpstr>
      <vt:lpstr>Let’s create a class plan together.</vt:lpstr>
      <vt:lpstr>Activity:</vt:lpstr>
      <vt:lpstr>Thursday 24th September 2020</vt:lpstr>
      <vt:lpstr>PowerPoint Presentation</vt:lpstr>
      <vt:lpstr>What features of diary entries can you see in my example? What would you highlight in pink if you were the teacher marking it?</vt:lpstr>
      <vt:lpstr>Let’s write the start of our class diary entry.</vt:lpstr>
      <vt:lpstr>Activity:</vt:lpstr>
      <vt:lpstr>Friday 25th September 2020</vt:lpstr>
      <vt:lpstr>What am I looking for in your writing?</vt:lpstr>
      <vt:lpstr>What am I looking for in your writing?</vt:lpstr>
      <vt:lpstr>Read back over your work from last lesson. Using the checklist, make any red pen edits that you can find in your work. </vt:lpstr>
      <vt:lpstr>Read your partner’s work. On post-it notes, write down any red pen edits your partner needs to do and stick the post-it note in their book.  Use the checklist to help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21st September 2020</dc:title>
  <dc:creator>Emily Fenner</dc:creator>
  <cp:lastModifiedBy>Emily Fenner</cp:lastModifiedBy>
  <cp:revision>18</cp:revision>
  <dcterms:created xsi:type="dcterms:W3CDTF">2020-09-17T16:49:06Z</dcterms:created>
  <dcterms:modified xsi:type="dcterms:W3CDTF">2020-09-18T15:58:57Z</dcterms:modified>
</cp:coreProperties>
</file>