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8"/>
  </p:notesMasterIdLst>
  <p:handoutMasterIdLst>
    <p:handoutMasterId r:id="rId9"/>
  </p:handoutMasterIdLst>
  <p:sldIdLst>
    <p:sldId id="264" r:id="rId2"/>
    <p:sldId id="265" r:id="rId3"/>
    <p:sldId id="266" r:id="rId4"/>
    <p:sldId id="271" r:id="rId5"/>
    <p:sldId id="272" r:id="rId6"/>
    <p:sldId id="270" r:id="rId7"/>
  </p:sldIdLst>
  <p:sldSz cx="9144000" cy="6858000" type="screen4x3"/>
  <p:notesSz cx="6858000" cy="9144000"/>
  <p:embeddedFontLst>
    <p:embeddedFont>
      <p:font typeface="Calibri" panose="020F0502020204030204" pitchFamily="34" charset="0"/>
      <p:regular r:id="rId10"/>
      <p:bold r:id="rId11"/>
      <p:italic r:id="rId12"/>
      <p:boldItalic r:id="rId13"/>
    </p:embeddedFont>
    <p:embeddedFont>
      <p:font typeface="Twinkl" panose="020B0604020202020204" charset="0"/>
      <p:regular r:id="rId14"/>
      <p:bold r:id="rId15"/>
    </p:embeddedFont>
    <p:embeddedFont>
      <p:font typeface="HfW precursive" panose="00000500000000000000" pitchFamily="2"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1" d="100"/>
          <a:sy n="81" d="100"/>
        </p:scale>
        <p:origin x="990"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4.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44386" y="2806459"/>
            <a:ext cx="8431479" cy="994306"/>
          </a:xfrm>
        </p:spPr>
        <p:txBody>
          <a:bodyPr/>
          <a:lstStyle/>
          <a:p>
            <a:pPr>
              <a:lnSpc>
                <a:spcPct val="150000"/>
              </a:lnSpc>
            </a:pPr>
            <a:r>
              <a:rPr lang="en-GB" sz="3600" u="sng" dirty="0" smtClean="0">
                <a:latin typeface="HfW precursive" panose="00000500000000000000" pitchFamily="2" charset="0"/>
              </a:rPr>
              <a:t>Wednesday 9</a:t>
            </a:r>
            <a:r>
              <a:rPr lang="en-GB" sz="3600" u="sng" baseline="30000" dirty="0" smtClean="0">
                <a:latin typeface="HfW precursive" panose="00000500000000000000" pitchFamily="2" charset="0"/>
              </a:rPr>
              <a:t>th</a:t>
            </a:r>
            <a:r>
              <a:rPr lang="en-GB" sz="3600" u="sng" dirty="0" smtClean="0">
                <a:latin typeface="HfW precursive" panose="00000500000000000000" pitchFamily="2" charset="0"/>
              </a:rPr>
              <a:t> February 2022</a:t>
            </a:r>
            <a:br>
              <a:rPr lang="en-GB" sz="3600" u="sng" dirty="0" smtClean="0">
                <a:latin typeface="HfW precursive" panose="00000500000000000000" pitchFamily="2" charset="0"/>
              </a:rPr>
            </a:br>
            <a:r>
              <a:rPr lang="en-GB" sz="3600" u="sng" dirty="0" smtClean="0">
                <a:latin typeface="HfW precursive" panose="00000500000000000000" pitchFamily="2" charset="0"/>
              </a:rPr>
              <a:t>L.O: To understand how different emotions can affect our bodies.</a:t>
            </a:r>
            <a:br>
              <a:rPr lang="en-GB" sz="3600" u="sng" dirty="0" smtClean="0">
                <a:latin typeface="HfW precursive" panose="00000500000000000000" pitchFamily="2" charset="0"/>
              </a:rPr>
            </a:br>
            <a:r>
              <a:rPr lang="en-GB" sz="3600" u="sng" dirty="0" smtClean="0">
                <a:latin typeface="HfW precursive" panose="00000500000000000000" pitchFamily="2" charset="0"/>
              </a:rPr>
              <a:t>C: Charlie Changes into a Chicken</a:t>
            </a:r>
            <a:br>
              <a:rPr lang="en-GB" sz="3600" u="sng" dirty="0" smtClean="0">
                <a:latin typeface="HfW precursive" panose="00000500000000000000" pitchFamily="2" charset="0"/>
              </a:rPr>
            </a:br>
            <a:r>
              <a:rPr lang="en-GB" sz="3600" u="sng" dirty="0" smtClean="0">
                <a:latin typeface="HfW precursive" panose="00000500000000000000" pitchFamily="2" charset="0"/>
              </a:rPr>
              <a:t>C: Mental Health Week</a:t>
            </a:r>
            <a:endParaRPr lang="en-GB" sz="3600" u="sng" dirty="0">
              <a:latin typeface="HfW precursive" panose="00000500000000000000" pitchFamily="2" charset="0"/>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D0ABA2-8065-4806-B603-26784511CE77}"/>
              </a:ext>
            </a:extLst>
          </p:cNvPr>
          <p:cNvSpPr/>
          <p:nvPr/>
        </p:nvSpPr>
        <p:spPr>
          <a:xfrm>
            <a:off x="1758632" y="809241"/>
            <a:ext cx="5590124" cy="1102885"/>
          </a:xfrm>
          <a:prstGeom prst="roundRect">
            <a:avLst>
              <a:gd name="adj" fmla="val 753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Rounded Corners 1">
            <a:extLst>
              <a:ext uri="{FF2B5EF4-FFF2-40B4-BE49-F238E27FC236}">
                <a16:creationId xmlns:a16="http://schemas.microsoft.com/office/drawing/2014/main" id="{051754AD-3578-4554-85DC-E9BA59E1C912}"/>
              </a:ext>
            </a:extLst>
          </p:cNvPr>
          <p:cNvSpPr/>
          <p:nvPr/>
        </p:nvSpPr>
        <p:spPr>
          <a:xfrm>
            <a:off x="590176" y="648539"/>
            <a:ext cx="8051471" cy="1102885"/>
          </a:xfrm>
          <a:prstGeom prst="roundRect">
            <a:avLst>
              <a:gd name="adj" fmla="val 75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itle 20"/>
          <p:cNvSpPr>
            <a:spLocks noGrp="1"/>
          </p:cNvSpPr>
          <p:nvPr>
            <p:ph type="title"/>
          </p:nvPr>
        </p:nvSpPr>
        <p:spPr>
          <a:xfrm>
            <a:off x="1396973" y="455490"/>
            <a:ext cx="6313442" cy="1727086"/>
          </a:xfrm>
        </p:spPr>
        <p:txBody>
          <a:bodyPr/>
          <a:lstStyle/>
          <a:p>
            <a:pPr algn="r"/>
            <a:r>
              <a:rPr lang="en-GB" sz="3600" dirty="0" smtClean="0">
                <a:solidFill>
                  <a:schemeClr val="bg1"/>
                </a:solidFill>
                <a:latin typeface="HfW precursive" panose="00000500000000000000" pitchFamily="2" charset="0"/>
              </a:rPr>
              <a:t>Let’s read to Chapter 5!</a:t>
            </a:r>
            <a:endParaRPr lang="en-GB" sz="3600" dirty="0">
              <a:solidFill>
                <a:schemeClr val="bg1"/>
              </a:solidFill>
              <a:latin typeface="HfW precursive" panose="00000500000000000000" pitchFamily="2" charset="0"/>
            </a:endParaRPr>
          </a:p>
        </p:txBody>
      </p:sp>
      <p:pic>
        <p:nvPicPr>
          <p:cNvPr id="1026" name="Picture 2" descr="Charlie Changes Into a Chicken : Copeland, Sam, Horne, Sarah: Amazon.co.uk: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9118" y="2224226"/>
            <a:ext cx="2390886" cy="3669476"/>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p:cNvSpPr txBox="1">
            <a:spLocks/>
          </p:cNvSpPr>
          <p:nvPr/>
        </p:nvSpPr>
        <p:spPr>
          <a:xfrm>
            <a:off x="3380009" y="3561811"/>
            <a:ext cx="526163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r>
              <a:rPr lang="en-GB" dirty="0" smtClean="0">
                <a:latin typeface="HfW precursive" panose="00000500000000000000" pitchFamily="2" charset="0"/>
              </a:rPr>
              <a:t>How does Charlie feel before he changes?</a:t>
            </a:r>
            <a:endParaRPr lang="en-GB" dirty="0">
              <a:latin typeface="HfW precursive" panose="00000500000000000000" pitchFamily="2" charset="0"/>
            </a:endParaRPr>
          </a:p>
        </p:txBody>
      </p:sp>
    </p:spTree>
    <p:extLst>
      <p:ext uri="{BB962C8B-B14F-4D97-AF65-F5344CB8AC3E}">
        <p14:creationId xmlns:p14="http://schemas.microsoft.com/office/powerpoint/2010/main" val="26504039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D0ABA2-8065-4806-B603-26784511CE77}"/>
              </a:ext>
            </a:extLst>
          </p:cNvPr>
          <p:cNvSpPr/>
          <p:nvPr/>
        </p:nvSpPr>
        <p:spPr>
          <a:xfrm>
            <a:off x="1758632" y="809241"/>
            <a:ext cx="5590124" cy="1102885"/>
          </a:xfrm>
          <a:prstGeom prst="roundRect">
            <a:avLst>
              <a:gd name="adj" fmla="val 753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Rounded Corners 1">
            <a:extLst>
              <a:ext uri="{FF2B5EF4-FFF2-40B4-BE49-F238E27FC236}">
                <a16:creationId xmlns:a16="http://schemas.microsoft.com/office/drawing/2014/main" id="{051754AD-3578-4554-85DC-E9BA59E1C912}"/>
              </a:ext>
            </a:extLst>
          </p:cNvPr>
          <p:cNvSpPr/>
          <p:nvPr/>
        </p:nvSpPr>
        <p:spPr>
          <a:xfrm>
            <a:off x="332509" y="696228"/>
            <a:ext cx="8098972" cy="1102885"/>
          </a:xfrm>
          <a:prstGeom prst="roundRect">
            <a:avLst>
              <a:gd name="adj" fmla="val 75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itle 20"/>
          <p:cNvSpPr>
            <a:spLocks noGrp="1"/>
          </p:cNvSpPr>
          <p:nvPr>
            <p:ph type="title"/>
          </p:nvPr>
        </p:nvSpPr>
        <p:spPr>
          <a:xfrm>
            <a:off x="160237" y="345753"/>
            <a:ext cx="8552021" cy="1727086"/>
          </a:xfrm>
        </p:spPr>
        <p:txBody>
          <a:bodyPr/>
          <a:lstStyle/>
          <a:p>
            <a:pPr algn="r"/>
            <a:r>
              <a:rPr lang="en-GB" sz="2800" dirty="0" smtClean="0">
                <a:solidFill>
                  <a:schemeClr val="bg1"/>
                </a:solidFill>
                <a:latin typeface="HfW precursive" panose="00000500000000000000" pitchFamily="2" charset="0"/>
              </a:rPr>
              <a:t>Before becoming a spider…</a:t>
            </a:r>
            <a:endParaRPr lang="en-GB" sz="2800" dirty="0">
              <a:solidFill>
                <a:schemeClr val="bg1"/>
              </a:solidFill>
              <a:latin typeface="HfW precursive" panose="00000500000000000000" pitchFamily="2" charset="0"/>
            </a:endParaRPr>
          </a:p>
        </p:txBody>
      </p:sp>
      <p:sp>
        <p:nvSpPr>
          <p:cNvPr id="6" name="Title 2"/>
          <p:cNvSpPr txBox="1">
            <a:spLocks/>
          </p:cNvSpPr>
          <p:nvPr/>
        </p:nvSpPr>
        <p:spPr>
          <a:xfrm>
            <a:off x="332509" y="3668690"/>
            <a:ext cx="823724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r>
              <a:rPr lang="en-GB" sz="2400" dirty="0" smtClean="0">
                <a:latin typeface="HfW precursive" panose="00000500000000000000" pitchFamily="2" charset="0"/>
              </a:rPr>
              <a:t>“</a:t>
            </a:r>
            <a:r>
              <a:rPr lang="en-GB" sz="2400" dirty="0">
                <a:latin typeface="HfW precursive" panose="00000500000000000000" pitchFamily="2" charset="0"/>
              </a:rPr>
              <a:t>A feeling past through the whole of his body, like he’d just been shot through an electrical wire, like he was the electricity. Every part of his body fizzed and hummed. The fizzing and humming became stronger, until he felt he was on fire, but a fire inside a never-ending tube, squeezed and vibrating.” </a:t>
            </a:r>
          </a:p>
        </p:txBody>
      </p:sp>
      <p:pic>
        <p:nvPicPr>
          <p:cNvPr id="2050" name="Picture 2" descr="59,481 Spiders Illustrations &amp;amp; Clip Art - i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45915" y1="50490" x2="62582" y2="48203"/>
                        <a14:foregroundMark x1="42647" y1="50490" x2="53431" y2="54085"/>
                        <a14:foregroundMark x1="45752" y1="48366" x2="47876" y2="48366"/>
                        <a14:foregroundMark x1="53758" y1="52124" x2="60294" y2="49346"/>
                        <a14:foregroundMark x1="62582" y1="50490" x2="69118" y2="51144"/>
                      </a14:backgroundRemoval>
                    </a14:imgEffect>
                  </a14:imgLayer>
                </a14:imgProps>
              </a:ext>
              <a:ext uri="{28A0092B-C50C-407E-A947-70E740481C1C}">
                <a14:useLocalDpi xmlns:a14="http://schemas.microsoft.com/office/drawing/2010/main" val="0"/>
              </a:ext>
            </a:extLst>
          </a:blip>
          <a:srcRect/>
          <a:stretch>
            <a:fillRect/>
          </a:stretch>
        </p:blipFill>
        <p:spPr bwMode="auto">
          <a:xfrm>
            <a:off x="6218803" y="-310633"/>
            <a:ext cx="3342631" cy="3342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4034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D0ABA2-8065-4806-B603-26784511CE77}"/>
              </a:ext>
            </a:extLst>
          </p:cNvPr>
          <p:cNvSpPr/>
          <p:nvPr/>
        </p:nvSpPr>
        <p:spPr>
          <a:xfrm>
            <a:off x="1758632" y="809241"/>
            <a:ext cx="5590124" cy="1102885"/>
          </a:xfrm>
          <a:prstGeom prst="roundRect">
            <a:avLst>
              <a:gd name="adj" fmla="val 753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Rounded Corners 1">
            <a:extLst>
              <a:ext uri="{FF2B5EF4-FFF2-40B4-BE49-F238E27FC236}">
                <a16:creationId xmlns:a16="http://schemas.microsoft.com/office/drawing/2014/main" id="{051754AD-3578-4554-85DC-E9BA59E1C912}"/>
              </a:ext>
            </a:extLst>
          </p:cNvPr>
          <p:cNvSpPr/>
          <p:nvPr/>
        </p:nvSpPr>
        <p:spPr>
          <a:xfrm>
            <a:off x="332509" y="696228"/>
            <a:ext cx="8098972" cy="1102885"/>
          </a:xfrm>
          <a:prstGeom prst="roundRect">
            <a:avLst>
              <a:gd name="adj" fmla="val 75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itle 20"/>
          <p:cNvSpPr>
            <a:spLocks noGrp="1"/>
          </p:cNvSpPr>
          <p:nvPr>
            <p:ph type="title"/>
          </p:nvPr>
        </p:nvSpPr>
        <p:spPr>
          <a:xfrm>
            <a:off x="160237" y="345753"/>
            <a:ext cx="8552021" cy="1727086"/>
          </a:xfrm>
        </p:spPr>
        <p:txBody>
          <a:bodyPr/>
          <a:lstStyle/>
          <a:p>
            <a:pPr algn="r"/>
            <a:r>
              <a:rPr lang="en-GB" sz="2800" dirty="0" smtClean="0">
                <a:solidFill>
                  <a:schemeClr val="bg1"/>
                </a:solidFill>
                <a:latin typeface="HfW precursive" panose="00000500000000000000" pitchFamily="2" charset="0"/>
              </a:rPr>
              <a:t>Before becoming a chicken…</a:t>
            </a:r>
            <a:endParaRPr lang="en-GB" sz="2800" dirty="0">
              <a:solidFill>
                <a:schemeClr val="bg1"/>
              </a:solidFill>
              <a:latin typeface="HfW precursive" panose="00000500000000000000" pitchFamily="2" charset="0"/>
            </a:endParaRPr>
          </a:p>
        </p:txBody>
      </p:sp>
      <p:sp>
        <p:nvSpPr>
          <p:cNvPr id="6" name="Title 2"/>
          <p:cNvSpPr txBox="1">
            <a:spLocks/>
          </p:cNvSpPr>
          <p:nvPr/>
        </p:nvSpPr>
        <p:spPr>
          <a:xfrm>
            <a:off x="332509" y="3668690"/>
            <a:ext cx="823724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r>
              <a:rPr lang="en-GB" sz="2400" dirty="0">
                <a:latin typeface="HfW precursive" panose="00000500000000000000" pitchFamily="2" charset="0"/>
              </a:rPr>
              <a:t>““The feeling burst through his whole body like an electric flower. It exploded inside him. Every part of his body was aflame, but with fire that was squeezed and crushed throughout his veins and arteries and back out through every pore of his skin” </a:t>
            </a:r>
          </a:p>
        </p:txBody>
      </p:sp>
      <p:pic>
        <p:nvPicPr>
          <p:cNvPr id="7170" name="Picture 2" descr="Chicken clipart. Free download transparent .PNG | Creazill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237" y="107773"/>
            <a:ext cx="1591704" cy="1965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65599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D0ABA2-8065-4806-B603-26784511CE77}"/>
              </a:ext>
            </a:extLst>
          </p:cNvPr>
          <p:cNvSpPr/>
          <p:nvPr/>
        </p:nvSpPr>
        <p:spPr>
          <a:xfrm>
            <a:off x="1758632" y="809241"/>
            <a:ext cx="5590124" cy="1102885"/>
          </a:xfrm>
          <a:prstGeom prst="roundRect">
            <a:avLst>
              <a:gd name="adj" fmla="val 753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Rounded Corners 1">
            <a:extLst>
              <a:ext uri="{FF2B5EF4-FFF2-40B4-BE49-F238E27FC236}">
                <a16:creationId xmlns:a16="http://schemas.microsoft.com/office/drawing/2014/main" id="{051754AD-3578-4554-85DC-E9BA59E1C912}"/>
              </a:ext>
            </a:extLst>
          </p:cNvPr>
          <p:cNvSpPr/>
          <p:nvPr/>
        </p:nvSpPr>
        <p:spPr>
          <a:xfrm>
            <a:off x="332509" y="696228"/>
            <a:ext cx="8098972" cy="1102885"/>
          </a:xfrm>
          <a:prstGeom prst="roundRect">
            <a:avLst>
              <a:gd name="adj" fmla="val 75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itle 20"/>
          <p:cNvSpPr>
            <a:spLocks noGrp="1"/>
          </p:cNvSpPr>
          <p:nvPr>
            <p:ph type="title"/>
          </p:nvPr>
        </p:nvSpPr>
        <p:spPr>
          <a:xfrm>
            <a:off x="83127" y="345753"/>
            <a:ext cx="8629131" cy="1727086"/>
          </a:xfrm>
        </p:spPr>
        <p:txBody>
          <a:bodyPr/>
          <a:lstStyle/>
          <a:p>
            <a:pPr algn="r"/>
            <a:r>
              <a:rPr lang="en-GB" sz="2800" dirty="0" smtClean="0">
                <a:solidFill>
                  <a:schemeClr val="bg1"/>
                </a:solidFill>
                <a:latin typeface="HfW precursive" panose="00000500000000000000" pitchFamily="2" charset="0"/>
              </a:rPr>
              <a:t>How do you feel different emotions around your body?</a:t>
            </a:r>
            <a:endParaRPr lang="en-GB" sz="2800" dirty="0">
              <a:solidFill>
                <a:schemeClr val="bg1"/>
              </a:solidFill>
              <a:latin typeface="HfW precursive" panose="00000500000000000000" pitchFamily="2" charset="0"/>
            </a:endParaRPr>
          </a:p>
        </p:txBody>
      </p:sp>
      <p:sp>
        <p:nvSpPr>
          <p:cNvPr id="6" name="Title 2"/>
          <p:cNvSpPr txBox="1">
            <a:spLocks/>
          </p:cNvSpPr>
          <p:nvPr/>
        </p:nvSpPr>
        <p:spPr>
          <a:xfrm>
            <a:off x="332509" y="3668690"/>
            <a:ext cx="823724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endParaRPr lang="en-GB" sz="2400" dirty="0">
              <a:latin typeface="HfW precursive" panose="00000500000000000000" pitchFamily="2" charset="0"/>
            </a:endParaRPr>
          </a:p>
        </p:txBody>
      </p:sp>
      <p:pic>
        <p:nvPicPr>
          <p:cNvPr id="3" name="Picture 2"/>
          <p:cNvPicPr>
            <a:picLocks noChangeAspect="1"/>
          </p:cNvPicPr>
          <p:nvPr/>
        </p:nvPicPr>
        <p:blipFill>
          <a:blip r:embed="rId2"/>
          <a:stretch>
            <a:fillRect/>
          </a:stretch>
        </p:blipFill>
        <p:spPr>
          <a:xfrm>
            <a:off x="663332" y="2072839"/>
            <a:ext cx="4865543" cy="3944257"/>
          </a:xfrm>
          <a:prstGeom prst="rect">
            <a:avLst/>
          </a:prstGeom>
        </p:spPr>
      </p:pic>
      <p:sp>
        <p:nvSpPr>
          <p:cNvPr id="8" name="Title 2"/>
          <p:cNvSpPr txBox="1">
            <a:spLocks/>
          </p:cNvSpPr>
          <p:nvPr/>
        </p:nvSpPr>
        <p:spPr>
          <a:xfrm>
            <a:off x="5345875" y="3394964"/>
            <a:ext cx="33663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r>
              <a:rPr lang="en-GB" sz="3200" dirty="0" smtClean="0">
                <a:latin typeface="HfW precursive" panose="00000500000000000000" pitchFamily="2" charset="0"/>
              </a:rPr>
              <a:t>What emotion do you think this shows?</a:t>
            </a:r>
            <a:endParaRPr lang="en-GB" sz="3200" dirty="0">
              <a:latin typeface="HfW precursive" panose="00000500000000000000" pitchFamily="2" charset="0"/>
            </a:endParaRPr>
          </a:p>
        </p:txBody>
      </p:sp>
    </p:spTree>
    <p:extLst>
      <p:ext uri="{BB962C8B-B14F-4D97-AF65-F5344CB8AC3E}">
        <p14:creationId xmlns:p14="http://schemas.microsoft.com/office/powerpoint/2010/main" val="814448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2D0ABA2-8065-4806-B603-26784511CE77}"/>
              </a:ext>
            </a:extLst>
          </p:cNvPr>
          <p:cNvSpPr/>
          <p:nvPr/>
        </p:nvSpPr>
        <p:spPr>
          <a:xfrm>
            <a:off x="1758632" y="809241"/>
            <a:ext cx="5590124" cy="1102885"/>
          </a:xfrm>
          <a:prstGeom prst="roundRect">
            <a:avLst>
              <a:gd name="adj" fmla="val 753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Rectangle: Rounded Corners 1">
            <a:extLst>
              <a:ext uri="{FF2B5EF4-FFF2-40B4-BE49-F238E27FC236}">
                <a16:creationId xmlns:a16="http://schemas.microsoft.com/office/drawing/2014/main" id="{051754AD-3578-4554-85DC-E9BA59E1C912}"/>
              </a:ext>
            </a:extLst>
          </p:cNvPr>
          <p:cNvSpPr/>
          <p:nvPr/>
        </p:nvSpPr>
        <p:spPr>
          <a:xfrm>
            <a:off x="1553380" y="618416"/>
            <a:ext cx="6876306" cy="1102885"/>
          </a:xfrm>
          <a:prstGeom prst="roundRect">
            <a:avLst>
              <a:gd name="adj" fmla="val 753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itle 20"/>
          <p:cNvSpPr>
            <a:spLocks noGrp="1"/>
          </p:cNvSpPr>
          <p:nvPr>
            <p:ph type="title"/>
          </p:nvPr>
        </p:nvSpPr>
        <p:spPr>
          <a:xfrm>
            <a:off x="1210790" y="524430"/>
            <a:ext cx="6677260" cy="1727086"/>
          </a:xfrm>
        </p:spPr>
        <p:txBody>
          <a:bodyPr/>
          <a:lstStyle/>
          <a:p>
            <a:pPr algn="r"/>
            <a:r>
              <a:rPr lang="en-GB" sz="3600" dirty="0" smtClean="0">
                <a:solidFill>
                  <a:schemeClr val="bg1"/>
                </a:solidFill>
                <a:latin typeface="HfW precursive" panose="00000500000000000000" pitchFamily="2" charset="0"/>
              </a:rPr>
              <a:t>Your task!</a:t>
            </a:r>
            <a:endParaRPr lang="en-GB" sz="3600" dirty="0">
              <a:solidFill>
                <a:schemeClr val="bg1"/>
              </a:solidFill>
              <a:latin typeface="HfW precursive" panose="00000500000000000000" pitchFamily="2" charset="0"/>
            </a:endParaRPr>
          </a:p>
        </p:txBody>
      </p:sp>
      <p:pic>
        <p:nvPicPr>
          <p:cNvPr id="1026" name="Picture 2" descr="Charlie Changes Into a Chicken : Copeland, Sam, Horne, Sarah: Amazon.co.uk: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048" y="249463"/>
            <a:ext cx="1199388" cy="184079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p:cNvSpPr txBox="1">
            <a:spLocks/>
          </p:cNvSpPr>
          <p:nvPr/>
        </p:nvSpPr>
        <p:spPr>
          <a:xfrm>
            <a:off x="868200" y="3704315"/>
            <a:ext cx="7561486"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50000"/>
              </a:lnSpc>
            </a:pPr>
            <a:r>
              <a:rPr lang="en-GB" dirty="0" smtClean="0">
                <a:latin typeface="HfW precursive" panose="00000500000000000000" pitchFamily="2" charset="0"/>
              </a:rPr>
              <a:t>Can you chose an emotion and label your gingerbread man to show how that emotion may effect the body? </a:t>
            </a:r>
            <a:endParaRPr lang="en-GB" dirty="0">
              <a:latin typeface="HfW precursive" panose="00000500000000000000" pitchFamily="2" charset="0"/>
            </a:endParaRPr>
          </a:p>
        </p:txBody>
      </p:sp>
    </p:spTree>
    <p:extLst>
      <p:ext uri="{BB962C8B-B14F-4D97-AF65-F5344CB8AC3E}">
        <p14:creationId xmlns:p14="http://schemas.microsoft.com/office/powerpoint/2010/main" val="16438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318</TotalTime>
  <Words>181</Words>
  <Application>Microsoft Office PowerPoint</Application>
  <PresentationFormat>On-screen Show (4:3)</PresentationFormat>
  <Paragraphs>11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Twinkl</vt:lpstr>
      <vt:lpstr>HfW precursive</vt:lpstr>
      <vt:lpstr>Office Theme</vt:lpstr>
      <vt:lpstr>Wednesday 9th February 2022 L.O: To understand how different emotions can affect our bodies. C: Charlie Changes into a Chicken C: Mental Health Week</vt:lpstr>
      <vt:lpstr>Let’s read to Chapter 5!</vt:lpstr>
      <vt:lpstr>Before becoming a spider…</vt:lpstr>
      <vt:lpstr>Before becoming a chicken…</vt:lpstr>
      <vt:lpstr>How do you feel different emotions around your body?</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Twinkl-A10</dc:creator>
  <cp:lastModifiedBy>Alice Watton</cp:lastModifiedBy>
  <cp:revision>23</cp:revision>
  <dcterms:created xsi:type="dcterms:W3CDTF">2020-09-30T04:49:01Z</dcterms:created>
  <dcterms:modified xsi:type="dcterms:W3CDTF">2022-02-06T14:29:55Z</dcterms:modified>
</cp:coreProperties>
</file>