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8.xml" ContentType="application/vnd.openxmlformats-officedocument.theme+xml"/>
  <Override PartName="/ppt/slideLayouts/slideLayout13.xml" ContentType="application/vnd.openxmlformats-officedocument.presentationml.slideLayout+xml"/>
  <Override PartName="/ppt/theme/theme9.xml" ContentType="application/vnd.openxmlformats-officedocument.theme+xml"/>
  <Override PartName="/ppt/slideLayouts/slideLayout14.xml" ContentType="application/vnd.openxmlformats-officedocument.presentationml.slideLayout+xml"/>
  <Override PartName="/ppt/theme/theme10.xml" ContentType="application/vnd.openxmlformats-officedocument.theme+xml"/>
  <Override PartName="/ppt/slideLayouts/slideLayout15.xml" ContentType="application/vnd.openxmlformats-officedocument.presentationml.slideLayout+xml"/>
  <Override PartName="/ppt/theme/theme11.xml" ContentType="application/vnd.openxmlformats-officedocument.theme+xml"/>
  <Override PartName="/ppt/slideLayouts/slideLayout16.xml" ContentType="application/vnd.openxmlformats-officedocument.presentationml.slideLayout+xml"/>
  <Override PartName="/ppt/theme/theme1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13.xml" ContentType="application/vnd.openxmlformats-officedocument.theme+xml"/>
  <Override PartName="/ppt/theme/theme1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2" r:id="rId5"/>
    <p:sldMasterId id="2147483674" r:id="rId6"/>
    <p:sldMasterId id="2147483676" r:id="rId7"/>
    <p:sldMasterId id="2147483678" r:id="rId8"/>
    <p:sldMasterId id="2147483680" r:id="rId9"/>
    <p:sldMasterId id="2147483683" r:id="rId10"/>
    <p:sldMasterId id="2147483685" r:id="rId11"/>
    <p:sldMasterId id="2147483690" r:id="rId12"/>
    <p:sldMasterId id="2147483692" r:id="rId13"/>
    <p:sldMasterId id="2147483694" r:id="rId14"/>
    <p:sldMasterId id="2147483696" r:id="rId15"/>
    <p:sldMasterId id="2147483698" r:id="rId16"/>
  </p:sldMasterIdLst>
  <p:notesMasterIdLst>
    <p:notesMasterId r:id="rId37"/>
  </p:notesMasterIdLst>
  <p:sldIdLst>
    <p:sldId id="272" r:id="rId17"/>
    <p:sldId id="273" r:id="rId18"/>
    <p:sldId id="274" r:id="rId19"/>
    <p:sldId id="275" r:id="rId20"/>
    <p:sldId id="256" r:id="rId21"/>
    <p:sldId id="257" r:id="rId22"/>
    <p:sldId id="258" r:id="rId23"/>
    <p:sldId id="259" r:id="rId24"/>
    <p:sldId id="260" r:id="rId25"/>
    <p:sldId id="261" r:id="rId26"/>
    <p:sldId id="262" r:id="rId27"/>
    <p:sldId id="263" r:id="rId28"/>
    <p:sldId id="264" r:id="rId29"/>
    <p:sldId id="265" r:id="rId30"/>
    <p:sldId id="266" r:id="rId31"/>
    <p:sldId id="267" r:id="rId32"/>
    <p:sldId id="268" r:id="rId33"/>
    <p:sldId id="269" r:id="rId34"/>
    <p:sldId id="270" r:id="rId35"/>
    <p:sldId id="271" r:id="rId3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66" d="100"/>
          <a:sy n="66" d="100"/>
        </p:scale>
        <p:origin x="78" y="6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2.xml"/><Relationship Id="rId26" Type="http://schemas.openxmlformats.org/officeDocument/2006/relationships/slide" Target="slides/slide10.xml"/><Relationship Id="rId39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5.xml"/><Relationship Id="rId34" Type="http://schemas.openxmlformats.org/officeDocument/2006/relationships/slide" Target="slides/slide18.xml"/><Relationship Id="rId42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1.xml"/><Relationship Id="rId25" Type="http://schemas.openxmlformats.org/officeDocument/2006/relationships/slide" Target="slides/slide9.xml"/><Relationship Id="rId33" Type="http://schemas.openxmlformats.org/officeDocument/2006/relationships/slide" Target="slides/slide17.xml"/><Relationship Id="rId38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" Target="slides/slide4.xml"/><Relationship Id="rId29" Type="http://schemas.openxmlformats.org/officeDocument/2006/relationships/slide" Target="slides/slide13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8.xml"/><Relationship Id="rId32" Type="http://schemas.openxmlformats.org/officeDocument/2006/relationships/slide" Target="slides/slide16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7.xml"/><Relationship Id="rId28" Type="http://schemas.openxmlformats.org/officeDocument/2006/relationships/slide" Target="slides/slide12.xml"/><Relationship Id="rId36" Type="http://schemas.openxmlformats.org/officeDocument/2006/relationships/slide" Target="slides/slide20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3.xml"/><Relationship Id="rId31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6.xml"/><Relationship Id="rId27" Type="http://schemas.openxmlformats.org/officeDocument/2006/relationships/slide" Target="slides/slide11.xml"/><Relationship Id="rId30" Type="http://schemas.openxmlformats.org/officeDocument/2006/relationships/slide" Target="slides/slide14.xml"/><Relationship Id="rId35" Type="http://schemas.openxmlformats.org/officeDocument/2006/relationships/slide" Target="slides/slide1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492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800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20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631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550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39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396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985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8675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1785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98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11/10/2020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227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167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917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627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9037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0670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7951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3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4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5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6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theme" Target="../theme/theme13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87BA8-EE05-5B47-AA8E-5C40480EF833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10/11/2020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04220-09CD-BB40-9D4B-3D471FD5207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278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B58596D-144E-6F4B-8342-E9E1FC0F7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361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DB37CFC6-37C9-CE49-AB05-C39AD71AAE6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911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sign with white text&#10;&#10;Description automatically generated">
            <a:extLst>
              <a:ext uri="{FF2B5EF4-FFF2-40B4-BE49-F238E27FC236}">
                <a16:creationId xmlns:a16="http://schemas.microsoft.com/office/drawing/2014/main" id="{627127CC-F8BF-374D-9CF0-C9021CFC3C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965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087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287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B1CD55F-F59D-4C4C-B1D3-CF371F78438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092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191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661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291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571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105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362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6.xml"/><Relationship Id="rId1" Type="http://schemas.openxmlformats.org/officeDocument/2006/relationships/tags" Target="../tags/tag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8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9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0.xml"/><Relationship Id="rId6" Type="http://schemas.openxmlformats.org/officeDocument/2006/relationships/image" Target="../media/image21.png"/><Relationship Id="rId5" Type="http://schemas.openxmlformats.org/officeDocument/2006/relationships/image" Target="../media/image18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3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9.png"/><Relationship Id="rId7" Type="http://schemas.openxmlformats.org/officeDocument/2006/relationships/image" Target="NUL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4.xml"/><Relationship Id="rId6" Type="http://schemas.openxmlformats.org/officeDocument/2006/relationships/image" Target="NULL"/><Relationship Id="rId10" Type="http://schemas.openxmlformats.org/officeDocument/2006/relationships/image" Target="NULL"/><Relationship Id="rId9" Type="http://schemas.openxmlformats.org/officeDocument/2006/relationships/image" Target="NUL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5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2630" y="165418"/>
            <a:ext cx="5010226" cy="66925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2883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1860" y="173820"/>
            <a:ext cx="4943740" cy="65585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08349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3284" y="367943"/>
            <a:ext cx="6446600" cy="59167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6790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250" y="115763"/>
            <a:ext cx="6935906" cy="631406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01590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02874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068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483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2" y="539496"/>
            <a:ext cx="661358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1) Write 49,012 in words.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2) Draw counters to represent 31,043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)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What is the value of the digit 2 in 52,301?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1494798" y="2398271"/>
          <a:ext cx="5214965" cy="18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60249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2" y="539496"/>
            <a:ext cx="6613586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1) Write 49,012 in words.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   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Forty-nine thousand and twelve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2) Draw counters to represent 31,043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)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What is the value of the digit 2 in 52,301?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   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Two thousand / 2,000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1548402" y="3092278"/>
            <a:ext cx="440182" cy="421641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2057048" y="3092278"/>
            <a:ext cx="440182" cy="421641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693053" y="3092278"/>
            <a:ext cx="440182" cy="421641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5201699" y="3092278"/>
            <a:ext cx="440182" cy="421641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693053" y="3612404"/>
            <a:ext cx="440182" cy="421641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201699" y="3612404"/>
            <a:ext cx="440182" cy="421641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1801288" y="3571446"/>
            <a:ext cx="440182" cy="421641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5743050" y="3092278"/>
            <a:ext cx="440182" cy="421641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6251696" y="3092278"/>
            <a:ext cx="440182" cy="421641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5995936" y="3571446"/>
            <a:ext cx="440182" cy="421641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2646313" y="3092277"/>
            <a:ext cx="440182" cy="421641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/>
          </p:nvPr>
        </p:nvGraphicFramePr>
        <p:xfrm>
          <a:off x="1494798" y="2398271"/>
          <a:ext cx="5214965" cy="18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80081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9353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" name="Table 38"/>
          <p:cNvGraphicFramePr>
            <a:graphicFrameLocks noGrp="1"/>
          </p:cNvGraphicFramePr>
          <p:nvPr>
            <p:extLst/>
          </p:nvPr>
        </p:nvGraphicFramePr>
        <p:xfrm>
          <a:off x="1267095" y="1345475"/>
          <a:ext cx="6387740" cy="38796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77548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96991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90975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graphicFrame>
        <p:nvGraphicFramePr>
          <p:cNvPr id="45" name="Table 44"/>
          <p:cNvGraphicFramePr>
            <a:graphicFrameLocks noGrp="1"/>
          </p:cNvGraphicFramePr>
          <p:nvPr>
            <p:extLst/>
          </p:nvPr>
        </p:nvGraphicFramePr>
        <p:xfrm>
          <a:off x="1267097" y="1345475"/>
          <a:ext cx="6387738" cy="38796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4623">
                  <a:extLst>
                    <a:ext uri="{9D8B030D-6E8A-4147-A177-3AD203B41FA5}">
                      <a16:colId xmlns:a16="http://schemas.microsoft.com/office/drawing/2014/main" val="2381301211"/>
                    </a:ext>
                  </a:extLst>
                </a:gridCol>
                <a:gridCol w="106462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6462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6462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6462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6462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96991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+mn-lt"/>
                        </a:rPr>
                        <a:t>HTh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E8B9A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90975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55" name="Oval 54"/>
          <p:cNvSpPr/>
          <p:nvPr/>
        </p:nvSpPr>
        <p:spPr>
          <a:xfrm>
            <a:off x="1015417" y="874570"/>
            <a:ext cx="1453705" cy="5099715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5786938" y="1607004"/>
            <a:ext cx="568800" cy="45720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585916" y="1594758"/>
            <a:ext cx="567311" cy="45720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712399" y="1607004"/>
            <a:ext cx="568800" cy="45720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525281" y="1607004"/>
            <a:ext cx="568800" cy="45720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081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55" grpId="1" animBg="1"/>
      <p:bldP spid="4" grpId="0" animBg="1"/>
      <p:bldP spid="4" grpId="1" animBg="1"/>
      <p:bldP spid="9" grpId="0" animBg="1"/>
      <p:bldP spid="9" grpId="1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" name="Table 44"/>
          <p:cNvGraphicFramePr>
            <a:graphicFrameLocks noGrp="1"/>
          </p:cNvGraphicFramePr>
          <p:nvPr>
            <p:extLst/>
          </p:nvPr>
        </p:nvGraphicFramePr>
        <p:xfrm>
          <a:off x="1236399" y="1296336"/>
          <a:ext cx="6387738" cy="38796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4623">
                  <a:extLst>
                    <a:ext uri="{9D8B030D-6E8A-4147-A177-3AD203B41FA5}">
                      <a16:colId xmlns:a16="http://schemas.microsoft.com/office/drawing/2014/main" val="2381301211"/>
                    </a:ext>
                  </a:extLst>
                </a:gridCol>
                <a:gridCol w="106462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6462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6462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6462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6462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96991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+mn-lt"/>
                        </a:rPr>
                        <a:t>HTh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E8B9A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90975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585" y="2347185"/>
            <a:ext cx="561662" cy="5478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9339" y="2347185"/>
            <a:ext cx="561662" cy="5478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585" y="2947667"/>
            <a:ext cx="561662" cy="54782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9339" y="2947667"/>
            <a:ext cx="561662" cy="54782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585" y="3490962"/>
            <a:ext cx="561662" cy="54782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9339" y="3490962"/>
            <a:ext cx="561662" cy="54782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4286" y="2347185"/>
            <a:ext cx="585751" cy="57132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9770" y="2347185"/>
            <a:ext cx="585751" cy="57132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4286" y="2947667"/>
            <a:ext cx="585751" cy="57132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2430" y="2347185"/>
            <a:ext cx="564684" cy="5507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737" y="2347185"/>
            <a:ext cx="564684" cy="5507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2430" y="2947667"/>
            <a:ext cx="564684" cy="55077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737" y="2947667"/>
            <a:ext cx="564684" cy="55077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2430" y="3490962"/>
            <a:ext cx="564684" cy="55077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3663" y="2347185"/>
            <a:ext cx="602924" cy="58807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7197" y="2347185"/>
            <a:ext cx="602924" cy="58807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249" y="2347185"/>
            <a:ext cx="605707" cy="59079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171211" y="886728"/>
            <a:ext cx="15507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313260" y="886728"/>
            <a:ext cx="15507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626563" y="886728"/>
            <a:ext cx="15507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788757" y="886728"/>
            <a:ext cx="15507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926670" y="886728"/>
            <a:ext cx="15507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705592" y="886728"/>
            <a:ext cx="4663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431249" y="5450400"/>
            <a:ext cx="1550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120,635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145136" y="5296512"/>
            <a:ext cx="46423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One hundred and twenty thousand, six hundred and thirty-five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537861" y="4703136"/>
            <a:ext cx="49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605843" y="4703136"/>
            <a:ext cx="49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705592" y="4703136"/>
            <a:ext cx="49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801386" y="4703136"/>
            <a:ext cx="49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791779" y="4703136"/>
            <a:ext cx="49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941255" y="4703136"/>
            <a:ext cx="49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839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2" grpId="0"/>
      <p:bldP spid="39" grpId="0"/>
      <p:bldP spid="39" grpId="1"/>
      <p:bldP spid="40" grpId="0"/>
      <p:bldP spid="40" grpId="1"/>
      <p:bldP spid="41" grpId="0"/>
      <p:bldP spid="41" grpId="1"/>
      <p:bldP spid="42" grpId="0"/>
      <p:bldP spid="42" grpId="1"/>
      <p:bldP spid="43" grpId="0"/>
      <p:bldP spid="43" grpId="1"/>
      <p:bldP spid="44" grpId="0"/>
      <p:bldP spid="44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856682" y="2439615"/>
            <a:ext cx="7565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Four hundred and three thousand, two hundred and ten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8259" y="573240"/>
            <a:ext cx="747045" cy="747045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545930" y="715930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3502" y="3828747"/>
            <a:ext cx="1250012" cy="875008"/>
          </a:xfrm>
          <a:prstGeom prst="rect">
            <a:avLst/>
          </a:prstGeom>
        </p:spPr>
      </p:pic>
      <p:sp>
        <p:nvSpPr>
          <p:cNvPr id="39" name="Rounded Rectangular Callout 38"/>
          <p:cNvSpPr/>
          <p:nvPr/>
        </p:nvSpPr>
        <p:spPr>
          <a:xfrm>
            <a:off x="1492624" y="3698072"/>
            <a:ext cx="3748786" cy="1005683"/>
          </a:xfrm>
          <a:prstGeom prst="wedgeRoundRectCallout">
            <a:avLst>
              <a:gd name="adj1" fmla="val 65177"/>
              <a:gd name="adj2" fmla="val 714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That’s 43,210 in numerals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099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" name="Table 44"/>
          <p:cNvGraphicFramePr>
            <a:graphicFrameLocks noGrp="1"/>
          </p:cNvGraphicFramePr>
          <p:nvPr>
            <p:extLst/>
          </p:nvPr>
        </p:nvGraphicFramePr>
        <p:xfrm>
          <a:off x="1236399" y="1484594"/>
          <a:ext cx="6387738" cy="38796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4623">
                  <a:extLst>
                    <a:ext uri="{9D8B030D-6E8A-4147-A177-3AD203B41FA5}">
                      <a16:colId xmlns:a16="http://schemas.microsoft.com/office/drawing/2014/main" val="2381301211"/>
                    </a:ext>
                  </a:extLst>
                </a:gridCol>
                <a:gridCol w="106462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6462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6462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6462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6462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96991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+mn-lt"/>
                        </a:rPr>
                        <a:t>HTh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E8B9A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90975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983" y="2434784"/>
            <a:ext cx="561662" cy="5478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989" y="2434784"/>
            <a:ext cx="561662" cy="54782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017" y="2434784"/>
            <a:ext cx="585751" cy="57132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22" y="2434784"/>
            <a:ext cx="605707" cy="59079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157502" y="1075323"/>
            <a:ext cx="15507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00,000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517512" y="1075323"/>
            <a:ext cx="15507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644958" y="1075323"/>
            <a:ext cx="15507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763099" y="1075323"/>
            <a:ext cx="15507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872496" y="1075323"/>
            <a:ext cx="15507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1772" y="1075323"/>
            <a:ext cx="4663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730769" y="609825"/>
            <a:ext cx="1550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403,210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79298" y="5514285"/>
            <a:ext cx="7565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Four hundred and three thousand, two hundred and ten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22" y="3033188"/>
            <a:ext cx="605707" cy="59079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22" y="3631592"/>
            <a:ext cx="605707" cy="59079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22" y="4229996"/>
            <a:ext cx="605707" cy="590790"/>
          </a:xfrm>
          <a:prstGeom prst="rect">
            <a:avLst/>
          </a:prstGeom>
        </p:spPr>
      </p:pic>
      <p:sp>
        <p:nvSpPr>
          <p:cNvPr id="41" name="Oval 40"/>
          <p:cNvSpPr/>
          <p:nvPr/>
        </p:nvSpPr>
        <p:spPr>
          <a:xfrm>
            <a:off x="817803" y="5462671"/>
            <a:ext cx="1890497" cy="5698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3921011" y="5521932"/>
            <a:ext cx="1362346" cy="44636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3247062" y="5484214"/>
            <a:ext cx="2036295" cy="5339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481" y="2434784"/>
            <a:ext cx="602924" cy="58807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481" y="2982611"/>
            <a:ext cx="602924" cy="58807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4513" y="2434784"/>
            <a:ext cx="602924" cy="58807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8410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0" grpId="0"/>
      <p:bldP spid="31" grpId="0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Box 5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22747" y="789095"/>
            <a:ext cx="78702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Find the number that has a 6 in the thousands column.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031573" y="4278302"/>
            <a:ext cx="22833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5,607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22718" y="4278302"/>
            <a:ext cx="22833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864,592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659717" y="4241567"/>
            <a:ext cx="22833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326,704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graphicFrame>
        <p:nvGraphicFramePr>
          <p:cNvPr id="75" name="Table 74"/>
          <p:cNvGraphicFramePr>
            <a:graphicFrameLocks noGrp="1"/>
          </p:cNvGraphicFramePr>
          <p:nvPr>
            <p:extLst/>
          </p:nvPr>
        </p:nvGraphicFramePr>
        <p:xfrm>
          <a:off x="2178801" y="1932058"/>
          <a:ext cx="4236216" cy="14803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6036">
                  <a:extLst>
                    <a:ext uri="{9D8B030D-6E8A-4147-A177-3AD203B41FA5}">
                      <a16:colId xmlns:a16="http://schemas.microsoft.com/office/drawing/2014/main" val="2381301211"/>
                    </a:ext>
                  </a:extLst>
                </a:gridCol>
                <a:gridCol w="706036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70603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70603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70603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70603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6138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+mn-lt"/>
                        </a:rPr>
                        <a:t>HTh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E8B9A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08413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76" name="Oval 75"/>
          <p:cNvSpPr/>
          <p:nvPr/>
        </p:nvSpPr>
        <p:spPr>
          <a:xfrm>
            <a:off x="3655000" y="1823612"/>
            <a:ext cx="561923" cy="194446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472756" y="2491108"/>
            <a:ext cx="889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cxnSp>
        <p:nvCxnSpPr>
          <p:cNvPr id="78" name="Straight Connector 77"/>
          <p:cNvCxnSpPr/>
          <p:nvPr/>
        </p:nvCxnSpPr>
        <p:spPr>
          <a:xfrm>
            <a:off x="1496820" y="4772506"/>
            <a:ext cx="21457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6549700" y="4741408"/>
            <a:ext cx="21457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Oval 80"/>
          <p:cNvSpPr/>
          <p:nvPr/>
        </p:nvSpPr>
        <p:spPr>
          <a:xfrm>
            <a:off x="5754609" y="4292738"/>
            <a:ext cx="2036295" cy="5339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82" name="Straight Connector 81"/>
          <p:cNvCxnSpPr/>
          <p:nvPr/>
        </p:nvCxnSpPr>
        <p:spPr>
          <a:xfrm>
            <a:off x="3695828" y="4785669"/>
            <a:ext cx="21457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4216923" y="2783496"/>
            <a:ext cx="1985127" cy="0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736120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  <p:bldP spid="72" grpId="0"/>
      <p:bldP spid="76" grpId="0" animBg="1"/>
      <p:bldP spid="77" grpId="0"/>
      <p:bldP spid="8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Box 5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22747" y="1487542"/>
            <a:ext cx="82150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What is the value of the 7 in each number?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376974" y="4224774"/>
            <a:ext cx="22833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23,671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586419" y="4219741"/>
            <a:ext cx="22833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47,964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graphicFrame>
        <p:nvGraphicFramePr>
          <p:cNvPr id="75" name="Table 74"/>
          <p:cNvGraphicFramePr>
            <a:graphicFrameLocks noGrp="1"/>
          </p:cNvGraphicFramePr>
          <p:nvPr>
            <p:extLst/>
          </p:nvPr>
        </p:nvGraphicFramePr>
        <p:xfrm>
          <a:off x="833425" y="2415805"/>
          <a:ext cx="4236216" cy="14803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6036">
                  <a:extLst>
                    <a:ext uri="{9D8B030D-6E8A-4147-A177-3AD203B41FA5}">
                      <a16:colId xmlns:a16="http://schemas.microsoft.com/office/drawing/2014/main" val="2381301211"/>
                    </a:ext>
                  </a:extLst>
                </a:gridCol>
                <a:gridCol w="706036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70603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70603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70603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70603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6138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+mn-lt"/>
                        </a:rPr>
                        <a:t>HTh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E8B9A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08413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cxnSp>
        <p:nvCxnSpPr>
          <p:cNvPr id="78" name="Straight Connector 77"/>
          <p:cNvCxnSpPr/>
          <p:nvPr/>
        </p:nvCxnSpPr>
        <p:spPr>
          <a:xfrm>
            <a:off x="1876891" y="4224774"/>
            <a:ext cx="21457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6325310" y="4703306"/>
            <a:ext cx="21457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4648695" y="4725918"/>
            <a:ext cx="21457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008290" y="4725918"/>
            <a:ext cx="1451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7,000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833466" y="4725918"/>
            <a:ext cx="1451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70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715677" y="4224774"/>
            <a:ext cx="2703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887402" y="4224774"/>
            <a:ext cx="2703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7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960508" y="4224774"/>
            <a:ext cx="5562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2,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349737" y="4224774"/>
            <a:ext cx="2703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550217" y="4224774"/>
            <a:ext cx="2703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9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758692" y="4224774"/>
            <a:ext cx="2703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</a:t>
            </a:r>
          </a:p>
        </p:txBody>
      </p:sp>
      <p:sp>
        <p:nvSpPr>
          <p:cNvPr id="32" name="Oval 31"/>
          <p:cNvSpPr/>
          <p:nvPr/>
        </p:nvSpPr>
        <p:spPr>
          <a:xfrm>
            <a:off x="1606440" y="2083232"/>
            <a:ext cx="561923" cy="194446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307852" y="3909521"/>
            <a:ext cx="1451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70,000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8259" y="740497"/>
            <a:ext cx="747045" cy="7470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545930" y="88318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3758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81481E-6 L -0.07309 -0.2053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63" y="-10278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81481E-6 L -0.01233 -0.20578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" y="-10301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81481E-6 L 0.04566 -0.2057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4" y="-10301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81481E-6 L 0.08976 -0.20578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79" y="-10301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81481E-6 L 0.14739 -0.20578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61" y="-10301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81481E-6 L 0.19861 -0.2057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31" y="-10301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  <p:bldP spid="70" grpId="0"/>
      <p:bldP spid="23" grpId="0"/>
      <p:bldP spid="25" grpId="0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 animBg="1"/>
      <p:bldP spid="32" grpId="1" animBg="1"/>
      <p:bldP spid="33" grpId="0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1 - 6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27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251915" y="1041949"/>
          <a:ext cx="6096000" cy="2773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35558425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27160865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3932494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1,000</a:t>
                      </a:r>
                      <a:r>
                        <a:rPr lang="en-GB" sz="28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less</a:t>
                      </a:r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+mn-lt"/>
                        </a:rPr>
                        <a:t>Number</a:t>
                      </a:r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1,000 more</a:t>
                      </a:r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75006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pPr algn="ctr"/>
                      <a:r>
                        <a:rPr lang="en-GB" sz="3200" dirty="0" smtClean="0"/>
                        <a:t>168,763</a:t>
                      </a:r>
                    </a:p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4289940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pPr algn="ctr"/>
                      <a:r>
                        <a:rPr lang="en-GB" sz="3200" dirty="0" smtClean="0"/>
                        <a:t>469,706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3404576"/>
                  </a:ext>
                </a:extLst>
              </a:tr>
            </a:tbl>
          </a:graphicData>
        </a:graphic>
      </p:graphicFrame>
      <p:sp>
        <p:nvSpPr>
          <p:cNvPr id="45" name="Right Bracket 44"/>
          <p:cNvSpPr/>
          <p:nvPr/>
        </p:nvSpPr>
        <p:spPr>
          <a:xfrm rot="16200000" flipV="1">
            <a:off x="2950672" y="768720"/>
            <a:ext cx="346535" cy="2005994"/>
          </a:xfrm>
          <a:prstGeom prst="rightBracket">
            <a:avLst>
              <a:gd name="adj" fmla="val 550761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ight Bracket 45"/>
          <p:cNvSpPr/>
          <p:nvPr/>
        </p:nvSpPr>
        <p:spPr>
          <a:xfrm rot="16200000">
            <a:off x="5012805" y="721294"/>
            <a:ext cx="330386" cy="2105737"/>
          </a:xfrm>
          <a:prstGeom prst="rightBracket">
            <a:avLst>
              <a:gd name="adj" fmla="val 550761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4027830" y="2322079"/>
            <a:ext cx="214103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603983" y="1843777"/>
            <a:ext cx="1943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169,763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69" name="Straight Connector 68"/>
          <p:cNvCxnSpPr/>
          <p:nvPr/>
        </p:nvCxnSpPr>
        <p:spPr>
          <a:xfrm>
            <a:off x="6109728" y="2316772"/>
            <a:ext cx="200629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1519323" y="1843777"/>
            <a:ext cx="1943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167,763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6" name="Straight Connector 75"/>
          <p:cNvCxnSpPr/>
          <p:nvPr/>
        </p:nvCxnSpPr>
        <p:spPr>
          <a:xfrm>
            <a:off x="2013363" y="2316773"/>
            <a:ext cx="211081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4027830" y="3441258"/>
            <a:ext cx="206481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Right Bracket 84"/>
          <p:cNvSpPr/>
          <p:nvPr/>
        </p:nvSpPr>
        <p:spPr>
          <a:xfrm rot="16200000" flipV="1">
            <a:off x="2950672" y="1887897"/>
            <a:ext cx="346535" cy="2005996"/>
          </a:xfrm>
          <a:prstGeom prst="rightBracket">
            <a:avLst>
              <a:gd name="adj" fmla="val 550761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Right Bracket 85"/>
          <p:cNvSpPr/>
          <p:nvPr/>
        </p:nvSpPr>
        <p:spPr>
          <a:xfrm rot="16200000">
            <a:off x="5013635" y="1844247"/>
            <a:ext cx="330386" cy="2104078"/>
          </a:xfrm>
          <a:prstGeom prst="rightBracket">
            <a:avLst>
              <a:gd name="adj" fmla="val 550761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87" name="Straight Connector 86"/>
          <p:cNvCxnSpPr/>
          <p:nvPr/>
        </p:nvCxnSpPr>
        <p:spPr>
          <a:xfrm>
            <a:off x="6115774" y="3451416"/>
            <a:ext cx="209922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>
            <a:off x="2028223" y="3410934"/>
            <a:ext cx="182880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88"/>
          <p:cNvSpPr txBox="1"/>
          <p:nvPr/>
        </p:nvSpPr>
        <p:spPr>
          <a:xfrm>
            <a:off x="5418492" y="2936907"/>
            <a:ext cx="1943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4610,706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623190" y="2945676"/>
            <a:ext cx="1943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470,706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1519323" y="2935605"/>
            <a:ext cx="1943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468,706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443" y="4167846"/>
            <a:ext cx="602924" cy="58807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367" y="4167846"/>
            <a:ext cx="602924" cy="58807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2652" y="4167846"/>
            <a:ext cx="602924" cy="58807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576" y="4167846"/>
            <a:ext cx="602924" cy="58807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443" y="4781346"/>
            <a:ext cx="602924" cy="58807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367" y="4781346"/>
            <a:ext cx="602924" cy="58807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2652" y="4781346"/>
            <a:ext cx="602924" cy="58807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576" y="4781346"/>
            <a:ext cx="602924" cy="58807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861" y="4167846"/>
            <a:ext cx="602924" cy="58807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8500" y="4781346"/>
            <a:ext cx="602924" cy="58807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907" y="4444111"/>
            <a:ext cx="627819" cy="61235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56316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6" grpId="0" animBg="1"/>
      <p:bldP spid="46" grpId="1" animBg="1"/>
      <p:bldP spid="9" grpId="0"/>
      <p:bldP spid="70" grpId="0"/>
      <p:bldP spid="85" grpId="0" animBg="1"/>
      <p:bldP spid="86" grpId="0" animBg="1"/>
      <p:bldP spid="86" grpId="1" animBg="1"/>
      <p:bldP spid="89" grpId="0"/>
      <p:bldP spid="89" grpId="1"/>
      <p:bldP spid="90" grpId="0"/>
      <p:bldP spid="9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8259" y="570226"/>
            <a:ext cx="747045" cy="747045"/>
          </a:xfrm>
          <a:prstGeom prst="rect">
            <a:avLst/>
          </a:prstGeom>
        </p:spPr>
      </p:pic>
      <p:sp>
        <p:nvSpPr>
          <p:cNvPr id="69" name="TextBox 68"/>
          <p:cNvSpPr txBox="1"/>
          <p:nvPr/>
        </p:nvSpPr>
        <p:spPr>
          <a:xfrm>
            <a:off x="5341514" y="75570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014608" y="1966586"/>
                <a:ext cx="20166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584,693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4608" y="1966586"/>
                <a:ext cx="2016690" cy="584775"/>
              </a:xfrm>
              <a:prstGeom prst="rect">
                <a:avLst/>
              </a:prstGeom>
              <a:blipFill>
                <a:blip r:embed="rId6"/>
                <a:stretch>
                  <a:fillRect l="-755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2870548" y="1966585"/>
                <a:ext cx="19394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284,693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0548" y="1966585"/>
                <a:ext cx="1939447" cy="584775"/>
              </a:xfrm>
              <a:prstGeom prst="rect">
                <a:avLst/>
              </a:prstGeom>
              <a:blipFill>
                <a:blip r:embed="rId7"/>
                <a:stretch>
                  <a:fillRect l="-8176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0" name="TextBox 69"/>
          <p:cNvSpPr txBox="1"/>
          <p:nvPr/>
        </p:nvSpPr>
        <p:spPr>
          <a:xfrm>
            <a:off x="4687364" y="1966584"/>
            <a:ext cx="1939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?</a:t>
            </a:r>
          </a:p>
        </p:txBody>
      </p:sp>
      <p:pic>
        <p:nvPicPr>
          <p:cNvPr id="72" name="Picture 7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4450" y="4435538"/>
            <a:ext cx="1250012" cy="875008"/>
          </a:xfrm>
          <a:prstGeom prst="rect">
            <a:avLst/>
          </a:prstGeom>
        </p:spPr>
      </p:pic>
      <p:sp>
        <p:nvSpPr>
          <p:cNvPr id="73" name="Rounded Rectangular Callout 72"/>
          <p:cNvSpPr/>
          <p:nvPr/>
        </p:nvSpPr>
        <p:spPr>
          <a:xfrm>
            <a:off x="1337564" y="4225827"/>
            <a:ext cx="4900282" cy="1084720"/>
          </a:xfrm>
          <a:prstGeom prst="wedgeRoundRectCallout">
            <a:avLst>
              <a:gd name="adj1" fmla="val 59469"/>
              <a:gd name="adj2" fmla="val 1210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I need to use a written method to work out the missing number.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74" name="Oval 73"/>
          <p:cNvSpPr/>
          <p:nvPr/>
        </p:nvSpPr>
        <p:spPr>
          <a:xfrm>
            <a:off x="1014608" y="1998213"/>
            <a:ext cx="322956" cy="59725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Oval 74"/>
          <p:cNvSpPr/>
          <p:nvPr/>
        </p:nvSpPr>
        <p:spPr>
          <a:xfrm>
            <a:off x="2883260" y="1998213"/>
            <a:ext cx="322956" cy="59725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4660393" y="1955828"/>
            <a:ext cx="1939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300,000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3146475" y="3254572"/>
            <a:ext cx="485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/>
              <p:cNvSpPr txBox="1"/>
              <p:nvPr/>
            </p:nvSpPr>
            <p:spPr>
              <a:xfrm>
                <a:off x="989034" y="3254572"/>
                <a:ext cx="215744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485,680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9" name="TextBox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9034" y="3254572"/>
                <a:ext cx="2157442" cy="584775"/>
              </a:xfrm>
              <a:prstGeom prst="rect">
                <a:avLst/>
              </a:prstGeom>
              <a:blipFill>
                <a:blip r:embed="rId9"/>
                <a:stretch>
                  <a:fillRect l="-7062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/>
              <p:cNvSpPr txBox="1"/>
              <p:nvPr/>
            </p:nvSpPr>
            <p:spPr>
              <a:xfrm>
                <a:off x="3917519" y="3254572"/>
                <a:ext cx="20166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405,680 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80" name="TextBox 7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7519" y="3254572"/>
                <a:ext cx="2016690" cy="584775"/>
              </a:xfrm>
              <a:prstGeom prst="rect">
                <a:avLst/>
              </a:prstGeom>
              <a:blipFill>
                <a:blip r:embed="rId10"/>
                <a:stretch>
                  <a:fillRect t="-12500" r="-757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1" name="Oval 80"/>
          <p:cNvSpPr/>
          <p:nvPr/>
        </p:nvSpPr>
        <p:spPr>
          <a:xfrm>
            <a:off x="1240076" y="3269666"/>
            <a:ext cx="285015" cy="59725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Oval 82"/>
          <p:cNvSpPr/>
          <p:nvPr/>
        </p:nvSpPr>
        <p:spPr>
          <a:xfrm>
            <a:off x="4597811" y="3281080"/>
            <a:ext cx="233700" cy="59725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2760075" y="3247183"/>
            <a:ext cx="1939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80,000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8057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74" grpId="0" animBg="1"/>
      <p:bldP spid="75" grpId="0" animBg="1"/>
      <p:bldP spid="77" grpId="0"/>
      <p:bldP spid="78" grpId="0"/>
      <p:bldP spid="78" grpId="1"/>
      <p:bldP spid="79" grpId="0"/>
      <p:bldP spid="80" grpId="0"/>
      <p:bldP spid="81" grpId="0" animBg="1"/>
      <p:bldP spid="83" grpId="0" animBg="1"/>
      <p:bldP spid="8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1187456" y="4748456"/>
            <a:ext cx="645458" cy="82894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4977954" y="4748456"/>
            <a:ext cx="645458" cy="82894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965271" y="5100689"/>
            <a:ext cx="441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427042" y="5090668"/>
            <a:ext cx="441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82" name="Table 81"/>
          <p:cNvGraphicFramePr>
            <a:graphicFrameLocks noGrp="1"/>
          </p:cNvGraphicFramePr>
          <p:nvPr>
            <p:extLst/>
          </p:nvPr>
        </p:nvGraphicFramePr>
        <p:xfrm>
          <a:off x="1124317" y="4092536"/>
          <a:ext cx="4558944" cy="15916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9824">
                  <a:extLst>
                    <a:ext uri="{9D8B030D-6E8A-4147-A177-3AD203B41FA5}">
                      <a16:colId xmlns:a16="http://schemas.microsoft.com/office/drawing/2014/main" val="2381301211"/>
                    </a:ext>
                  </a:extLst>
                </a:gridCol>
                <a:gridCol w="759824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75982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75982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75982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75982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59243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+mn-lt"/>
                        </a:rPr>
                        <a:t>HTh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E8B9A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03241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36" name="TextBox 3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40180" y="539496"/>
            <a:ext cx="55128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Rosie is thinking of a 6-digit number.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51501" y="226867"/>
            <a:ext cx="1160360" cy="1635052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40180" y="1412631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The greatest digit has the largest possible value.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40180" y="976874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The first and last digits add up to 11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40179" y="2284145"/>
            <a:ext cx="71830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The value of the digit in the hundreds column is double the ones.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40180" y="1848388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The value of the digit in the thousands column is 3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40180" y="3089236"/>
            <a:ext cx="8321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There is the same digit in the 1s, 10s and 10,000s columns.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40180" y="3526613"/>
            <a:ext cx="8019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What is Rosie’s number?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1" name="Rounded Rectangle 50"/>
          <p:cNvSpPr/>
          <p:nvPr/>
        </p:nvSpPr>
        <p:spPr>
          <a:xfrm>
            <a:off x="1945556" y="4748456"/>
            <a:ext cx="645458" cy="82894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Rounded Rectangle 51"/>
          <p:cNvSpPr/>
          <p:nvPr/>
        </p:nvSpPr>
        <p:spPr>
          <a:xfrm>
            <a:off x="2703656" y="4748456"/>
            <a:ext cx="645458" cy="82894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Rounded Rectangle 73"/>
          <p:cNvSpPr/>
          <p:nvPr/>
        </p:nvSpPr>
        <p:spPr>
          <a:xfrm>
            <a:off x="3461756" y="4748456"/>
            <a:ext cx="645458" cy="82894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4219856" y="4748456"/>
            <a:ext cx="645458" cy="82894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68619" y="4740848"/>
            <a:ext cx="441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4953180" y="4718811"/>
            <a:ext cx="441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3577499" y="4865678"/>
            <a:ext cx="441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2841093" y="4865678"/>
            <a:ext cx="441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4365986" y="4865678"/>
            <a:ext cx="441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6003276" y="4740849"/>
            <a:ext cx="25097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923,422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0" name="Picture 8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0172" y="3663258"/>
            <a:ext cx="747045" cy="747045"/>
          </a:xfrm>
          <a:prstGeom prst="rect">
            <a:avLst/>
          </a:prstGeom>
        </p:spPr>
      </p:pic>
      <p:sp>
        <p:nvSpPr>
          <p:cNvPr id="91" name="TextBox 90"/>
          <p:cNvSpPr txBox="1"/>
          <p:nvPr/>
        </p:nvSpPr>
        <p:spPr>
          <a:xfrm>
            <a:off x="5774880" y="3798513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140924" y="5099420"/>
            <a:ext cx="441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225203" y="4730135"/>
            <a:ext cx="441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436580" y="4748456"/>
            <a:ext cx="441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224043" y="5081085"/>
            <a:ext cx="441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061545" y="4858973"/>
            <a:ext cx="441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3866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6 L 0.01389 0.02338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4" y="1157"/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44444E-6 L 0.01632 0.01736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" y="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1" grpId="0" animBg="1"/>
      <p:bldP spid="30" grpId="0"/>
      <p:bldP spid="30" grpId="1"/>
      <p:bldP spid="33" grpId="0"/>
      <p:bldP spid="33" grpId="1"/>
      <p:bldP spid="38" grpId="0"/>
      <p:bldP spid="38" grpId="1"/>
      <p:bldP spid="41" grpId="0"/>
      <p:bldP spid="41" grpId="1"/>
      <p:bldP spid="45" grpId="0"/>
      <p:bldP spid="45" grpId="1"/>
      <p:bldP spid="46" grpId="0"/>
      <p:bldP spid="46" grpId="1"/>
      <p:bldP spid="48" grpId="0"/>
      <p:bldP spid="48" grpId="1"/>
      <p:bldP spid="49" grpId="0"/>
      <p:bldP spid="51" grpId="0" animBg="1"/>
      <p:bldP spid="52" grpId="0" animBg="1"/>
      <p:bldP spid="74" grpId="0" animBg="1"/>
      <p:bldP spid="80" grpId="0" animBg="1"/>
      <p:bldP spid="4" grpId="0"/>
      <p:bldP spid="4" grpId="1"/>
      <p:bldP spid="83" grpId="0"/>
      <p:bldP spid="83" grpId="1"/>
      <p:bldP spid="85" grpId="0"/>
      <p:bldP spid="87" grpId="0"/>
      <p:bldP spid="88" grpId="0"/>
      <p:bldP spid="89" grpId="0"/>
      <p:bldP spid="91" grpId="0"/>
      <p:bldP spid="29" grpId="0"/>
      <p:bldP spid="29" grpId="1"/>
      <p:bldP spid="31" grpId="0"/>
      <p:bldP spid="31" grpId="1"/>
      <p:bldP spid="32" grpId="0"/>
      <p:bldP spid="32" grpId="1"/>
      <p:bldP spid="34" grpId="0"/>
      <p:bldP spid="34" grpId="1"/>
      <p:bldP spid="3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the rest of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0621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3.3|3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5.1|11.7|0.6|5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0.9|1.6|0.8|2|2|1.1|2.2|0.8|1.4|0.8|3.3|3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2.7|7.1|3.5|3.6|0.4|12|1.9|1.4|6.2|0.8|2.9|0.5|1.8|4.3|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17.9|5.5|5.9|1|1.7|17.6|1.6|18.7|14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6.9|5.6|2.3|2.2|4.7|4.4|4.6|5.9|0.7|3.3|2.1|2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3.9|8|5.2|1.3|6.2|9.5|0.7|0.8|8.6|0.7|11.4|1.1|1.1|9.4|10.2|10.3|13|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9|0.8|18|0.5|2.1|9|2.8|12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2.8|2.5|3.7|3.7|4.8|17.1|3.1|2|5.5|1.4|1.6|0.9|5.4|5|2|3.3|5.1|1.8|5.5|2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2_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1_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1_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1_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0EA4060-33E5-400D-86B8-9B73B89F27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933c73ff-1f47-478d-836a-52d41c4c8390"/>
    <ds:schemaRef ds:uri="b7193443-4924-4c98-83f1-322a08f1315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3058</TotalTime>
  <Words>361</Words>
  <Application>Microsoft Office PowerPoint</Application>
  <PresentationFormat>On-screen Show (4:3)</PresentationFormat>
  <Paragraphs>162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13</vt:i4>
      </vt:variant>
      <vt:variant>
        <vt:lpstr>Slide Titles</vt:lpstr>
      </vt:variant>
      <vt:variant>
        <vt:i4>20</vt:i4>
      </vt:variant>
    </vt:vector>
  </HeadingPairs>
  <TitlesOfParts>
    <vt:vector size="39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1_Title slide</vt:lpstr>
      <vt:lpstr>2_Get ready questions</vt:lpstr>
      <vt:lpstr>1_Get ready title</vt:lpstr>
      <vt:lpstr>1_Let's learn title</vt:lpstr>
      <vt:lpstr>1_Let's learn slides</vt:lpstr>
      <vt:lpstr>1_Your turn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1 - 6 on the worksheet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John Sutton</cp:lastModifiedBy>
  <cp:revision>269</cp:revision>
  <dcterms:created xsi:type="dcterms:W3CDTF">2019-07-05T11:02:13Z</dcterms:created>
  <dcterms:modified xsi:type="dcterms:W3CDTF">2020-10-11T15:58:38Z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