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18"/>
  </p:notesMasterIdLst>
  <p:sldIdLst>
    <p:sldId id="256" r:id="rId2"/>
    <p:sldId id="257" r:id="rId3"/>
    <p:sldId id="258" r:id="rId4"/>
    <p:sldId id="259" r:id="rId5"/>
    <p:sldId id="260" r:id="rId6"/>
    <p:sldId id="262" r:id="rId7"/>
    <p:sldId id="268" r:id="rId8"/>
    <p:sldId id="273" r:id="rId9"/>
    <p:sldId id="276" r:id="rId10"/>
    <p:sldId id="269" r:id="rId11"/>
    <p:sldId id="274" r:id="rId12"/>
    <p:sldId id="277" r:id="rId13"/>
    <p:sldId id="270" r:id="rId14"/>
    <p:sldId id="275" r:id="rId15"/>
    <p:sldId id="278" r:id="rId16"/>
    <p:sldId id="266"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DA7F28-C4E7-4DE8-880D-3484E3C9969F}" type="datetimeFigureOut">
              <a:rPr lang="en-GB" smtClean="0"/>
              <a:t>10/06/2021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B04664-0E09-4F95-9893-CD8E729A99D9}" type="slidenum">
              <a:rPr lang="en-GB" smtClean="0"/>
              <a:t>‹#›</a:t>
            </a:fld>
            <a:endParaRPr lang="en-GB"/>
          </a:p>
        </p:txBody>
      </p:sp>
    </p:spTree>
    <p:extLst>
      <p:ext uri="{BB962C8B-B14F-4D97-AF65-F5344CB8AC3E}">
        <p14:creationId xmlns:p14="http://schemas.microsoft.com/office/powerpoint/2010/main" val="8093893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26174E8-BE67-4BAB-811A-7CC95AB98F03}" type="datetimeFigureOut">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C3AC6E63-73BA-4E89-B9AD-B7AEE89E4662}" type="slidenum">
              <a:rPr lang="en-GB" smtClean="0"/>
              <a:t>‹#›</a:t>
            </a:fld>
            <a:endParaRPr lang="en-GB"/>
          </a:p>
        </p:txBody>
      </p:sp>
    </p:spTree>
    <p:extLst>
      <p:ext uri="{BB962C8B-B14F-4D97-AF65-F5344CB8AC3E}">
        <p14:creationId xmlns:p14="http://schemas.microsoft.com/office/powerpoint/2010/main" val="2932246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6174E8-BE67-4BAB-811A-7CC95AB98F03}" type="datetimeFigureOut">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3AC6E63-73BA-4E89-B9AD-B7AEE89E4662}" type="slidenum">
              <a:rPr lang="en-GB" smtClean="0"/>
              <a:t>‹#›</a:t>
            </a:fld>
            <a:endParaRPr lang="en-GB"/>
          </a:p>
        </p:txBody>
      </p:sp>
    </p:spTree>
    <p:extLst>
      <p:ext uri="{BB962C8B-B14F-4D97-AF65-F5344CB8AC3E}">
        <p14:creationId xmlns:p14="http://schemas.microsoft.com/office/powerpoint/2010/main" val="1801163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26174E8-BE67-4BAB-811A-7CC95AB98F03}" type="datetimeFigureOut">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3AC6E63-73BA-4E89-B9AD-B7AEE89E4662}" type="slidenum">
              <a:rPr lang="en-GB" smtClean="0"/>
              <a:t>‹#›</a:t>
            </a:fld>
            <a:endParaRPr lang="en-GB"/>
          </a:p>
        </p:txBody>
      </p:sp>
    </p:spTree>
    <p:extLst>
      <p:ext uri="{BB962C8B-B14F-4D97-AF65-F5344CB8AC3E}">
        <p14:creationId xmlns:p14="http://schemas.microsoft.com/office/powerpoint/2010/main" val="929880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26174E8-BE67-4BAB-811A-7CC95AB98F03}" type="datetimeFigureOut">
              <a:rPr lang="en-GB" smtClean="0"/>
              <a:t>10/06/2021</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C3AC6E63-73BA-4E89-B9AD-B7AEE89E4662}" type="slidenum">
              <a:rPr lang="en-GB" smtClean="0"/>
              <a:t>‹#›</a:t>
            </a:fld>
            <a:endParaRPr lang="en-GB"/>
          </a:p>
        </p:txBody>
      </p:sp>
    </p:spTree>
    <p:extLst>
      <p:ext uri="{BB962C8B-B14F-4D97-AF65-F5344CB8AC3E}">
        <p14:creationId xmlns:p14="http://schemas.microsoft.com/office/powerpoint/2010/main" val="21564116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26174E8-BE67-4BAB-811A-7CC95AB98F03}" type="datetimeFigureOut">
              <a:rPr lang="en-GB" smtClean="0"/>
              <a:t>10/06/2021</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C3AC6E63-73BA-4E89-B9AD-B7AEE89E4662}" type="slidenum">
              <a:rPr lang="en-GB" smtClean="0"/>
              <a:t>‹#›</a:t>
            </a:fld>
            <a:endParaRPr lang="en-GB"/>
          </a:p>
        </p:txBody>
      </p:sp>
    </p:spTree>
    <p:extLst>
      <p:ext uri="{BB962C8B-B14F-4D97-AF65-F5344CB8AC3E}">
        <p14:creationId xmlns:p14="http://schemas.microsoft.com/office/powerpoint/2010/main" val="905247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26174E8-BE67-4BAB-811A-7CC95AB98F03}" type="datetimeFigureOut">
              <a:rPr lang="en-GB" smtClean="0"/>
              <a:t>10/06/2021</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C3AC6E63-73BA-4E89-B9AD-B7AEE89E4662}" type="slidenum">
              <a:rPr lang="en-GB" smtClean="0"/>
              <a:t>‹#›</a:t>
            </a:fld>
            <a:endParaRPr lang="en-GB"/>
          </a:p>
        </p:txBody>
      </p:sp>
    </p:spTree>
    <p:extLst>
      <p:ext uri="{BB962C8B-B14F-4D97-AF65-F5344CB8AC3E}">
        <p14:creationId xmlns:p14="http://schemas.microsoft.com/office/powerpoint/2010/main" val="3755400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6174E8-BE67-4BAB-811A-7CC95AB98F03}" type="datetimeFigureOut">
              <a:rPr lang="en-GB" smtClean="0"/>
              <a:t>10/06/2021</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C3AC6E63-73BA-4E89-B9AD-B7AEE89E4662}" type="slidenum">
              <a:rPr lang="en-GB" smtClean="0"/>
              <a:t>‹#›</a:t>
            </a:fld>
            <a:endParaRPr lang="en-GB"/>
          </a:p>
        </p:txBody>
      </p:sp>
    </p:spTree>
    <p:extLst>
      <p:ext uri="{BB962C8B-B14F-4D97-AF65-F5344CB8AC3E}">
        <p14:creationId xmlns:p14="http://schemas.microsoft.com/office/powerpoint/2010/main" val="3060207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26174E8-BE67-4BAB-811A-7CC95AB98F03}" type="datetimeFigureOut">
              <a:rPr lang="en-GB" smtClean="0"/>
              <a:t>10/06/2021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C3AC6E63-73BA-4E89-B9AD-B7AEE89E4662}" type="slidenum">
              <a:rPr lang="en-GB" smtClean="0"/>
              <a:t>‹#›</a:t>
            </a:fld>
            <a:endParaRPr lang="en-GB"/>
          </a:p>
        </p:txBody>
      </p:sp>
    </p:spTree>
    <p:extLst>
      <p:ext uri="{BB962C8B-B14F-4D97-AF65-F5344CB8AC3E}">
        <p14:creationId xmlns:p14="http://schemas.microsoft.com/office/powerpoint/2010/main" val="3449483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26174E8-BE67-4BAB-811A-7CC95AB98F03}" type="datetimeFigureOut">
              <a:rPr lang="en-GB" smtClean="0"/>
              <a:t>10/06/2021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3AC6E63-73BA-4E89-B9AD-B7AEE89E4662}" type="slidenum">
              <a:rPr lang="en-GB" smtClean="0"/>
              <a:t>‹#›</a:t>
            </a:fld>
            <a:endParaRPr lang="en-GB"/>
          </a:p>
        </p:txBody>
      </p:sp>
    </p:spTree>
    <p:extLst>
      <p:ext uri="{BB962C8B-B14F-4D97-AF65-F5344CB8AC3E}">
        <p14:creationId xmlns:p14="http://schemas.microsoft.com/office/powerpoint/2010/main" val="15441498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26174E8-BE67-4BAB-811A-7CC95AB98F03}" type="datetimeFigureOut">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3AC6E63-73BA-4E89-B9AD-B7AEE89E4662}" type="slidenum">
              <a:rPr lang="en-GB" smtClean="0"/>
              <a:t>‹#›</a:t>
            </a:fld>
            <a:endParaRPr lang="en-GB"/>
          </a:p>
        </p:txBody>
      </p:sp>
    </p:spTree>
    <p:extLst>
      <p:ext uri="{BB962C8B-B14F-4D97-AF65-F5344CB8AC3E}">
        <p14:creationId xmlns:p14="http://schemas.microsoft.com/office/powerpoint/2010/main" val="575619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26174E8-BE67-4BAB-811A-7CC95AB98F03}" type="datetimeFigureOut">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3AC6E63-73BA-4E89-B9AD-B7AEE89E4662}"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6117783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126174E8-BE67-4BAB-811A-7CC95AB98F03}" type="datetimeFigureOut">
              <a:rPr lang="en-GB" smtClean="0"/>
              <a:t>10/06/2021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3AC6E63-73BA-4E89-B9AD-B7AEE89E4662}" type="slidenum">
              <a:rPr lang="en-GB" smtClean="0"/>
              <a:t>‹#›</a:t>
            </a:fld>
            <a:endParaRPr lang="en-GB"/>
          </a:p>
        </p:txBody>
      </p:sp>
    </p:spTree>
    <p:extLst>
      <p:ext uri="{BB962C8B-B14F-4D97-AF65-F5344CB8AC3E}">
        <p14:creationId xmlns:p14="http://schemas.microsoft.com/office/powerpoint/2010/main" val="19836483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126174E8-BE67-4BAB-811A-7CC95AB98F03}" type="datetimeFigureOut">
              <a:rPr lang="en-GB" smtClean="0"/>
              <a:t>10/06/2021</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3AC6E63-73BA-4E89-B9AD-B7AEE89E4662}"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9254285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126174E8-BE67-4BAB-811A-7CC95AB98F03}" type="datetimeFigureOut">
              <a:rPr lang="en-GB" smtClean="0"/>
              <a:t>10/06/2021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3AC6E63-73BA-4E89-B9AD-B7AEE89E4662}" type="slidenum">
              <a:rPr lang="en-GB" smtClean="0"/>
              <a:t>‹#›</a:t>
            </a:fld>
            <a:endParaRPr lang="en-GB"/>
          </a:p>
        </p:txBody>
      </p:sp>
    </p:spTree>
    <p:extLst>
      <p:ext uri="{BB962C8B-B14F-4D97-AF65-F5344CB8AC3E}">
        <p14:creationId xmlns:p14="http://schemas.microsoft.com/office/powerpoint/2010/main" val="9673090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6174E8-BE67-4BAB-811A-7CC95AB98F03}" type="datetimeFigureOut">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3AC6E63-73BA-4E89-B9AD-B7AEE89E4662}" type="slidenum">
              <a:rPr lang="en-GB" smtClean="0"/>
              <a:t>‹#›</a:t>
            </a:fld>
            <a:endParaRPr lang="en-GB"/>
          </a:p>
        </p:txBody>
      </p:sp>
    </p:spTree>
    <p:extLst>
      <p:ext uri="{BB962C8B-B14F-4D97-AF65-F5344CB8AC3E}">
        <p14:creationId xmlns:p14="http://schemas.microsoft.com/office/powerpoint/2010/main" val="16639866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6174E8-BE67-4BAB-811A-7CC95AB98F03}" type="datetimeFigureOut">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3AC6E63-73BA-4E89-B9AD-B7AEE89E4662}" type="slidenum">
              <a:rPr lang="en-GB" smtClean="0"/>
              <a:t>‹#›</a:t>
            </a:fld>
            <a:endParaRPr lang="en-GB"/>
          </a:p>
        </p:txBody>
      </p:sp>
    </p:spTree>
    <p:extLst>
      <p:ext uri="{BB962C8B-B14F-4D97-AF65-F5344CB8AC3E}">
        <p14:creationId xmlns:p14="http://schemas.microsoft.com/office/powerpoint/2010/main" val="27822937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126174E8-BE67-4BAB-811A-7CC95AB98F03}" type="datetimeFigureOut">
              <a:rPr lang="en-GB" smtClean="0"/>
              <a:t>10/06/2021</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C3AC6E63-73BA-4E89-B9AD-B7AEE89E4662}" type="slidenum">
              <a:rPr lang="en-GB" smtClean="0"/>
              <a:t>‹#›</a:t>
            </a:fld>
            <a:endParaRPr lang="en-GB"/>
          </a:p>
        </p:txBody>
      </p:sp>
    </p:spTree>
    <p:extLst>
      <p:ext uri="{BB962C8B-B14F-4D97-AF65-F5344CB8AC3E}">
        <p14:creationId xmlns:p14="http://schemas.microsoft.com/office/powerpoint/2010/main" val="2878214087"/>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8B801C-6218-4ABE-B41E-8F139F803029}"/>
              </a:ext>
            </a:extLst>
          </p:cNvPr>
          <p:cNvSpPr>
            <a:spLocks noGrp="1"/>
          </p:cNvSpPr>
          <p:nvPr>
            <p:ph type="ctrTitle"/>
          </p:nvPr>
        </p:nvSpPr>
        <p:spPr/>
        <p:txBody>
          <a:bodyPr/>
          <a:lstStyle/>
          <a:p>
            <a:r>
              <a:rPr lang="en-GB" dirty="0">
                <a:latin typeface="Comic Sans MS" panose="030F0702030302020204" pitchFamily="66" charset="0"/>
              </a:rPr>
              <a:t>Tuesday 15</a:t>
            </a:r>
            <a:r>
              <a:rPr lang="en-GB" baseline="30000" dirty="0">
                <a:latin typeface="Comic Sans MS" panose="030F0702030302020204" pitchFamily="66" charset="0"/>
              </a:rPr>
              <a:t>th</a:t>
            </a:r>
            <a:r>
              <a:rPr lang="en-GB" dirty="0">
                <a:latin typeface="Comic Sans MS" panose="030F0702030302020204" pitchFamily="66" charset="0"/>
              </a:rPr>
              <a:t> June 2021</a:t>
            </a:r>
          </a:p>
        </p:txBody>
      </p:sp>
      <p:sp>
        <p:nvSpPr>
          <p:cNvPr id="3" name="Subtitle 2">
            <a:extLst>
              <a:ext uri="{FF2B5EF4-FFF2-40B4-BE49-F238E27FC236}">
                <a16:creationId xmlns:a16="http://schemas.microsoft.com/office/drawing/2014/main" id="{56F7D70C-2DAC-4B16-8682-49575C58ED9B}"/>
              </a:ext>
            </a:extLst>
          </p:cNvPr>
          <p:cNvSpPr>
            <a:spLocks noGrp="1"/>
          </p:cNvSpPr>
          <p:nvPr>
            <p:ph type="subTitle" idx="1"/>
          </p:nvPr>
        </p:nvSpPr>
        <p:spPr/>
        <p:txBody>
          <a:bodyPr>
            <a:normAutofit fontScale="92500" lnSpcReduction="20000"/>
          </a:bodyPr>
          <a:lstStyle/>
          <a:p>
            <a:r>
              <a:rPr lang="en-GB" sz="2100" dirty="0">
                <a:latin typeface="Comic Sans MS" panose="030F0702030302020204" pitchFamily="66" charset="0"/>
              </a:rPr>
              <a:t>LO: to understand beliefs and teachings</a:t>
            </a:r>
          </a:p>
          <a:p>
            <a:r>
              <a:rPr lang="en-GB" sz="2100" dirty="0">
                <a:latin typeface="Comic Sans MS" panose="030F0702030302020204" pitchFamily="66" charset="0"/>
              </a:rPr>
              <a:t>	to understand lifestyles and practices</a:t>
            </a:r>
          </a:p>
          <a:p>
            <a:r>
              <a:rPr lang="en-GB" sz="2100" dirty="0">
                <a:latin typeface="Comic Sans MS" panose="030F0702030302020204" pitchFamily="66" charset="0"/>
              </a:rPr>
              <a:t>	to understand values</a:t>
            </a:r>
          </a:p>
        </p:txBody>
      </p:sp>
    </p:spTree>
    <p:extLst>
      <p:ext uri="{BB962C8B-B14F-4D97-AF65-F5344CB8AC3E}">
        <p14:creationId xmlns:p14="http://schemas.microsoft.com/office/powerpoint/2010/main" val="347386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48B6F-2073-4DC6-8B6D-7AB196BFB8E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B828F91-EC59-402C-9F1F-EE342F1C4E7B}"/>
              </a:ext>
            </a:extLst>
          </p:cNvPr>
          <p:cNvSpPr>
            <a:spLocks noGrp="1"/>
          </p:cNvSpPr>
          <p:nvPr>
            <p:ph idx="1"/>
          </p:nvPr>
        </p:nvSpPr>
        <p:spPr>
          <a:xfrm>
            <a:off x="2589212" y="2133600"/>
            <a:ext cx="2795588" cy="3777622"/>
          </a:xfrm>
        </p:spPr>
        <p:txBody>
          <a:bodyPr>
            <a:normAutofit/>
          </a:bodyPr>
          <a:lstStyle/>
          <a:p>
            <a:r>
              <a:rPr lang="en-GB" sz="2100" dirty="0">
                <a:latin typeface="Comic Sans MS" panose="030F0702030302020204" pitchFamily="66" charset="0"/>
              </a:rPr>
              <a:t>Can you remember what this represents?</a:t>
            </a:r>
          </a:p>
        </p:txBody>
      </p:sp>
      <p:pic>
        <p:nvPicPr>
          <p:cNvPr id="1026" name="Picture 2" descr="File:Dharma wheel.svg - Wikimedia Commons">
            <a:extLst>
              <a:ext uri="{FF2B5EF4-FFF2-40B4-BE49-F238E27FC236}">
                <a16:creationId xmlns:a16="http://schemas.microsoft.com/office/drawing/2014/main" id="{C9690216-1112-42B5-A849-46A7692E24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848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89532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BC7CC-4B7A-45CE-8134-E7CF8DD474F0}"/>
              </a:ext>
            </a:extLst>
          </p:cNvPr>
          <p:cNvSpPr>
            <a:spLocks noGrp="1"/>
          </p:cNvSpPr>
          <p:nvPr>
            <p:ph type="title"/>
          </p:nvPr>
        </p:nvSpPr>
        <p:spPr/>
        <p:txBody>
          <a:bodyPr>
            <a:normAutofit/>
          </a:bodyPr>
          <a:lstStyle/>
          <a:p>
            <a:r>
              <a:rPr lang="en-GB" sz="5400" dirty="0">
                <a:latin typeface="Comic Sans MS" panose="030F0702030302020204" pitchFamily="66" charset="0"/>
              </a:rPr>
              <a:t>The Eight-Fold Path</a:t>
            </a:r>
          </a:p>
        </p:txBody>
      </p:sp>
      <p:sp>
        <p:nvSpPr>
          <p:cNvPr id="3" name="Content Placeholder 2">
            <a:extLst>
              <a:ext uri="{FF2B5EF4-FFF2-40B4-BE49-F238E27FC236}">
                <a16:creationId xmlns:a16="http://schemas.microsoft.com/office/drawing/2014/main" id="{7BF3E1F7-7C34-4D34-81F2-17CC72C9004C}"/>
              </a:ext>
            </a:extLst>
          </p:cNvPr>
          <p:cNvSpPr>
            <a:spLocks noGrp="1"/>
          </p:cNvSpPr>
          <p:nvPr>
            <p:ph idx="1"/>
          </p:nvPr>
        </p:nvSpPr>
        <p:spPr>
          <a:xfrm>
            <a:off x="2076208" y="2110408"/>
            <a:ext cx="3357184" cy="4747591"/>
          </a:xfrm>
        </p:spPr>
        <p:txBody>
          <a:bodyPr>
            <a:noAutofit/>
          </a:bodyPr>
          <a:lstStyle/>
          <a:p>
            <a:r>
              <a:rPr lang="en-GB" sz="2000" dirty="0">
                <a:latin typeface="Comic Sans MS" panose="030F0702030302020204" pitchFamily="66" charset="0"/>
              </a:rPr>
              <a:t>The Buddha says there are 8 things people can do to help them lead good lives which would make the world better for everybody and everything.</a:t>
            </a:r>
          </a:p>
          <a:p>
            <a:r>
              <a:rPr lang="en-GB" sz="2000" dirty="0">
                <a:latin typeface="Comic Sans MS" panose="030F0702030302020204" pitchFamily="66" charset="0"/>
              </a:rPr>
              <a:t>The Eight-Fold Path helps people know which decisions/choices are good, i.e. decisions that will be thoughtful and bring no harm to any living thing.</a:t>
            </a:r>
          </a:p>
        </p:txBody>
      </p:sp>
      <p:pic>
        <p:nvPicPr>
          <p:cNvPr id="3076" name="Picture 4" descr="In Buddhism the eightfold path is the route to end suffering">
            <a:extLst>
              <a:ext uri="{FF2B5EF4-FFF2-40B4-BE49-F238E27FC236}">
                <a16:creationId xmlns:a16="http://schemas.microsoft.com/office/drawing/2014/main" id="{7E6C7135-E34D-413A-8B4F-D7A251DF4C8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41" r="3850"/>
          <a:stretch/>
        </p:blipFill>
        <p:spPr bwMode="auto">
          <a:xfrm>
            <a:off x="5433392" y="2110408"/>
            <a:ext cx="6758608"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27411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EC238-9D2D-485E-A014-692A745271A1}"/>
              </a:ext>
            </a:extLst>
          </p:cNvPr>
          <p:cNvSpPr>
            <a:spLocks noGrp="1"/>
          </p:cNvSpPr>
          <p:nvPr>
            <p:ph type="title"/>
          </p:nvPr>
        </p:nvSpPr>
        <p:spPr/>
        <p:txBody>
          <a:bodyPr>
            <a:normAutofit/>
          </a:bodyPr>
          <a:lstStyle/>
          <a:p>
            <a:r>
              <a:rPr lang="en-GB" sz="5400" dirty="0">
                <a:latin typeface="Comic Sans MS" panose="030F0702030302020204" pitchFamily="66" charset="0"/>
              </a:rPr>
              <a:t>Quick Activity</a:t>
            </a:r>
          </a:p>
        </p:txBody>
      </p:sp>
      <p:sp>
        <p:nvSpPr>
          <p:cNvPr id="3" name="Content Placeholder 2">
            <a:extLst>
              <a:ext uri="{FF2B5EF4-FFF2-40B4-BE49-F238E27FC236}">
                <a16:creationId xmlns:a16="http://schemas.microsoft.com/office/drawing/2014/main" id="{96459D21-747C-495B-B369-8B3FDC1581EB}"/>
              </a:ext>
            </a:extLst>
          </p:cNvPr>
          <p:cNvSpPr>
            <a:spLocks noGrp="1"/>
          </p:cNvSpPr>
          <p:nvPr>
            <p:ph idx="1"/>
          </p:nvPr>
        </p:nvSpPr>
        <p:spPr>
          <a:xfrm>
            <a:off x="2589212" y="1765852"/>
            <a:ext cx="8915400" cy="3777622"/>
          </a:xfrm>
        </p:spPr>
        <p:txBody>
          <a:bodyPr>
            <a:normAutofit/>
          </a:bodyPr>
          <a:lstStyle/>
          <a:p>
            <a:r>
              <a:rPr lang="en-GB" sz="2100" dirty="0">
                <a:latin typeface="Comic Sans MS" panose="030F0702030302020204" pitchFamily="66" charset="0"/>
              </a:rPr>
              <a:t>Complete the Eight-Fold Path sheet: match the definitions to the different folds.</a:t>
            </a:r>
          </a:p>
          <a:p>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6F694DB7-718F-4E6E-A5D8-B806D28F83DD}"/>
              </a:ext>
            </a:extLst>
          </p:cNvPr>
          <p:cNvPicPr>
            <a:picLocks noChangeAspect="1"/>
          </p:cNvPicPr>
          <p:nvPr/>
        </p:nvPicPr>
        <p:blipFill rotWithShape="1">
          <a:blip r:embed="rId2"/>
          <a:srcRect l="8584" t="22647" r="28693" b="7630"/>
          <a:stretch/>
        </p:blipFill>
        <p:spPr>
          <a:xfrm>
            <a:off x="0" y="3094582"/>
            <a:ext cx="6018868" cy="3763418"/>
          </a:xfrm>
          <a:prstGeom prst="rect">
            <a:avLst/>
          </a:prstGeom>
        </p:spPr>
      </p:pic>
      <p:pic>
        <p:nvPicPr>
          <p:cNvPr id="6" name="Picture 5">
            <a:extLst>
              <a:ext uri="{FF2B5EF4-FFF2-40B4-BE49-F238E27FC236}">
                <a16:creationId xmlns:a16="http://schemas.microsoft.com/office/drawing/2014/main" id="{FE8E7A1C-67A2-4FAD-A960-37D228D17C7C}"/>
              </a:ext>
            </a:extLst>
          </p:cNvPr>
          <p:cNvPicPr>
            <a:picLocks noChangeAspect="1"/>
          </p:cNvPicPr>
          <p:nvPr/>
        </p:nvPicPr>
        <p:blipFill rotWithShape="1">
          <a:blip r:embed="rId3"/>
          <a:srcRect l="8834" t="22296" r="28120" b="7718"/>
          <a:stretch/>
        </p:blipFill>
        <p:spPr>
          <a:xfrm>
            <a:off x="6142128" y="3064190"/>
            <a:ext cx="6049872" cy="3777622"/>
          </a:xfrm>
          <a:prstGeom prst="rect">
            <a:avLst/>
          </a:prstGeom>
        </p:spPr>
      </p:pic>
      <p:sp>
        <p:nvSpPr>
          <p:cNvPr id="7" name="TextBox 6">
            <a:extLst>
              <a:ext uri="{FF2B5EF4-FFF2-40B4-BE49-F238E27FC236}">
                <a16:creationId xmlns:a16="http://schemas.microsoft.com/office/drawing/2014/main" id="{48381CB1-B0E4-4C98-A96E-73E11EC69174}"/>
              </a:ext>
            </a:extLst>
          </p:cNvPr>
          <p:cNvSpPr txBox="1"/>
          <p:nvPr/>
        </p:nvSpPr>
        <p:spPr>
          <a:xfrm>
            <a:off x="6401778" y="4792134"/>
            <a:ext cx="1692355" cy="307777"/>
          </a:xfrm>
          <a:prstGeom prst="rect">
            <a:avLst/>
          </a:prstGeom>
          <a:solidFill>
            <a:schemeClr val="bg1"/>
          </a:solidFill>
        </p:spPr>
        <p:txBody>
          <a:bodyPr wrap="square" rtlCol="0">
            <a:spAutoFit/>
          </a:bodyPr>
          <a:lstStyle/>
          <a:p>
            <a:pPr algn="ctr"/>
            <a:r>
              <a:rPr lang="en-GB" sz="1400" dirty="0">
                <a:latin typeface="Arial" panose="020B0604020202020204" pitchFamily="34" charset="0"/>
                <a:cs typeface="Arial" panose="020B0604020202020204" pitchFamily="34" charset="0"/>
              </a:rPr>
              <a:t>Right Livelihood</a:t>
            </a:r>
          </a:p>
        </p:txBody>
      </p:sp>
      <p:sp>
        <p:nvSpPr>
          <p:cNvPr id="8" name="TextBox 7">
            <a:extLst>
              <a:ext uri="{FF2B5EF4-FFF2-40B4-BE49-F238E27FC236}">
                <a16:creationId xmlns:a16="http://schemas.microsoft.com/office/drawing/2014/main" id="{E5F26E90-E5F5-4DEB-B89C-E58E2493A3C1}"/>
              </a:ext>
            </a:extLst>
          </p:cNvPr>
          <p:cNvSpPr txBox="1"/>
          <p:nvPr/>
        </p:nvSpPr>
        <p:spPr>
          <a:xfrm>
            <a:off x="6266314" y="6090472"/>
            <a:ext cx="1861689" cy="307777"/>
          </a:xfrm>
          <a:prstGeom prst="rect">
            <a:avLst/>
          </a:prstGeom>
          <a:solidFill>
            <a:schemeClr val="bg1"/>
          </a:solidFill>
        </p:spPr>
        <p:txBody>
          <a:bodyPr wrap="square" rtlCol="0">
            <a:spAutoFit/>
          </a:bodyPr>
          <a:lstStyle/>
          <a:p>
            <a:pPr algn="ctr"/>
            <a:r>
              <a:rPr lang="en-GB" sz="1400" dirty="0">
                <a:latin typeface="Arial" panose="020B0604020202020204" pitchFamily="34" charset="0"/>
                <a:cs typeface="Arial" panose="020B0604020202020204" pitchFamily="34" charset="0"/>
              </a:rPr>
              <a:t>Right Understanding</a:t>
            </a:r>
          </a:p>
        </p:txBody>
      </p:sp>
      <p:sp>
        <p:nvSpPr>
          <p:cNvPr id="9" name="TextBox 8">
            <a:extLst>
              <a:ext uri="{FF2B5EF4-FFF2-40B4-BE49-F238E27FC236}">
                <a16:creationId xmlns:a16="http://schemas.microsoft.com/office/drawing/2014/main" id="{583D2016-8F69-4228-A962-D7EE374FA5F6}"/>
              </a:ext>
            </a:extLst>
          </p:cNvPr>
          <p:cNvSpPr txBox="1"/>
          <p:nvPr/>
        </p:nvSpPr>
        <p:spPr>
          <a:xfrm>
            <a:off x="8236219" y="3631497"/>
            <a:ext cx="1861689" cy="307777"/>
          </a:xfrm>
          <a:prstGeom prst="rect">
            <a:avLst/>
          </a:prstGeom>
          <a:solidFill>
            <a:schemeClr val="bg1"/>
          </a:solidFill>
        </p:spPr>
        <p:txBody>
          <a:bodyPr wrap="square" rtlCol="0">
            <a:spAutoFit/>
          </a:bodyPr>
          <a:lstStyle/>
          <a:p>
            <a:pPr algn="ctr"/>
            <a:r>
              <a:rPr lang="en-GB" sz="1400" dirty="0">
                <a:latin typeface="Arial" panose="020B0604020202020204" pitchFamily="34" charset="0"/>
                <a:cs typeface="Arial" panose="020B0604020202020204" pitchFamily="34" charset="0"/>
              </a:rPr>
              <a:t>Right Intent</a:t>
            </a:r>
          </a:p>
        </p:txBody>
      </p:sp>
      <p:sp>
        <p:nvSpPr>
          <p:cNvPr id="10" name="TextBox 9">
            <a:extLst>
              <a:ext uri="{FF2B5EF4-FFF2-40B4-BE49-F238E27FC236}">
                <a16:creationId xmlns:a16="http://schemas.microsoft.com/office/drawing/2014/main" id="{2461252A-C66A-45B6-AC9D-D864CDC39F46}"/>
              </a:ext>
            </a:extLst>
          </p:cNvPr>
          <p:cNvSpPr txBox="1"/>
          <p:nvPr/>
        </p:nvSpPr>
        <p:spPr>
          <a:xfrm>
            <a:off x="8251263" y="6075962"/>
            <a:ext cx="1861689" cy="307777"/>
          </a:xfrm>
          <a:prstGeom prst="rect">
            <a:avLst/>
          </a:prstGeom>
          <a:solidFill>
            <a:schemeClr val="bg1"/>
          </a:solidFill>
        </p:spPr>
        <p:txBody>
          <a:bodyPr wrap="square" rtlCol="0">
            <a:spAutoFit/>
          </a:bodyPr>
          <a:lstStyle/>
          <a:p>
            <a:pPr algn="ctr"/>
            <a:r>
              <a:rPr lang="en-GB" sz="1400" dirty="0">
                <a:latin typeface="Arial" panose="020B0604020202020204" pitchFamily="34" charset="0"/>
                <a:cs typeface="Arial" panose="020B0604020202020204" pitchFamily="34" charset="0"/>
              </a:rPr>
              <a:t>Right Mindfulness</a:t>
            </a:r>
          </a:p>
        </p:txBody>
      </p:sp>
    </p:spTree>
    <p:extLst>
      <p:ext uri="{BB962C8B-B14F-4D97-AF65-F5344CB8AC3E}">
        <p14:creationId xmlns:p14="http://schemas.microsoft.com/office/powerpoint/2010/main" val="39864374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EC238-9D2D-485E-A014-692A745271A1}"/>
              </a:ext>
            </a:extLst>
          </p:cNvPr>
          <p:cNvSpPr>
            <a:spLocks noGrp="1"/>
          </p:cNvSpPr>
          <p:nvPr>
            <p:ph type="title"/>
          </p:nvPr>
        </p:nvSpPr>
        <p:spPr/>
        <p:txBody>
          <a:bodyPr>
            <a:normAutofit/>
          </a:bodyPr>
          <a:lstStyle/>
          <a:p>
            <a:r>
              <a:rPr lang="en-GB" sz="5400" dirty="0">
                <a:latin typeface="Comic Sans MS" panose="030F0702030302020204" pitchFamily="66" charset="0"/>
              </a:rPr>
              <a:t>Answers:</a:t>
            </a:r>
          </a:p>
        </p:txBody>
      </p:sp>
      <p:graphicFrame>
        <p:nvGraphicFramePr>
          <p:cNvPr id="7" name="Table 6">
            <a:extLst>
              <a:ext uri="{FF2B5EF4-FFF2-40B4-BE49-F238E27FC236}">
                <a16:creationId xmlns:a16="http://schemas.microsoft.com/office/drawing/2014/main" id="{2374C4C6-DA84-4B4F-9622-FAB32743A46F}"/>
              </a:ext>
            </a:extLst>
          </p:cNvPr>
          <p:cNvGraphicFramePr>
            <a:graphicFrameLocks noGrp="1"/>
          </p:cNvGraphicFramePr>
          <p:nvPr>
            <p:extLst>
              <p:ext uri="{D42A27DB-BD31-4B8C-83A1-F6EECF244321}">
                <p14:modId xmlns:p14="http://schemas.microsoft.com/office/powerpoint/2010/main" val="1995296372"/>
              </p:ext>
            </p:extLst>
          </p:nvPr>
        </p:nvGraphicFramePr>
        <p:xfrm>
          <a:off x="2592925" y="1534308"/>
          <a:ext cx="9373788" cy="5212080"/>
        </p:xfrm>
        <a:graphic>
          <a:graphicData uri="http://schemas.openxmlformats.org/drawingml/2006/table">
            <a:tbl>
              <a:tblPr firstRow="1" bandRow="1">
                <a:tableStyleId>{8A107856-5554-42FB-B03E-39F5DBC370BA}</a:tableStyleId>
              </a:tblPr>
              <a:tblGrid>
                <a:gridCol w="3102197">
                  <a:extLst>
                    <a:ext uri="{9D8B030D-6E8A-4147-A177-3AD203B41FA5}">
                      <a16:colId xmlns:a16="http://schemas.microsoft.com/office/drawing/2014/main" val="1801180850"/>
                    </a:ext>
                  </a:extLst>
                </a:gridCol>
                <a:gridCol w="6271591">
                  <a:extLst>
                    <a:ext uri="{9D8B030D-6E8A-4147-A177-3AD203B41FA5}">
                      <a16:colId xmlns:a16="http://schemas.microsoft.com/office/drawing/2014/main" val="751059350"/>
                    </a:ext>
                  </a:extLst>
                </a:gridCol>
              </a:tblGrid>
              <a:tr h="370840">
                <a:tc>
                  <a:txBody>
                    <a:bodyPr/>
                    <a:lstStyle/>
                    <a:p>
                      <a:r>
                        <a:rPr lang="en-GB" sz="2100" b="0" dirty="0">
                          <a:latin typeface="Comic Sans MS" panose="030F0702030302020204" pitchFamily="66" charset="0"/>
                        </a:rPr>
                        <a:t>Right Action</a:t>
                      </a:r>
                    </a:p>
                  </a:txBody>
                  <a:tcPr/>
                </a:tc>
                <a:tc>
                  <a:txBody>
                    <a:bodyPr/>
                    <a:lstStyle/>
                    <a:p>
                      <a:r>
                        <a:rPr lang="en-GB" sz="2100" b="0" dirty="0">
                          <a:latin typeface="Comic Sans MS" panose="030F0702030302020204" pitchFamily="66" charset="0"/>
                        </a:rPr>
                        <a:t>You should act in a way that doesn’t hurt any living thing.</a:t>
                      </a:r>
                    </a:p>
                  </a:txBody>
                  <a:tcPr/>
                </a:tc>
                <a:extLst>
                  <a:ext uri="{0D108BD9-81ED-4DB2-BD59-A6C34878D82A}">
                    <a16:rowId xmlns:a16="http://schemas.microsoft.com/office/drawing/2014/main" val="2997681301"/>
                  </a:ext>
                </a:extLst>
              </a:tr>
              <a:tr h="370840">
                <a:tc>
                  <a:txBody>
                    <a:bodyPr/>
                    <a:lstStyle/>
                    <a:p>
                      <a:r>
                        <a:rPr lang="en-GB" sz="2100" dirty="0">
                          <a:latin typeface="Comic Sans MS" panose="030F0702030302020204" pitchFamily="66" charset="0"/>
                        </a:rPr>
                        <a:t>Right Livelihood</a:t>
                      </a:r>
                    </a:p>
                  </a:txBody>
                  <a:tcPr/>
                </a:tc>
                <a:tc>
                  <a:txBody>
                    <a:bodyPr/>
                    <a:lstStyle/>
                    <a:p>
                      <a:r>
                        <a:rPr lang="en-GB" sz="2100" dirty="0">
                          <a:latin typeface="Comic Sans MS" panose="030F0702030302020204" pitchFamily="66" charset="0"/>
                        </a:rPr>
                        <a:t>Your job must help, not harm other people or animals.</a:t>
                      </a:r>
                    </a:p>
                  </a:txBody>
                  <a:tcPr/>
                </a:tc>
                <a:extLst>
                  <a:ext uri="{0D108BD9-81ED-4DB2-BD59-A6C34878D82A}">
                    <a16:rowId xmlns:a16="http://schemas.microsoft.com/office/drawing/2014/main" val="1696772584"/>
                  </a:ext>
                </a:extLst>
              </a:tr>
              <a:tr h="370840">
                <a:tc>
                  <a:txBody>
                    <a:bodyPr/>
                    <a:lstStyle/>
                    <a:p>
                      <a:r>
                        <a:rPr lang="en-GB" sz="2100" dirty="0">
                          <a:latin typeface="Comic Sans MS" panose="030F0702030302020204" pitchFamily="66" charset="0"/>
                        </a:rPr>
                        <a:t>Right Understanding </a:t>
                      </a:r>
                    </a:p>
                  </a:txBody>
                  <a:tcPr/>
                </a:tc>
                <a:tc>
                  <a:txBody>
                    <a:bodyPr/>
                    <a:lstStyle/>
                    <a:p>
                      <a:r>
                        <a:rPr lang="en-GB" sz="2100" dirty="0">
                          <a:latin typeface="Comic Sans MS" panose="030F0702030302020204" pitchFamily="66" charset="0"/>
                        </a:rPr>
                        <a:t>You should look at life in the right way (i.e. being positive). </a:t>
                      </a:r>
                    </a:p>
                  </a:txBody>
                  <a:tcPr/>
                </a:tc>
                <a:extLst>
                  <a:ext uri="{0D108BD9-81ED-4DB2-BD59-A6C34878D82A}">
                    <a16:rowId xmlns:a16="http://schemas.microsoft.com/office/drawing/2014/main" val="2912159786"/>
                  </a:ext>
                </a:extLst>
              </a:tr>
              <a:tr h="370840">
                <a:tc>
                  <a:txBody>
                    <a:bodyPr/>
                    <a:lstStyle/>
                    <a:p>
                      <a:r>
                        <a:rPr lang="en-GB" sz="2100" dirty="0">
                          <a:latin typeface="Comic Sans MS" panose="030F0702030302020204" pitchFamily="66" charset="0"/>
                        </a:rPr>
                        <a:t>Right Intent</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100" dirty="0">
                          <a:latin typeface="Comic Sans MS" panose="030F0702030302020204" pitchFamily="66" charset="0"/>
                        </a:rPr>
                        <a:t>You should be sensitive to the needs of others – think about those around you.</a:t>
                      </a:r>
                    </a:p>
                  </a:txBody>
                  <a:tcPr/>
                </a:tc>
                <a:extLst>
                  <a:ext uri="{0D108BD9-81ED-4DB2-BD59-A6C34878D82A}">
                    <a16:rowId xmlns:a16="http://schemas.microsoft.com/office/drawing/2014/main" val="3427011727"/>
                  </a:ext>
                </a:extLst>
              </a:tr>
              <a:tr h="370840">
                <a:tc>
                  <a:txBody>
                    <a:bodyPr/>
                    <a:lstStyle/>
                    <a:p>
                      <a:r>
                        <a:rPr lang="en-GB" sz="2100" dirty="0">
                          <a:latin typeface="Comic Sans MS" panose="030F0702030302020204" pitchFamily="66" charset="0"/>
                        </a:rPr>
                        <a:t>Right Concentration</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100" dirty="0">
                          <a:latin typeface="Comic Sans MS" panose="030F0702030302020204" pitchFamily="66" charset="0"/>
                        </a:rPr>
                        <a:t>You should focus your mind on what needs to be done – especially solving problems – concentrate by using meditation. </a:t>
                      </a:r>
                    </a:p>
                  </a:txBody>
                  <a:tcPr/>
                </a:tc>
                <a:extLst>
                  <a:ext uri="{0D108BD9-81ED-4DB2-BD59-A6C34878D82A}">
                    <a16:rowId xmlns:a16="http://schemas.microsoft.com/office/drawing/2014/main" val="3301361658"/>
                  </a:ext>
                </a:extLst>
              </a:tr>
              <a:tr h="370840">
                <a:tc>
                  <a:txBody>
                    <a:bodyPr/>
                    <a:lstStyle/>
                    <a:p>
                      <a:r>
                        <a:rPr lang="en-GB" sz="2100" dirty="0">
                          <a:latin typeface="Comic Sans MS" panose="030F0702030302020204" pitchFamily="66" charset="0"/>
                        </a:rPr>
                        <a:t>Right Effort </a:t>
                      </a:r>
                    </a:p>
                  </a:txBody>
                  <a:tcPr/>
                </a:tc>
                <a:tc>
                  <a:txBody>
                    <a:bodyPr/>
                    <a:lstStyle/>
                    <a:p>
                      <a:r>
                        <a:rPr lang="en-GB" sz="2100" dirty="0">
                          <a:latin typeface="Comic Sans MS" panose="030F0702030302020204" pitchFamily="66" charset="0"/>
                        </a:rPr>
                        <a:t>You should do the best you can. </a:t>
                      </a:r>
                    </a:p>
                  </a:txBody>
                  <a:tcPr/>
                </a:tc>
                <a:extLst>
                  <a:ext uri="{0D108BD9-81ED-4DB2-BD59-A6C34878D82A}">
                    <a16:rowId xmlns:a16="http://schemas.microsoft.com/office/drawing/2014/main" val="613010462"/>
                  </a:ext>
                </a:extLst>
              </a:tr>
              <a:tr h="370840">
                <a:tc>
                  <a:txBody>
                    <a:bodyPr/>
                    <a:lstStyle/>
                    <a:p>
                      <a:r>
                        <a:rPr lang="en-GB" sz="2100" dirty="0">
                          <a:latin typeface="Comic Sans MS" panose="030F0702030302020204" pitchFamily="66" charset="0"/>
                        </a:rPr>
                        <a:t>Right Mindfulness</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100" dirty="0">
                          <a:latin typeface="Comic Sans MS" panose="030F0702030302020204" pitchFamily="66" charset="0"/>
                        </a:rPr>
                        <a:t>You should think about others, not just yourself. </a:t>
                      </a:r>
                    </a:p>
                  </a:txBody>
                  <a:tcPr/>
                </a:tc>
                <a:extLst>
                  <a:ext uri="{0D108BD9-81ED-4DB2-BD59-A6C34878D82A}">
                    <a16:rowId xmlns:a16="http://schemas.microsoft.com/office/drawing/2014/main" val="1845115776"/>
                  </a:ext>
                </a:extLst>
              </a:tr>
              <a:tr h="370840">
                <a:tc>
                  <a:txBody>
                    <a:bodyPr/>
                    <a:lstStyle/>
                    <a:p>
                      <a:r>
                        <a:rPr lang="en-GB" sz="2100" dirty="0">
                          <a:latin typeface="Comic Sans MS" panose="030F0702030302020204" pitchFamily="66" charset="0"/>
                        </a:rPr>
                        <a:t>Right Speech</a:t>
                      </a:r>
                    </a:p>
                  </a:txBody>
                  <a:tcPr/>
                </a:tc>
                <a:tc>
                  <a:txBody>
                    <a:bodyPr/>
                    <a:lstStyle/>
                    <a:p>
                      <a:r>
                        <a:rPr lang="en-GB" sz="2100" dirty="0">
                          <a:latin typeface="Comic Sans MS" panose="030F0702030302020204" pitchFamily="66" charset="0"/>
                        </a:rPr>
                        <a:t>You should talk to people properly, with respect. </a:t>
                      </a:r>
                    </a:p>
                  </a:txBody>
                  <a:tcPr/>
                </a:tc>
                <a:extLst>
                  <a:ext uri="{0D108BD9-81ED-4DB2-BD59-A6C34878D82A}">
                    <a16:rowId xmlns:a16="http://schemas.microsoft.com/office/drawing/2014/main" val="3910555608"/>
                  </a:ext>
                </a:extLst>
              </a:tr>
            </a:tbl>
          </a:graphicData>
        </a:graphic>
      </p:graphicFrame>
    </p:spTree>
    <p:extLst>
      <p:ext uri="{BB962C8B-B14F-4D97-AF65-F5344CB8AC3E}">
        <p14:creationId xmlns:p14="http://schemas.microsoft.com/office/powerpoint/2010/main" val="18288463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BC036-E370-48FA-A291-2EEC54C84B69}"/>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19F7B1A-84B4-4146-876A-CEDDE5C72699}"/>
              </a:ext>
            </a:extLst>
          </p:cNvPr>
          <p:cNvSpPr>
            <a:spLocks noGrp="1"/>
          </p:cNvSpPr>
          <p:nvPr>
            <p:ph idx="1"/>
          </p:nvPr>
        </p:nvSpPr>
        <p:spPr/>
        <p:txBody>
          <a:bodyPr>
            <a:normAutofit/>
          </a:bodyPr>
          <a:lstStyle/>
          <a:p>
            <a:r>
              <a:rPr lang="en-GB" sz="2100" dirty="0">
                <a:latin typeface="Comic Sans MS" panose="030F0702030302020204" pitchFamily="66" charset="0"/>
              </a:rPr>
              <a:t>The main aim underneath the Buddha’ teaching of the Eight-Fold Path is to not bring harm to any living thing. </a:t>
            </a:r>
          </a:p>
        </p:txBody>
      </p:sp>
      <p:pic>
        <p:nvPicPr>
          <p:cNvPr id="5122" name="Picture 2" descr="The Buddha&amp;#39;s Enlightenment Is Infinite | Cambodianess">
            <a:extLst>
              <a:ext uri="{FF2B5EF4-FFF2-40B4-BE49-F238E27FC236}">
                <a16:creationId xmlns:a16="http://schemas.microsoft.com/office/drawing/2014/main" id="{6DE5601A-4186-40E9-AA49-8D6C368A8C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86555" y="2932043"/>
            <a:ext cx="5816233" cy="39259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1915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4">
            <a:extLst>
              <a:ext uri="{FF2B5EF4-FFF2-40B4-BE49-F238E27FC236}">
                <a16:creationId xmlns:a16="http://schemas.microsoft.com/office/drawing/2014/main" id="{F0AE2504-DB1A-4C48-966E-A99AC6E896AF}"/>
              </a:ext>
            </a:extLst>
          </p:cNvPr>
          <p:cNvSpPr>
            <a:spLocks noGrp="1"/>
          </p:cNvSpPr>
          <p:nvPr>
            <p:ph type="title"/>
          </p:nvPr>
        </p:nvSpPr>
        <p:spPr>
          <a:xfrm>
            <a:off x="1981201" y="479426"/>
            <a:ext cx="8220075" cy="993775"/>
          </a:xfrm>
        </p:spPr>
        <p:txBody>
          <a:bodyPr>
            <a:normAutofit/>
          </a:bodyPr>
          <a:lstStyle/>
          <a:p>
            <a:pPr eaLnBrk="1" hangingPunct="1"/>
            <a:r>
              <a:rPr lang="en-GB" altLang="en-US" sz="5400" dirty="0">
                <a:latin typeface="Comic Sans MS" panose="030F0702030302020204" pitchFamily="66" charset="0"/>
              </a:rPr>
              <a:t>Right Understanding</a:t>
            </a:r>
          </a:p>
        </p:txBody>
      </p:sp>
      <p:sp>
        <p:nvSpPr>
          <p:cNvPr id="9219" name="Rectangle 5">
            <a:extLst>
              <a:ext uri="{FF2B5EF4-FFF2-40B4-BE49-F238E27FC236}">
                <a16:creationId xmlns:a16="http://schemas.microsoft.com/office/drawing/2014/main" id="{0CC6CB4D-8087-4F3B-A813-EF6E30A22AE1}"/>
              </a:ext>
            </a:extLst>
          </p:cNvPr>
          <p:cNvSpPr>
            <a:spLocks noChangeArrowheads="1"/>
          </p:cNvSpPr>
          <p:nvPr/>
        </p:nvSpPr>
        <p:spPr bwMode="auto">
          <a:xfrm>
            <a:off x="2198689" y="1473200"/>
            <a:ext cx="9499668"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100" dirty="0">
                <a:solidFill>
                  <a:schemeClr val="tx1"/>
                </a:solidFill>
                <a:latin typeface="Comic Sans MS" panose="030F0702030302020204" pitchFamily="66" charset="0"/>
              </a:rPr>
              <a:t>Having right understanding is when you see the world as it really is and not how you want it to be. Sometimes we try to change things that are outside of our control and we can get upset or not understand things clearly. </a:t>
            </a:r>
          </a:p>
        </p:txBody>
      </p:sp>
      <p:pic>
        <p:nvPicPr>
          <p:cNvPr id="9220" name="Picture 6">
            <a:extLst>
              <a:ext uri="{FF2B5EF4-FFF2-40B4-BE49-F238E27FC236}">
                <a16:creationId xmlns:a16="http://schemas.microsoft.com/office/drawing/2014/main" id="{EEBB2F73-3874-4E40-9EEB-F991A0C0A13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20688" y="3791779"/>
            <a:ext cx="1963737" cy="289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loud Callout 8">
            <a:extLst>
              <a:ext uri="{FF2B5EF4-FFF2-40B4-BE49-F238E27FC236}">
                <a16:creationId xmlns:a16="http://schemas.microsoft.com/office/drawing/2014/main" id="{DE86C18B-75AB-4B58-9230-0812293AA560}"/>
              </a:ext>
            </a:extLst>
          </p:cNvPr>
          <p:cNvSpPr/>
          <p:nvPr/>
        </p:nvSpPr>
        <p:spPr>
          <a:xfrm>
            <a:off x="5160964" y="2673351"/>
            <a:ext cx="5851593" cy="2886075"/>
          </a:xfrm>
          <a:prstGeom prst="cloudCallout">
            <a:avLst>
              <a:gd name="adj1" fmla="val -72881"/>
              <a:gd name="adj2" fmla="val 168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Comic Sans MS" panose="030F0702030302020204" pitchFamily="66" charset="0"/>
              </a:rPr>
              <a:t>Think of a time when you have been upset because you have misunderstood a situation and something seems out of your control. You wanted it to be different to how it really was.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F90AF-8176-4A1A-B8D7-A2F0D4CD2ACC}"/>
              </a:ext>
            </a:extLst>
          </p:cNvPr>
          <p:cNvSpPr>
            <a:spLocks noGrp="1"/>
          </p:cNvSpPr>
          <p:nvPr>
            <p:ph type="title"/>
          </p:nvPr>
        </p:nvSpPr>
        <p:spPr/>
        <p:txBody>
          <a:bodyPr>
            <a:normAutofit/>
          </a:bodyPr>
          <a:lstStyle/>
          <a:p>
            <a:r>
              <a:rPr lang="en-GB" sz="5400" dirty="0">
                <a:latin typeface="Comic Sans MS" panose="030F0702030302020204" pitchFamily="66" charset="0"/>
              </a:rPr>
              <a:t>Right Understanding</a:t>
            </a:r>
          </a:p>
        </p:txBody>
      </p:sp>
      <p:sp>
        <p:nvSpPr>
          <p:cNvPr id="3" name="Content Placeholder 2">
            <a:extLst>
              <a:ext uri="{FF2B5EF4-FFF2-40B4-BE49-F238E27FC236}">
                <a16:creationId xmlns:a16="http://schemas.microsoft.com/office/drawing/2014/main" id="{E4B5BBD8-2059-438A-9FB2-878B3472C25E}"/>
              </a:ext>
            </a:extLst>
          </p:cNvPr>
          <p:cNvSpPr>
            <a:spLocks noGrp="1"/>
          </p:cNvSpPr>
          <p:nvPr>
            <p:ph idx="1"/>
          </p:nvPr>
        </p:nvSpPr>
        <p:spPr/>
        <p:txBody>
          <a:bodyPr>
            <a:normAutofit/>
          </a:bodyPr>
          <a:lstStyle/>
          <a:p>
            <a:r>
              <a:rPr lang="en-GB" sz="2100" dirty="0">
                <a:latin typeface="Comic Sans MS" panose="030F0702030302020204" pitchFamily="66" charset="0"/>
              </a:rPr>
              <a:t>This is a significant step on the path as it relates to seeing the world and everything in it as it really is, not as we believe it to be or want it to be. </a:t>
            </a:r>
          </a:p>
          <a:p>
            <a:r>
              <a:rPr lang="en-GB" sz="2100" dirty="0">
                <a:latin typeface="Comic Sans MS" panose="030F0702030302020204" pitchFamily="66" charset="0"/>
              </a:rPr>
              <a:t>To see the world as it really is. </a:t>
            </a:r>
          </a:p>
          <a:p>
            <a:r>
              <a:rPr lang="en-GB" sz="2100" dirty="0">
                <a:latin typeface="Comic Sans MS" panose="030F0702030302020204" pitchFamily="66" charset="0"/>
              </a:rPr>
              <a:t>To understand the teachings of the Buddha.</a:t>
            </a:r>
          </a:p>
        </p:txBody>
      </p:sp>
    </p:spTree>
    <p:extLst>
      <p:ext uri="{BB962C8B-B14F-4D97-AF65-F5344CB8AC3E}">
        <p14:creationId xmlns:p14="http://schemas.microsoft.com/office/powerpoint/2010/main" val="2665375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F606A-47EE-4593-895E-0AF41A4F2B44}"/>
              </a:ext>
            </a:extLst>
          </p:cNvPr>
          <p:cNvSpPr>
            <a:spLocks noGrp="1"/>
          </p:cNvSpPr>
          <p:nvPr>
            <p:ph type="title"/>
          </p:nvPr>
        </p:nvSpPr>
        <p:spPr/>
        <p:txBody>
          <a:bodyPr>
            <a:normAutofit/>
          </a:bodyPr>
          <a:lstStyle/>
          <a:p>
            <a:r>
              <a:rPr lang="en-GB" sz="5400" dirty="0">
                <a:latin typeface="Comic Sans MS" panose="030F0702030302020204" pitchFamily="66" charset="0"/>
              </a:rPr>
              <a:t>Buddhist Quote:</a:t>
            </a:r>
          </a:p>
        </p:txBody>
      </p:sp>
      <p:sp>
        <p:nvSpPr>
          <p:cNvPr id="3" name="Content Placeholder 2">
            <a:extLst>
              <a:ext uri="{FF2B5EF4-FFF2-40B4-BE49-F238E27FC236}">
                <a16:creationId xmlns:a16="http://schemas.microsoft.com/office/drawing/2014/main" id="{A480F6AF-7308-48CB-B3A6-ECE8B9D07244}"/>
              </a:ext>
            </a:extLst>
          </p:cNvPr>
          <p:cNvSpPr>
            <a:spLocks noGrp="1"/>
          </p:cNvSpPr>
          <p:nvPr>
            <p:ph idx="1"/>
          </p:nvPr>
        </p:nvSpPr>
        <p:spPr/>
        <p:txBody>
          <a:bodyPr>
            <a:normAutofit/>
          </a:bodyPr>
          <a:lstStyle/>
          <a:p>
            <a:r>
              <a:rPr lang="en-GB" sz="2100" i="1" dirty="0">
                <a:latin typeface="Comic Sans MS" panose="030F0702030302020204" pitchFamily="66" charset="0"/>
              </a:rPr>
              <a:t>Before I can practise Buddhism at all, I have to have some idea that there’s something to work toward. When I look at the Buddha image I remember that I too can be like that. I can become happier, wiser and more compassionate. I too want to gain Enlightenment. That’s my goal, my vision. </a:t>
            </a:r>
          </a:p>
          <a:p>
            <a:endParaRPr lang="en-GB" sz="2100" i="1" dirty="0">
              <a:latin typeface="Comic Sans MS" panose="030F0702030302020204" pitchFamily="66" charset="0"/>
            </a:endParaRPr>
          </a:p>
          <a:p>
            <a:r>
              <a:rPr lang="en-GB" sz="2100" dirty="0">
                <a:latin typeface="Comic Sans MS" panose="030F0702030302020204" pitchFamily="66" charset="0"/>
              </a:rPr>
              <a:t>What actions do Buddhists take to make sure they follow this fold? </a:t>
            </a:r>
            <a:endParaRPr lang="en-GB" sz="2100" i="1" dirty="0">
              <a:latin typeface="Comic Sans MS" panose="030F0702030302020204" pitchFamily="66" charset="0"/>
            </a:endParaRPr>
          </a:p>
        </p:txBody>
      </p:sp>
    </p:spTree>
    <p:extLst>
      <p:ext uri="{BB962C8B-B14F-4D97-AF65-F5344CB8AC3E}">
        <p14:creationId xmlns:p14="http://schemas.microsoft.com/office/powerpoint/2010/main" val="9688846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DB63280E-5734-4F65-9A74-321D1949235A}"/>
              </a:ext>
            </a:extLst>
          </p:cNvPr>
          <p:cNvSpPr>
            <a:spLocks noGrp="1"/>
          </p:cNvSpPr>
          <p:nvPr>
            <p:ph type="title"/>
          </p:nvPr>
        </p:nvSpPr>
        <p:spPr>
          <a:xfrm>
            <a:off x="1981201" y="479426"/>
            <a:ext cx="8220075" cy="993775"/>
          </a:xfrm>
        </p:spPr>
        <p:txBody>
          <a:bodyPr>
            <a:normAutofit/>
          </a:bodyPr>
          <a:lstStyle/>
          <a:p>
            <a:pPr eaLnBrk="1" hangingPunct="1"/>
            <a:r>
              <a:rPr lang="en-GB" altLang="en-US" sz="5400" dirty="0">
                <a:latin typeface="Comic Sans MS" panose="030F0702030302020204" pitchFamily="66" charset="0"/>
              </a:rPr>
              <a:t>Right Intent</a:t>
            </a:r>
          </a:p>
        </p:txBody>
      </p:sp>
      <p:sp>
        <p:nvSpPr>
          <p:cNvPr id="4" name="Rectangle 3">
            <a:extLst>
              <a:ext uri="{FF2B5EF4-FFF2-40B4-BE49-F238E27FC236}">
                <a16:creationId xmlns:a16="http://schemas.microsoft.com/office/drawing/2014/main" id="{EED53365-7BF5-4E3F-BAFB-79AFC580BFC6}"/>
              </a:ext>
            </a:extLst>
          </p:cNvPr>
          <p:cNvSpPr/>
          <p:nvPr/>
        </p:nvSpPr>
        <p:spPr>
          <a:xfrm>
            <a:off x="2279650" y="1382714"/>
            <a:ext cx="8713028" cy="1131887"/>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100" dirty="0">
                <a:solidFill>
                  <a:schemeClr val="tx1"/>
                </a:solidFill>
                <a:latin typeface="Comic Sans MS" panose="030F0702030302020204" pitchFamily="66" charset="0"/>
              </a:rPr>
              <a:t>Right Intent means we can commit to a decision or action for the right reasons, once we understand things properly by looking at what is really there and not what we want it to be like.</a:t>
            </a:r>
          </a:p>
        </p:txBody>
      </p:sp>
      <p:sp>
        <p:nvSpPr>
          <p:cNvPr id="5" name="Rectangle 4">
            <a:extLst>
              <a:ext uri="{FF2B5EF4-FFF2-40B4-BE49-F238E27FC236}">
                <a16:creationId xmlns:a16="http://schemas.microsoft.com/office/drawing/2014/main" id="{A6593E11-C284-4F1C-BFD3-70A871EF3247}"/>
              </a:ext>
            </a:extLst>
          </p:cNvPr>
          <p:cNvSpPr/>
          <p:nvPr/>
        </p:nvSpPr>
        <p:spPr>
          <a:xfrm>
            <a:off x="2274888" y="2754313"/>
            <a:ext cx="8713028" cy="882650"/>
          </a:xfrm>
          <a:prstGeom prst="rect">
            <a:avLst/>
          </a:prstGeom>
          <a:solidFill>
            <a:srgbClr val="FAED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100" dirty="0">
              <a:solidFill>
                <a:schemeClr val="tx1"/>
              </a:solidFill>
              <a:latin typeface="Comic Sans MS" panose="030F0702030302020204" pitchFamily="66" charset="0"/>
            </a:endParaRPr>
          </a:p>
          <a:p>
            <a:pPr algn="ctr">
              <a:defRPr/>
            </a:pPr>
            <a:r>
              <a:rPr lang="en-GB" sz="2100" dirty="0">
                <a:solidFill>
                  <a:schemeClr val="tx1"/>
                </a:solidFill>
                <a:latin typeface="Comic Sans MS" panose="030F0702030302020204" pitchFamily="66" charset="0"/>
              </a:rPr>
              <a:t>We need to ask ourselves if we are just being selfish, or are we thinking of others with care and compassion?</a:t>
            </a:r>
          </a:p>
          <a:p>
            <a:pPr algn="ctr">
              <a:defRPr/>
            </a:pPr>
            <a:endParaRPr lang="en-GB" sz="2100" dirty="0">
              <a:solidFill>
                <a:schemeClr val="tx1"/>
              </a:solidFill>
              <a:latin typeface="Comic Sans MS" panose="030F0702030302020204" pitchFamily="66" charset="0"/>
            </a:endParaRPr>
          </a:p>
        </p:txBody>
      </p:sp>
      <p:sp>
        <p:nvSpPr>
          <p:cNvPr id="6" name="Cloud Callout 5">
            <a:extLst>
              <a:ext uri="{FF2B5EF4-FFF2-40B4-BE49-F238E27FC236}">
                <a16:creationId xmlns:a16="http://schemas.microsoft.com/office/drawing/2014/main" id="{6EB4A12F-687E-4A79-9460-6B022057B741}"/>
              </a:ext>
            </a:extLst>
          </p:cNvPr>
          <p:cNvSpPr/>
          <p:nvPr/>
        </p:nvSpPr>
        <p:spPr>
          <a:xfrm>
            <a:off x="4329114" y="3846514"/>
            <a:ext cx="4313237" cy="2141537"/>
          </a:xfrm>
          <a:prstGeom prst="cloudCallout">
            <a:avLst>
              <a:gd name="adj1" fmla="val -76293"/>
              <a:gd name="adj2" fmla="val 35073"/>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Comic Sans MS" panose="030F0702030302020204" pitchFamily="66" charset="0"/>
              </a:rPr>
              <a:t>Think of a time when you might not have had the right reasons for a decision. What were you trying to gain?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815EA-1FA7-41A3-9C11-F525DC1946E2}"/>
              </a:ext>
            </a:extLst>
          </p:cNvPr>
          <p:cNvSpPr>
            <a:spLocks noGrp="1"/>
          </p:cNvSpPr>
          <p:nvPr>
            <p:ph type="title"/>
          </p:nvPr>
        </p:nvSpPr>
        <p:spPr/>
        <p:txBody>
          <a:bodyPr>
            <a:normAutofit/>
          </a:bodyPr>
          <a:lstStyle/>
          <a:p>
            <a:r>
              <a:rPr lang="en-GB" sz="5400" dirty="0">
                <a:latin typeface="Comic Sans MS" panose="030F0702030302020204" pitchFamily="66" charset="0"/>
              </a:rPr>
              <a:t>Right Intent</a:t>
            </a:r>
          </a:p>
        </p:txBody>
      </p:sp>
      <p:sp>
        <p:nvSpPr>
          <p:cNvPr id="3" name="Content Placeholder 2">
            <a:extLst>
              <a:ext uri="{FF2B5EF4-FFF2-40B4-BE49-F238E27FC236}">
                <a16:creationId xmlns:a16="http://schemas.microsoft.com/office/drawing/2014/main" id="{81F5C308-331A-4610-8EAA-162055AE9B2E}"/>
              </a:ext>
            </a:extLst>
          </p:cNvPr>
          <p:cNvSpPr>
            <a:spLocks noGrp="1"/>
          </p:cNvSpPr>
          <p:nvPr>
            <p:ph idx="1"/>
          </p:nvPr>
        </p:nvSpPr>
        <p:spPr/>
        <p:txBody>
          <a:bodyPr>
            <a:normAutofit/>
          </a:bodyPr>
          <a:lstStyle/>
          <a:p>
            <a:r>
              <a:rPr lang="en-GB" sz="2100" dirty="0">
                <a:latin typeface="Comic Sans MS" panose="030F0702030302020204" pitchFamily="66" charset="0"/>
              </a:rPr>
              <a:t>Having the right approach and outlook to following the Eightfold Path; being determined to follow the Buddhist path with a genuine, honest attitude.</a:t>
            </a:r>
          </a:p>
          <a:p>
            <a:r>
              <a:rPr lang="en-GB" sz="2100" dirty="0">
                <a:latin typeface="Comic Sans MS" panose="030F0702030302020204" pitchFamily="66" charset="0"/>
              </a:rPr>
              <a:t>This is the step where Buddhists become committed to the path.</a:t>
            </a:r>
          </a:p>
          <a:p>
            <a:r>
              <a:rPr lang="en-GB" sz="2100" dirty="0">
                <a:latin typeface="Comic Sans MS" panose="030F0702030302020204" pitchFamily="66" charset="0"/>
              </a:rPr>
              <a:t>Right Intent urges us to decide what our heart wants.</a:t>
            </a:r>
          </a:p>
          <a:p>
            <a:r>
              <a:rPr lang="en-GB" sz="2100" dirty="0">
                <a:latin typeface="Comic Sans MS" panose="030F0702030302020204" pitchFamily="66" charset="0"/>
              </a:rPr>
              <a:t>Right Intent must come from the heart and involves recognising the equality of all life and compassion for all that life, beginning with yourself.</a:t>
            </a:r>
          </a:p>
        </p:txBody>
      </p:sp>
    </p:spTree>
    <p:extLst>
      <p:ext uri="{BB962C8B-B14F-4D97-AF65-F5344CB8AC3E}">
        <p14:creationId xmlns:p14="http://schemas.microsoft.com/office/powerpoint/2010/main" val="3128147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29A41C-CF83-4E7D-B436-55EDDEF63419}"/>
              </a:ext>
            </a:extLst>
          </p:cNvPr>
          <p:cNvSpPr>
            <a:spLocks noGrp="1"/>
          </p:cNvSpPr>
          <p:nvPr>
            <p:ph type="title"/>
          </p:nvPr>
        </p:nvSpPr>
        <p:spPr/>
        <p:txBody>
          <a:bodyPr>
            <a:normAutofit/>
          </a:bodyPr>
          <a:lstStyle/>
          <a:p>
            <a:r>
              <a:rPr lang="en-GB" sz="5400" dirty="0">
                <a:latin typeface="Comic Sans MS" panose="030F0702030302020204" pitchFamily="66" charset="0"/>
              </a:rPr>
              <a:t>Buddhist Quote</a:t>
            </a:r>
          </a:p>
        </p:txBody>
      </p:sp>
      <p:sp>
        <p:nvSpPr>
          <p:cNvPr id="3" name="Content Placeholder 2">
            <a:extLst>
              <a:ext uri="{FF2B5EF4-FFF2-40B4-BE49-F238E27FC236}">
                <a16:creationId xmlns:a16="http://schemas.microsoft.com/office/drawing/2014/main" id="{71E2437E-EAD0-48F4-9A12-74C44CC5238D}"/>
              </a:ext>
            </a:extLst>
          </p:cNvPr>
          <p:cNvSpPr>
            <a:spLocks noGrp="1"/>
          </p:cNvSpPr>
          <p:nvPr>
            <p:ph idx="1"/>
          </p:nvPr>
        </p:nvSpPr>
        <p:spPr/>
        <p:txBody>
          <a:bodyPr>
            <a:normAutofit/>
          </a:bodyPr>
          <a:lstStyle/>
          <a:p>
            <a:r>
              <a:rPr lang="en-GB" sz="2100" i="1" dirty="0">
                <a:latin typeface="Comic Sans MS" panose="030F0702030302020204" pitchFamily="66" charset="0"/>
              </a:rPr>
              <a:t>It’s no good wanting Enlightenment in my head, if in my heart, I can’t be bothered. One way I can motivate myself is by meditating. I can also inspire myself by reading some of the Dharma books.</a:t>
            </a:r>
          </a:p>
          <a:p>
            <a:endParaRPr lang="en-GB" sz="2100" i="1" dirty="0">
              <a:latin typeface="Comic Sans MS" panose="030F0702030302020204" pitchFamily="66" charset="0"/>
            </a:endParaRPr>
          </a:p>
          <a:p>
            <a:r>
              <a:rPr lang="en-GB" sz="2100" dirty="0">
                <a:latin typeface="Comic Sans MS" panose="030F0702030302020204" pitchFamily="66" charset="0"/>
              </a:rPr>
              <a:t>What actions do Buddhists take to make sure they follow this fold? </a:t>
            </a:r>
            <a:endParaRPr lang="en-GB" sz="2100" i="1" dirty="0">
              <a:latin typeface="Comic Sans MS" panose="030F0702030302020204" pitchFamily="66" charset="0"/>
            </a:endParaRPr>
          </a:p>
          <a:p>
            <a:endParaRPr lang="en-GB" sz="2100" i="1" dirty="0">
              <a:latin typeface="Comic Sans MS" panose="030F0702030302020204" pitchFamily="66" charset="0"/>
            </a:endParaRPr>
          </a:p>
        </p:txBody>
      </p:sp>
    </p:spTree>
    <p:extLst>
      <p:ext uri="{BB962C8B-B14F-4D97-AF65-F5344CB8AC3E}">
        <p14:creationId xmlns:p14="http://schemas.microsoft.com/office/powerpoint/2010/main" val="26966604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46C9A0F4-86D4-4547-9AE5-ED588B59E73A}"/>
              </a:ext>
            </a:extLst>
          </p:cNvPr>
          <p:cNvSpPr>
            <a:spLocks noGrp="1"/>
          </p:cNvSpPr>
          <p:nvPr>
            <p:ph type="title"/>
          </p:nvPr>
        </p:nvSpPr>
        <p:spPr>
          <a:xfrm>
            <a:off x="1981201" y="479426"/>
            <a:ext cx="8220075" cy="993775"/>
          </a:xfrm>
        </p:spPr>
        <p:txBody>
          <a:bodyPr>
            <a:normAutofit/>
          </a:bodyPr>
          <a:lstStyle/>
          <a:p>
            <a:pPr eaLnBrk="1" hangingPunct="1"/>
            <a:r>
              <a:rPr lang="en-GB" altLang="en-US" sz="5400" dirty="0">
                <a:latin typeface="Comic Sans MS" panose="030F0702030302020204" pitchFamily="66" charset="0"/>
              </a:rPr>
              <a:t>Right Speech</a:t>
            </a:r>
          </a:p>
        </p:txBody>
      </p:sp>
      <p:sp>
        <p:nvSpPr>
          <p:cNvPr id="4" name="Rectangle 3">
            <a:extLst>
              <a:ext uri="{FF2B5EF4-FFF2-40B4-BE49-F238E27FC236}">
                <a16:creationId xmlns:a16="http://schemas.microsoft.com/office/drawing/2014/main" id="{53959AED-8A56-4FE2-82F3-0ECFBDCF4DEF}"/>
              </a:ext>
            </a:extLst>
          </p:cNvPr>
          <p:cNvSpPr/>
          <p:nvPr/>
        </p:nvSpPr>
        <p:spPr>
          <a:xfrm>
            <a:off x="5148264" y="1562100"/>
            <a:ext cx="4764087" cy="2154238"/>
          </a:xfrm>
          <a:prstGeom prst="rect">
            <a:avLst/>
          </a:prstGeom>
          <a:solidFill>
            <a:srgbClr val="FABF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100" dirty="0">
                <a:solidFill>
                  <a:schemeClr val="tx1"/>
                </a:solidFill>
                <a:latin typeface="Comic Sans MS" panose="030F0702030302020204" pitchFamily="66" charset="0"/>
              </a:rPr>
              <a:t>Often things we say in anger or gossip behind people’s backs can cause upset and hurt, and take a long time to sort out. Having Right Speech is deciding never to speak unkindly or in anger.</a:t>
            </a:r>
          </a:p>
        </p:txBody>
      </p:sp>
      <p:sp>
        <p:nvSpPr>
          <p:cNvPr id="5" name="Rectangle 4">
            <a:extLst>
              <a:ext uri="{FF2B5EF4-FFF2-40B4-BE49-F238E27FC236}">
                <a16:creationId xmlns:a16="http://schemas.microsoft.com/office/drawing/2014/main" id="{BDFB7B7B-DDA8-4B68-AE62-9A4312F53E72}"/>
              </a:ext>
            </a:extLst>
          </p:cNvPr>
          <p:cNvSpPr/>
          <p:nvPr/>
        </p:nvSpPr>
        <p:spPr>
          <a:xfrm>
            <a:off x="2279651" y="1562100"/>
            <a:ext cx="2868613" cy="2154238"/>
          </a:xfrm>
          <a:prstGeom prst="rect">
            <a:avLst/>
          </a:prstGeom>
          <a:solidFill>
            <a:srgbClr val="FAED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1269" name="Picture 5">
            <a:extLst>
              <a:ext uri="{FF2B5EF4-FFF2-40B4-BE49-F238E27FC236}">
                <a16:creationId xmlns:a16="http://schemas.microsoft.com/office/drawing/2014/main" id="{731952B3-84B9-402A-8F22-B5484C4B110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79651" y="1949450"/>
            <a:ext cx="2728913" cy="176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9D30BE17-0063-41F0-996D-B1F78CBA3090}"/>
              </a:ext>
            </a:extLst>
          </p:cNvPr>
          <p:cNvSpPr/>
          <p:nvPr/>
        </p:nvSpPr>
        <p:spPr>
          <a:xfrm>
            <a:off x="2279650" y="3971925"/>
            <a:ext cx="7632700" cy="839788"/>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100" dirty="0">
                <a:solidFill>
                  <a:schemeClr val="tx1"/>
                </a:solidFill>
                <a:latin typeface="Comic Sans MS" panose="030F0702030302020204" pitchFamily="66" charset="0"/>
              </a:rPr>
              <a:t>Have you hurt someone’s feelings by something you have said to them or about them?</a:t>
            </a:r>
          </a:p>
        </p:txBody>
      </p:sp>
      <p:sp>
        <p:nvSpPr>
          <p:cNvPr id="10" name="Rectangle 9">
            <a:extLst>
              <a:ext uri="{FF2B5EF4-FFF2-40B4-BE49-F238E27FC236}">
                <a16:creationId xmlns:a16="http://schemas.microsoft.com/office/drawing/2014/main" id="{CE1059B4-CF9F-4784-8E02-21CA30B1C96C}"/>
              </a:ext>
            </a:extLst>
          </p:cNvPr>
          <p:cNvSpPr/>
          <p:nvPr/>
        </p:nvSpPr>
        <p:spPr>
          <a:xfrm>
            <a:off x="2279650" y="5067301"/>
            <a:ext cx="7632700" cy="62706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100" dirty="0">
              <a:solidFill>
                <a:schemeClr val="tx1"/>
              </a:solidFill>
              <a:latin typeface="Comic Sans MS" panose="030F0702030302020204" pitchFamily="66" charset="0"/>
            </a:endParaRPr>
          </a:p>
          <a:p>
            <a:pPr algn="ctr">
              <a:defRPr/>
            </a:pPr>
            <a:r>
              <a:rPr lang="en-GB" sz="2100" dirty="0">
                <a:solidFill>
                  <a:schemeClr val="tx1"/>
                </a:solidFill>
                <a:latin typeface="Comic Sans MS" panose="030F0702030302020204" pitchFamily="66" charset="0"/>
              </a:rPr>
              <a:t>Reflect on a time you could have said something differently or not at all.</a:t>
            </a:r>
          </a:p>
          <a:p>
            <a:pPr algn="ctr">
              <a:defRPr/>
            </a:pPr>
            <a:endParaRPr lang="en-GB" sz="2100" dirty="0">
              <a:solidFill>
                <a:schemeClr val="tx1"/>
              </a:solidFill>
              <a:latin typeface="Comic Sans MS" panose="030F0702030302020204" pitchFamily="66"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1197D-BEAD-490C-A7C4-7C9FA0C8DED6}"/>
              </a:ext>
            </a:extLst>
          </p:cNvPr>
          <p:cNvSpPr>
            <a:spLocks noGrp="1"/>
          </p:cNvSpPr>
          <p:nvPr>
            <p:ph type="title"/>
          </p:nvPr>
        </p:nvSpPr>
        <p:spPr/>
        <p:txBody>
          <a:bodyPr>
            <a:normAutofit/>
          </a:bodyPr>
          <a:lstStyle/>
          <a:p>
            <a:r>
              <a:rPr lang="en-GB" sz="5400" dirty="0">
                <a:latin typeface="Comic Sans MS" panose="030F0702030302020204" pitchFamily="66" charset="0"/>
              </a:rPr>
              <a:t>Right Speech</a:t>
            </a:r>
          </a:p>
        </p:txBody>
      </p:sp>
      <p:sp>
        <p:nvSpPr>
          <p:cNvPr id="3" name="Content Placeholder 2">
            <a:extLst>
              <a:ext uri="{FF2B5EF4-FFF2-40B4-BE49-F238E27FC236}">
                <a16:creationId xmlns:a16="http://schemas.microsoft.com/office/drawing/2014/main" id="{FA091196-2A21-45EA-852A-54E2A4535B9D}"/>
              </a:ext>
            </a:extLst>
          </p:cNvPr>
          <p:cNvSpPr>
            <a:spLocks noGrp="1"/>
          </p:cNvSpPr>
          <p:nvPr>
            <p:ph idx="1"/>
          </p:nvPr>
        </p:nvSpPr>
        <p:spPr>
          <a:xfrm>
            <a:off x="2589212" y="2133599"/>
            <a:ext cx="8915400" cy="4644887"/>
          </a:xfrm>
        </p:spPr>
        <p:txBody>
          <a:bodyPr>
            <a:normAutofit fontScale="92500" lnSpcReduction="10000"/>
          </a:bodyPr>
          <a:lstStyle/>
          <a:p>
            <a:r>
              <a:rPr lang="en-GB" sz="2100" dirty="0">
                <a:latin typeface="Comic Sans MS" panose="030F0702030302020204" pitchFamily="66" charset="0"/>
              </a:rPr>
              <a:t>To speak well. </a:t>
            </a:r>
          </a:p>
          <a:p>
            <a:r>
              <a:rPr lang="en-GB" sz="2100" dirty="0">
                <a:latin typeface="Comic Sans MS" panose="030F0702030302020204" pitchFamily="66" charset="0"/>
              </a:rPr>
              <a:t>To say things which are kind and compassionate. </a:t>
            </a:r>
          </a:p>
          <a:p>
            <a:r>
              <a:rPr lang="en-GB" sz="2100" dirty="0">
                <a:latin typeface="Comic Sans MS" panose="030F0702030302020204" pitchFamily="66" charset="0"/>
              </a:rPr>
              <a:t>To refrain from speaking harmful or hurtful things. </a:t>
            </a:r>
          </a:p>
          <a:p>
            <a:r>
              <a:rPr lang="en-GB" sz="2100" dirty="0">
                <a:latin typeface="Comic Sans MS" panose="030F0702030302020204" pitchFamily="66" charset="0"/>
              </a:rPr>
              <a:t>Speaking truthfully in a helpful, positive way; avoiding lying or gossiping about others.</a:t>
            </a:r>
          </a:p>
          <a:p>
            <a:r>
              <a:rPr lang="en-GB" sz="2100" dirty="0">
                <a:latin typeface="Comic Sans MS" panose="030F0702030302020204" pitchFamily="66" charset="0"/>
              </a:rPr>
              <a:t>We tend to underestimate the power of the spoken word, and often regret words said in haste. Each of us has experienced the disappointment associated with criticism, and we also are likely to have felt good when kind words encouraged us.</a:t>
            </a:r>
          </a:p>
          <a:p>
            <a:r>
              <a:rPr lang="en-GB" sz="2100" dirty="0">
                <a:latin typeface="Comic Sans MS" panose="030F0702030302020204" pitchFamily="66" charset="0"/>
              </a:rPr>
              <a:t>Right speech involves recognising the truth, and being aware of the impact of gossip and of repeating rumours. Communicating thoughtfully helps to unite others, and can heal disagreement. By resolving never to speak unkindly, or in anger, a spirit of consideration grows which moves us closer to everyday compassionate living.</a:t>
            </a:r>
          </a:p>
          <a:p>
            <a:endParaRPr lang="en-GB" sz="2100" dirty="0">
              <a:latin typeface="Comic Sans MS" panose="030F0702030302020204" pitchFamily="66" charset="0"/>
            </a:endParaRPr>
          </a:p>
        </p:txBody>
      </p:sp>
    </p:spTree>
    <p:extLst>
      <p:ext uri="{BB962C8B-B14F-4D97-AF65-F5344CB8AC3E}">
        <p14:creationId xmlns:p14="http://schemas.microsoft.com/office/powerpoint/2010/main" val="35241275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4FA31-192C-4A5D-911B-1D857006080D}"/>
              </a:ext>
            </a:extLst>
          </p:cNvPr>
          <p:cNvSpPr>
            <a:spLocks noGrp="1"/>
          </p:cNvSpPr>
          <p:nvPr>
            <p:ph type="title"/>
          </p:nvPr>
        </p:nvSpPr>
        <p:spPr/>
        <p:txBody>
          <a:bodyPr>
            <a:normAutofit/>
          </a:bodyPr>
          <a:lstStyle/>
          <a:p>
            <a:r>
              <a:rPr lang="en-GB" sz="5400" dirty="0">
                <a:latin typeface="Comic Sans MS" panose="030F0702030302020204" pitchFamily="66" charset="0"/>
              </a:rPr>
              <a:t>Buddhist Quotes</a:t>
            </a:r>
          </a:p>
        </p:txBody>
      </p:sp>
      <p:sp>
        <p:nvSpPr>
          <p:cNvPr id="3" name="Content Placeholder 2">
            <a:extLst>
              <a:ext uri="{FF2B5EF4-FFF2-40B4-BE49-F238E27FC236}">
                <a16:creationId xmlns:a16="http://schemas.microsoft.com/office/drawing/2014/main" id="{F2E84845-8BD1-4344-8787-B852611787E0}"/>
              </a:ext>
            </a:extLst>
          </p:cNvPr>
          <p:cNvSpPr>
            <a:spLocks noGrp="1"/>
          </p:cNvSpPr>
          <p:nvPr>
            <p:ph idx="1"/>
          </p:nvPr>
        </p:nvSpPr>
        <p:spPr/>
        <p:txBody>
          <a:bodyPr>
            <a:normAutofit/>
          </a:bodyPr>
          <a:lstStyle/>
          <a:p>
            <a:r>
              <a:rPr lang="en-GB" sz="2100" i="1" dirty="0">
                <a:latin typeface="Comic Sans MS" panose="030F0702030302020204" pitchFamily="66" charset="0"/>
              </a:rPr>
              <a:t>We have a strong effect on others through our speech and communication. I need to speak kindly and truthfully. If I tell the truth, especially when it isn’t easy, I can develop honesty and fearlessness. By being truthful, I do myself honour. What a challenge it is to be really honest and always kind. </a:t>
            </a:r>
          </a:p>
          <a:p>
            <a:endParaRPr lang="en-GB" sz="2100" i="1" dirty="0">
              <a:latin typeface="Comic Sans MS" panose="030F0702030302020204" pitchFamily="66" charset="0"/>
            </a:endParaRPr>
          </a:p>
          <a:p>
            <a:r>
              <a:rPr lang="en-GB" sz="2100" dirty="0">
                <a:latin typeface="Comic Sans MS" panose="030F0702030302020204" pitchFamily="66" charset="0"/>
              </a:rPr>
              <a:t>What actions do Buddhists take to make sure they follow this fold? </a:t>
            </a:r>
            <a:endParaRPr lang="en-GB" sz="2100" i="1" dirty="0">
              <a:latin typeface="Comic Sans MS" panose="030F0702030302020204" pitchFamily="66" charset="0"/>
            </a:endParaRPr>
          </a:p>
          <a:p>
            <a:endParaRPr lang="en-GB" sz="2100" i="1" dirty="0">
              <a:latin typeface="Comic Sans MS" panose="030F0702030302020204" pitchFamily="66" charset="0"/>
            </a:endParaRPr>
          </a:p>
        </p:txBody>
      </p:sp>
    </p:spTree>
    <p:extLst>
      <p:ext uri="{BB962C8B-B14F-4D97-AF65-F5344CB8AC3E}">
        <p14:creationId xmlns:p14="http://schemas.microsoft.com/office/powerpoint/2010/main" val="2327533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18E1E3-D4A3-4F9B-B66A-1523D0EE69F4}"/>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6B173542-F513-4A19-87CD-2E6BFE070BC2}"/>
              </a:ext>
            </a:extLst>
          </p:cNvPr>
          <p:cNvSpPr>
            <a:spLocks noGrp="1"/>
          </p:cNvSpPr>
          <p:nvPr>
            <p:ph idx="1"/>
          </p:nvPr>
        </p:nvSpPr>
        <p:spPr/>
        <p:txBody>
          <a:bodyPr>
            <a:noAutofit/>
          </a:bodyPr>
          <a:lstStyle/>
          <a:p>
            <a:r>
              <a:rPr lang="en-GB" sz="2100" dirty="0">
                <a:latin typeface="Comic Sans MS" panose="030F0702030302020204" pitchFamily="66" charset="0"/>
              </a:rPr>
              <a:t>Make a concertina book by folding your piece of paper so that it has 8 sections.</a:t>
            </a:r>
          </a:p>
          <a:p>
            <a:r>
              <a:rPr lang="en-GB" sz="2100" dirty="0">
                <a:latin typeface="Comic Sans MS" panose="030F0702030302020204" pitchFamily="66" charset="0"/>
              </a:rPr>
              <a:t>Illustrate each fold of the Eight-Fold Path that we have covered today. </a:t>
            </a:r>
          </a:p>
          <a:p>
            <a:r>
              <a:rPr lang="en-GB" sz="2100" b="1" dirty="0">
                <a:latin typeface="Comic Sans MS" panose="030F0702030302020204" pitchFamily="66" charset="0"/>
              </a:rPr>
              <a:t>Snorkelling and Diving: </a:t>
            </a:r>
            <a:r>
              <a:rPr lang="en-GB" sz="2100" dirty="0">
                <a:latin typeface="Comic Sans MS" panose="030F0702030302020204" pitchFamily="66" charset="0"/>
              </a:rPr>
              <a:t>Write a brief description of the folds. What do they mean? What should Buddhists do to follow this fold?</a:t>
            </a:r>
          </a:p>
          <a:p>
            <a:endParaRPr lang="en-GB" sz="2100" b="1" dirty="0">
              <a:latin typeface="Comic Sans MS" panose="030F0702030302020204" pitchFamily="66" charset="0"/>
            </a:endParaRPr>
          </a:p>
          <a:p>
            <a:r>
              <a:rPr lang="en-GB" sz="2100" b="1" dirty="0">
                <a:solidFill>
                  <a:srgbClr val="FF0000"/>
                </a:solidFill>
                <a:latin typeface="Comic Sans MS" panose="030F0702030302020204" pitchFamily="66" charset="0"/>
              </a:rPr>
              <a:t>Paddling Red Pen: </a:t>
            </a:r>
            <a:r>
              <a:rPr lang="en-GB" sz="2100" dirty="0">
                <a:solidFill>
                  <a:srgbClr val="FF0000"/>
                </a:solidFill>
                <a:latin typeface="Comic Sans MS" panose="030F0702030302020204" pitchFamily="66" charset="0"/>
              </a:rPr>
              <a:t>Do you follow any of the Eight-Fold Path folds in your life? How?</a:t>
            </a:r>
          </a:p>
          <a:p>
            <a:r>
              <a:rPr lang="en-GB" sz="2100" b="1" dirty="0">
                <a:solidFill>
                  <a:srgbClr val="FF0000"/>
                </a:solidFill>
                <a:latin typeface="Comic Sans MS" panose="030F0702030302020204" pitchFamily="66" charset="0"/>
              </a:rPr>
              <a:t>Snorkelling and Diving Red Pen: </a:t>
            </a:r>
            <a:r>
              <a:rPr lang="en-GB" sz="2100" dirty="0">
                <a:solidFill>
                  <a:srgbClr val="FF0000"/>
                </a:solidFill>
                <a:latin typeface="Comic Sans MS" panose="030F0702030302020204" pitchFamily="66" charset="0"/>
              </a:rPr>
              <a:t>Consider how your life would be different if you lived it like a Buddhist.</a:t>
            </a:r>
          </a:p>
        </p:txBody>
      </p:sp>
      <p:pic>
        <p:nvPicPr>
          <p:cNvPr id="11266" name="Picture 2" descr="26 Accordion Books ideas | accordion book, handmade books, book making">
            <a:extLst>
              <a:ext uri="{FF2B5EF4-FFF2-40B4-BE49-F238E27FC236}">
                <a16:creationId xmlns:a16="http://schemas.microsoft.com/office/drawing/2014/main" id="{D2973C26-09F4-4382-8BC2-5ADB8F23934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812" b="72222"/>
          <a:stretch/>
        </p:blipFill>
        <p:spPr bwMode="auto">
          <a:xfrm>
            <a:off x="6402043" y="363637"/>
            <a:ext cx="5391150" cy="14378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2820705"/>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1468</TotalTime>
  <Words>1085</Words>
  <Application>Microsoft Office PowerPoint</Application>
  <PresentationFormat>Widescreen</PresentationFormat>
  <Paragraphs>80</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Century Gothic</vt:lpstr>
      <vt:lpstr>Comic Sans MS</vt:lpstr>
      <vt:lpstr>Sassoon Infant Rg</vt:lpstr>
      <vt:lpstr>Wingdings 3</vt:lpstr>
      <vt:lpstr>Wisp</vt:lpstr>
      <vt:lpstr>Tuesday 15th June 2021</vt:lpstr>
      <vt:lpstr>PowerPoint Presentation</vt:lpstr>
      <vt:lpstr>The Eight-Fold Path</vt:lpstr>
      <vt:lpstr>Quick Activity</vt:lpstr>
      <vt:lpstr>Answers:</vt:lpstr>
      <vt:lpstr>PowerPoint Presentation</vt:lpstr>
      <vt:lpstr>Right Understanding</vt:lpstr>
      <vt:lpstr>Right Understanding</vt:lpstr>
      <vt:lpstr>Buddhist Quote:</vt:lpstr>
      <vt:lpstr>Right Intent</vt:lpstr>
      <vt:lpstr>Right Intent</vt:lpstr>
      <vt:lpstr>Buddhist Quote</vt:lpstr>
      <vt:lpstr>Right Speech</vt:lpstr>
      <vt:lpstr>Right Speech</vt:lpstr>
      <vt:lpstr>Buddhist Quotes</vt:lpstr>
      <vt:lpstr>Activity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Tuesday 15th June 2021</dc:title>
  <dc:creator>Emily Fenner</dc:creator>
  <cp:lastModifiedBy>Emily Fenner</cp:lastModifiedBy>
  <cp:revision>8</cp:revision>
  <dcterms:created xsi:type="dcterms:W3CDTF">2021-06-07T09:00:57Z</dcterms:created>
  <dcterms:modified xsi:type="dcterms:W3CDTF">2021-06-10T13:04:34Z</dcterms:modified>
</cp:coreProperties>
</file>