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1"/>
  </p:notesMasterIdLst>
  <p:sldIdLst>
    <p:sldId id="296" r:id="rId2"/>
    <p:sldId id="279" r:id="rId3"/>
    <p:sldId id="275" r:id="rId4"/>
    <p:sldId id="280" r:id="rId5"/>
    <p:sldId id="283" r:id="rId6"/>
    <p:sldId id="287" r:id="rId7"/>
    <p:sldId id="292" r:id="rId8"/>
    <p:sldId id="289" r:id="rId9"/>
    <p:sldId id="281" r:id="rId10"/>
    <p:sldId id="288" r:id="rId11"/>
    <p:sldId id="293" r:id="rId12"/>
    <p:sldId id="290" r:id="rId13"/>
    <p:sldId id="291" r:id="rId14"/>
    <p:sldId id="294" r:id="rId15"/>
    <p:sldId id="286" r:id="rId16"/>
    <p:sldId id="282" r:id="rId17"/>
    <p:sldId id="285" r:id="rId18"/>
    <p:sldId id="284" r:id="rId19"/>
    <p:sldId id="295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5662" autoAdjust="0"/>
    <p:restoredTop sz="94660"/>
  </p:normalViewPr>
  <p:slideViewPr>
    <p:cSldViewPr>
      <p:cViewPr varScale="1">
        <p:scale>
          <a:sx n="65" d="100"/>
          <a:sy n="65" d="100"/>
        </p:scale>
        <p:origin x="1860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5B3F0D-542D-4E91-BBB5-D6113C726A1A}" type="datetimeFigureOut">
              <a:rPr lang="en-US" smtClean="0"/>
              <a:pPr/>
              <a:t>6/17/2020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A7C875-AE4F-4237-B42C-B6540EC715A5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This</a:t>
            </a:r>
            <a:r>
              <a:rPr lang="en-GB" baseline="0" dirty="0" smtClean="0"/>
              <a:t> lesson is a follow on lesson from ‘Homophones’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A7C875-AE4F-4237-B42C-B6540EC715A5}" type="slidenum">
              <a:rPr lang="en-GB" smtClean="0"/>
              <a:pPr/>
              <a:t>1</a:t>
            </a:fld>
            <a:endParaRPr lang="en-GB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Taken from www.skillsworkshop.org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A7C875-AE4F-4237-B42C-B6540EC715A5}" type="slidenum">
              <a:rPr lang="en-GB" smtClean="0"/>
              <a:pPr/>
              <a:t>4</a:t>
            </a:fld>
            <a:endParaRPr lang="en-GB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Table taken from www.bbc.co.uk/skillswise/prefixes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A7C875-AE4F-4237-B42C-B6540EC715A5}" type="slidenum">
              <a:rPr lang="en-GB" smtClean="0"/>
              <a:pPr/>
              <a:t>12</a:t>
            </a:fld>
            <a:endParaRPr lang="en-GB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/>
              <a:t>Word</a:t>
            </a:r>
            <a:r>
              <a:rPr lang="en-GB" baseline="0" dirty="0" smtClean="0"/>
              <a:t> map used from www.skillsworkshop.org</a:t>
            </a:r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A7C875-AE4F-4237-B42C-B6540EC715A5}" type="slidenum">
              <a:rPr lang="en-GB" smtClean="0"/>
              <a:pPr/>
              <a:t>15</a:t>
            </a:fld>
            <a:endParaRPr lang="en-GB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/>
              <a:t>Word</a:t>
            </a:r>
            <a:r>
              <a:rPr lang="en-GB" baseline="0" dirty="0" smtClean="0"/>
              <a:t> map used from www.skillsworkshop.org</a:t>
            </a:r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A7C875-AE4F-4237-B42C-B6540EC715A5}" type="slidenum">
              <a:rPr lang="en-GB" smtClean="0"/>
              <a:pPr/>
              <a:t>16</a:t>
            </a:fld>
            <a:endParaRPr lang="en-GB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Word</a:t>
            </a:r>
            <a:r>
              <a:rPr lang="en-GB" baseline="0" dirty="0" smtClean="0"/>
              <a:t> map used from www.skillsworkshop.org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A7C875-AE4F-4237-B42C-B6540EC715A5}" type="slidenum">
              <a:rPr lang="en-GB" smtClean="0"/>
              <a:pPr/>
              <a:t>18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5" name="Subtitle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1" name="Date Placeholder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AE1E0A31-D2C9-4155-8B81-46EFE5C1B84E}" type="datetimeFigureOut">
              <a:rPr lang="en-US" smtClean="0"/>
              <a:pPr/>
              <a:t>6/17/2020</a:t>
            </a:fld>
            <a:endParaRPr lang="en-GB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6CE8C0C5-4732-407E-B000-24D610D9C36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E0A31-D2C9-4155-8B81-46EFE5C1B84E}" type="datetimeFigureOut">
              <a:rPr lang="en-US" smtClean="0"/>
              <a:pPr/>
              <a:t>6/17/2020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8C0C5-4732-407E-B000-24D610D9C36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AE1E0A31-D2C9-4155-8B81-46EFE5C1B84E}" type="datetimeFigureOut">
              <a:rPr lang="en-US" smtClean="0"/>
              <a:pPr/>
              <a:t>6/17/2020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/>
          <a:p>
            <a:fld id="{6CE8C0C5-4732-407E-B000-24D610D9C36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E0A31-D2C9-4155-8B81-46EFE5C1B84E}" type="datetimeFigureOut">
              <a:rPr lang="en-US" smtClean="0"/>
              <a:pPr/>
              <a:t>6/17/2020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8C0C5-4732-407E-B000-24D610D9C36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E0A31-D2C9-4155-8B81-46EFE5C1B84E}" type="datetimeFigureOut">
              <a:rPr lang="en-US" smtClean="0"/>
              <a:pPr/>
              <a:t>6/17/2020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8C0C5-4732-407E-B000-24D610D9C36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E0A31-D2C9-4155-8B81-46EFE5C1B84E}" type="datetimeFigureOut">
              <a:rPr lang="en-US" smtClean="0"/>
              <a:pPr/>
              <a:t>6/17/2020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8C0C5-4732-407E-B000-24D610D9C36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AE1E0A31-D2C9-4155-8B81-46EFE5C1B84E}" type="datetimeFigureOut">
              <a:rPr lang="en-US" smtClean="0"/>
              <a:pPr/>
              <a:t>6/17/2020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8C0C5-4732-407E-B000-24D610D9C36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E0A31-D2C9-4155-8B81-46EFE5C1B84E}" type="datetimeFigureOut">
              <a:rPr lang="en-US" smtClean="0"/>
              <a:pPr/>
              <a:t>6/17/2020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8C0C5-4732-407E-B000-24D610D9C36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E0A31-D2C9-4155-8B81-46EFE5C1B84E}" type="datetimeFigureOut">
              <a:rPr lang="en-US" smtClean="0"/>
              <a:pPr/>
              <a:t>6/17/2020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8C0C5-4732-407E-B000-24D610D9C36C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0" name="Picture Placeholder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E0A31-D2C9-4155-8B81-46EFE5C1B84E}" type="datetimeFigureOut">
              <a:rPr lang="en-US" smtClean="0"/>
              <a:pPr/>
              <a:t>6/17/2020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E8C0C5-4732-407E-B000-24D610D9C36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/>
          <a:p>
            <a:fld id="{AE1E0A31-D2C9-4155-8B81-46EFE5C1B84E}" type="datetimeFigureOut">
              <a:rPr lang="en-US" smtClean="0"/>
              <a:pPr/>
              <a:t>6/17/2020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6CE8C0C5-4732-407E-B000-24D610D9C36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Title Placeholder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1" name="Text Placeholder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7" name="Date Placeholder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AE1E0A31-D2C9-4155-8B81-46EFE5C1B84E}" type="datetimeFigureOut">
              <a:rPr lang="en-US" smtClean="0"/>
              <a:pPr/>
              <a:t>6/17/2020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6CE8C0C5-4732-407E-B000-24D610D9C36C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Prefixes, suffixes and root words</a:t>
            </a:r>
            <a:endParaRPr lang="en-GB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Introduction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 cap...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9416"/>
            <a:ext cx="7901014" cy="2176774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en-GB" dirty="0" smtClean="0"/>
              <a:t>Homophones are...</a:t>
            </a:r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r>
              <a:rPr lang="en-GB" dirty="0" smtClean="0"/>
              <a:t>Words that sound the same but are spelt differently. Such as;</a:t>
            </a:r>
          </a:p>
          <a:p>
            <a:pPr>
              <a:buNone/>
            </a:pPr>
            <a:r>
              <a:rPr lang="en-GB" dirty="0" smtClean="0"/>
              <a:t>Where + wear		there + their		whether + weather</a:t>
            </a:r>
          </a:p>
          <a:p>
            <a:endParaRPr lang="en-GB" dirty="0" smtClean="0"/>
          </a:p>
          <a:p>
            <a:endParaRPr lang="en-GB" dirty="0" smtClean="0"/>
          </a:p>
          <a:p>
            <a:r>
              <a:rPr lang="en-GB" dirty="0" smtClean="0"/>
              <a:t> What can you use to help you work out which word to use?</a:t>
            </a:r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214282" y="4214818"/>
            <a:ext cx="8929718" cy="2176774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tx2"/>
              </a:buClr>
              <a:buSzPct val="73000"/>
              <a:buFont typeface="Wingdings 2"/>
              <a:buChar char=""/>
              <a:tabLst/>
              <a:defRPr/>
            </a:pPr>
            <a:r>
              <a:rPr kumimoji="0" lang="en-GB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Write</a:t>
            </a:r>
            <a:r>
              <a:rPr kumimoji="0" lang="en-GB" sz="22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down 5 sentences using the following words.  Remember to use the words in the correct context: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tx2"/>
              </a:buClr>
              <a:buSzPct val="73000"/>
              <a:tabLst/>
              <a:defRPr/>
            </a:pPr>
            <a:endParaRPr kumimoji="0" lang="en-GB" sz="2200" b="0" i="0" u="none" strike="noStrike" kern="1200" cap="none" spc="0" normalizeH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tx2"/>
              </a:buClr>
              <a:buSzPct val="73000"/>
              <a:tabLst/>
              <a:defRPr/>
            </a:pPr>
            <a:r>
              <a:rPr lang="en-GB" sz="2200" baseline="0" dirty="0" smtClean="0"/>
              <a:t>there		witch		you’re		knew		no	</a:t>
            </a:r>
            <a:endParaRPr kumimoji="0" lang="en-GB" sz="2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686700" cy="114300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What can </a:t>
            </a:r>
            <a:r>
              <a:rPr lang="en-GB" dirty="0" err="1" smtClean="0"/>
              <a:t>i</a:t>
            </a:r>
            <a:r>
              <a:rPr lang="en-GB" dirty="0" smtClean="0"/>
              <a:t> do to help remember which is which?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Use a dictionary</a:t>
            </a:r>
          </a:p>
          <a:p>
            <a:r>
              <a:rPr lang="en-GB" dirty="0" smtClean="0"/>
              <a:t>Use spell check on a P.C. Carefully! – Take time to proof read your work.  If you are unsure, highlight the word and press the ‘shift’ key and press ‘F7’.  This will bring up a thesaurus.</a:t>
            </a:r>
          </a:p>
          <a:p>
            <a:r>
              <a:rPr lang="en-GB" dirty="0" smtClean="0"/>
              <a:t>Widen vocabulary</a:t>
            </a:r>
          </a:p>
          <a:p>
            <a:r>
              <a:rPr lang="en-GB" dirty="0" smtClean="0"/>
              <a:t>Apply spelling techniques, for example;</a:t>
            </a:r>
          </a:p>
          <a:p>
            <a:endParaRPr lang="en-GB" dirty="0" smtClean="0"/>
          </a:p>
          <a:p>
            <a:r>
              <a:rPr lang="en-GB" sz="3600" dirty="0" smtClean="0"/>
              <a:t>T</a:t>
            </a:r>
            <a:r>
              <a:rPr lang="en-GB" sz="3600" dirty="0" smtClean="0">
                <a:solidFill>
                  <a:schemeClr val="tx2">
                    <a:lumMod val="50000"/>
                  </a:schemeClr>
                </a:solidFill>
              </a:rPr>
              <a:t>here</a:t>
            </a:r>
            <a:r>
              <a:rPr lang="en-GB" sz="3600" dirty="0" smtClean="0"/>
              <a:t>				The</a:t>
            </a:r>
            <a:r>
              <a:rPr lang="en-GB" sz="3600" dirty="0" smtClean="0">
                <a:solidFill>
                  <a:schemeClr val="tx2">
                    <a:lumMod val="50000"/>
                  </a:schemeClr>
                </a:solidFill>
              </a:rPr>
              <a:t>i</a:t>
            </a:r>
            <a:r>
              <a:rPr lang="en-GB" sz="3600" dirty="0" smtClean="0"/>
              <a:t>r</a:t>
            </a:r>
          </a:p>
          <a:p>
            <a:r>
              <a:rPr lang="en-GB" sz="3600" dirty="0" smtClean="0"/>
              <a:t>  over there		       </a:t>
            </a:r>
            <a:r>
              <a:rPr lang="en-GB" sz="3600" dirty="0" err="1" smtClean="0"/>
              <a:t>i</a:t>
            </a:r>
            <a:r>
              <a:rPr lang="en-GB" sz="3600" dirty="0" smtClean="0"/>
              <a:t> - person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Glossary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en-GB" i="1" dirty="0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 l="13177" t="38086" r="37957" b="45312"/>
          <a:stretch>
            <a:fillRect/>
          </a:stretch>
        </p:blipFill>
        <p:spPr bwMode="auto">
          <a:xfrm>
            <a:off x="428596" y="1643050"/>
            <a:ext cx="7715304" cy="1473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/>
          <a:srcRect l="13177" t="53711" r="37957" b="33593"/>
          <a:stretch>
            <a:fillRect/>
          </a:stretch>
        </p:blipFill>
        <p:spPr bwMode="auto">
          <a:xfrm>
            <a:off x="428596" y="3143247"/>
            <a:ext cx="7715304" cy="11269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/>
          <a:srcRect l="13177" t="65431" r="37957" b="29687"/>
          <a:stretch>
            <a:fillRect/>
          </a:stretch>
        </p:blipFill>
        <p:spPr bwMode="auto">
          <a:xfrm>
            <a:off x="428596" y="4286256"/>
            <a:ext cx="7715304" cy="4286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/>
          <a:srcRect l="13177" t="69337" r="37957" b="20898"/>
          <a:stretch>
            <a:fillRect/>
          </a:stretch>
        </p:blipFill>
        <p:spPr bwMode="auto">
          <a:xfrm>
            <a:off x="428596" y="4786322"/>
            <a:ext cx="7715304" cy="857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/>
          <a:srcRect l="13177" t="77149" r="37957" b="17968"/>
          <a:stretch>
            <a:fillRect/>
          </a:stretch>
        </p:blipFill>
        <p:spPr bwMode="auto">
          <a:xfrm>
            <a:off x="1500166" y="1643050"/>
            <a:ext cx="6357982" cy="15001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/>
          <a:srcRect l="13177" t="77149" r="37957" b="17968"/>
          <a:stretch>
            <a:fillRect/>
          </a:stretch>
        </p:blipFill>
        <p:spPr bwMode="auto">
          <a:xfrm>
            <a:off x="1357290" y="3286124"/>
            <a:ext cx="6357982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/>
          <a:srcRect l="13177" t="77149" r="37957" b="17968"/>
          <a:stretch>
            <a:fillRect/>
          </a:stretch>
        </p:blipFill>
        <p:spPr bwMode="auto">
          <a:xfrm>
            <a:off x="1571604" y="4214818"/>
            <a:ext cx="6357982" cy="4905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/>
          <a:srcRect l="13177" t="77149" r="37957" b="17968"/>
          <a:stretch>
            <a:fillRect/>
          </a:stretch>
        </p:blipFill>
        <p:spPr bwMode="auto">
          <a:xfrm>
            <a:off x="1643042" y="4786322"/>
            <a:ext cx="6357982" cy="857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0"/>
            <a:ext cx="7239000" cy="1143000"/>
          </a:xfrm>
        </p:spPr>
        <p:txBody>
          <a:bodyPr/>
          <a:lstStyle/>
          <a:p>
            <a:r>
              <a:rPr lang="en-GB" dirty="0" smtClean="0"/>
              <a:t>Root words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/>
          <a:srcRect l="8785" t="29297" r="16544" b="48242"/>
          <a:stretch>
            <a:fillRect/>
          </a:stretch>
        </p:blipFill>
        <p:spPr bwMode="auto">
          <a:xfrm>
            <a:off x="214282" y="1785926"/>
            <a:ext cx="7715272" cy="1357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Box 5"/>
          <p:cNvSpPr txBox="1"/>
          <p:nvPr/>
        </p:nvSpPr>
        <p:spPr>
          <a:xfrm>
            <a:off x="214282" y="5214950"/>
            <a:ext cx="221457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Comic Sans MS" pitchFamily="66" charset="0"/>
              </a:rPr>
              <a:t>Learning</a:t>
            </a:r>
          </a:p>
          <a:p>
            <a:endParaRPr lang="en-GB" sz="3600" dirty="0">
              <a:latin typeface="Comic Sans MS" pitchFamily="66" charset="0"/>
            </a:endParaRPr>
          </a:p>
        </p:txBody>
      </p:sp>
      <p:cxnSp>
        <p:nvCxnSpPr>
          <p:cNvPr id="8" name="Straight Arrow Connector 7"/>
          <p:cNvCxnSpPr/>
          <p:nvPr/>
        </p:nvCxnSpPr>
        <p:spPr>
          <a:xfrm rot="5400000">
            <a:off x="607985" y="5964255"/>
            <a:ext cx="500066" cy="142876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0" y="5758756"/>
            <a:ext cx="250029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800" dirty="0" smtClean="0">
              <a:latin typeface="Comic Sans MS" pitchFamily="66" charset="0"/>
            </a:endParaRPr>
          </a:p>
          <a:p>
            <a:r>
              <a:rPr lang="en-GB" sz="2800" dirty="0" smtClean="0">
                <a:latin typeface="Comic Sans MS" pitchFamily="66" charset="0"/>
              </a:rPr>
              <a:t>Learn    </a:t>
            </a:r>
            <a:r>
              <a:rPr lang="en-GB" sz="2800" dirty="0" err="1" smtClean="0">
                <a:latin typeface="Comic Sans MS" pitchFamily="66" charset="0"/>
              </a:rPr>
              <a:t>ing</a:t>
            </a:r>
            <a:endParaRPr lang="en-GB" sz="2800" dirty="0" smtClean="0">
              <a:latin typeface="Comic Sans MS" pitchFamily="66" charset="0"/>
            </a:endParaRPr>
          </a:p>
          <a:p>
            <a:endParaRPr lang="en-GB" sz="2800" dirty="0"/>
          </a:p>
        </p:txBody>
      </p:sp>
      <p:cxnSp>
        <p:nvCxnSpPr>
          <p:cNvPr id="11" name="Straight Arrow Connector 10"/>
          <p:cNvCxnSpPr/>
          <p:nvPr/>
        </p:nvCxnSpPr>
        <p:spPr>
          <a:xfrm rot="5400000">
            <a:off x="1358084" y="5999974"/>
            <a:ext cx="642942" cy="7143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4857752" y="5072074"/>
            <a:ext cx="27146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Comic Sans MS" pitchFamily="66" charset="0"/>
              </a:rPr>
              <a:t>successful</a:t>
            </a:r>
            <a:endParaRPr lang="en-GB" sz="3600" dirty="0">
              <a:latin typeface="Comic Sans MS" pitchFamily="66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000496" y="6000767"/>
            <a:ext cx="35004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Comic Sans MS" pitchFamily="66" charset="0"/>
              </a:rPr>
              <a:t>Success     </a:t>
            </a:r>
            <a:r>
              <a:rPr lang="en-GB" sz="3600" dirty="0" err="1" smtClean="0">
                <a:latin typeface="Comic Sans MS" pitchFamily="66" charset="0"/>
              </a:rPr>
              <a:t>ful</a:t>
            </a:r>
            <a:endParaRPr lang="en-GB" sz="3600" dirty="0">
              <a:latin typeface="Comic Sans MS" pitchFamily="66" charset="0"/>
            </a:endParaRPr>
          </a:p>
        </p:txBody>
      </p:sp>
      <p:cxnSp>
        <p:nvCxnSpPr>
          <p:cNvPr id="16" name="Straight Arrow Connector 15"/>
          <p:cNvCxnSpPr/>
          <p:nvPr/>
        </p:nvCxnSpPr>
        <p:spPr>
          <a:xfrm rot="5400000">
            <a:off x="4786314" y="5668223"/>
            <a:ext cx="714380" cy="42862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rot="5400000">
            <a:off x="6637595" y="5858792"/>
            <a:ext cx="357190" cy="158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ectangle 20"/>
          <p:cNvSpPr/>
          <p:nvPr/>
        </p:nvSpPr>
        <p:spPr>
          <a:xfrm>
            <a:off x="214282" y="1214422"/>
            <a:ext cx="778674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 smtClean="0"/>
              <a:t>A root word is a real word and you make new words from it by adding prefixes and suffixes.</a:t>
            </a:r>
            <a:endParaRPr lang="en-GB" dirty="0"/>
          </a:p>
        </p:txBody>
      </p:sp>
      <p:sp>
        <p:nvSpPr>
          <p:cNvPr id="22" name="Rectangle 21"/>
          <p:cNvSpPr/>
          <p:nvPr/>
        </p:nvSpPr>
        <p:spPr>
          <a:xfrm>
            <a:off x="12987" y="3018391"/>
            <a:ext cx="850109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b="1" u="sng" dirty="0" smtClean="0">
                <a:latin typeface="Comic Sans MS" pitchFamily="66" charset="0"/>
              </a:rPr>
              <a:t>Root words are helpful because:</a:t>
            </a:r>
          </a:p>
          <a:p>
            <a:r>
              <a:rPr lang="en-GB" sz="2000" dirty="0" smtClean="0">
                <a:latin typeface="Comic Sans MS" pitchFamily="66" charset="0"/>
              </a:rPr>
              <a:t>You can use a root word to help you with other spellings. </a:t>
            </a:r>
          </a:p>
          <a:p>
            <a:r>
              <a:rPr lang="en-GB" sz="2000" dirty="0" smtClean="0">
                <a:latin typeface="Comic Sans MS" pitchFamily="66" charset="0"/>
              </a:rPr>
              <a:t>If you recognise the root of a word when you are reading it can help you to work out what the word is and what it means. </a:t>
            </a:r>
          </a:p>
          <a:p>
            <a:r>
              <a:rPr lang="en-GB" sz="2000" dirty="0" smtClean="0">
                <a:latin typeface="Comic Sans MS" pitchFamily="66" charset="0"/>
              </a:rPr>
              <a:t>There are spelling rules for adding suffixes and prefixes to root words. </a:t>
            </a:r>
            <a:endParaRPr lang="en-GB" sz="20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3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5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6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9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2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5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8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0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1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  <p:bldP spid="14" grpId="0"/>
      <p:bldP spid="15" grpId="0"/>
      <p:bldP spid="21" grpId="0"/>
      <p:bldP spid="2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Suffixes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4282" y="1609416"/>
            <a:ext cx="7929618" cy="496285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GB" sz="2000" dirty="0" smtClean="0">
                <a:latin typeface="Comic Sans MS" pitchFamily="66" charset="0"/>
              </a:rPr>
              <a:t>Adding suffixes to words can change or add to their meaning, but most importantly they show how a word will be used in a sentence and what part of speech (</a:t>
            </a:r>
            <a:r>
              <a:rPr lang="en-GB" sz="2000" b="1" dirty="0" smtClean="0">
                <a:latin typeface="Comic Sans MS" pitchFamily="66" charset="0"/>
              </a:rPr>
              <a:t>e.g.</a:t>
            </a:r>
            <a:r>
              <a:rPr lang="en-GB" sz="2000" dirty="0" smtClean="0">
                <a:latin typeface="Comic Sans MS" pitchFamily="66" charset="0"/>
              </a:rPr>
              <a:t> noun, verb, adjective) the word belongs to.</a:t>
            </a:r>
            <a:br>
              <a:rPr lang="en-GB" sz="2000" dirty="0" smtClean="0">
                <a:latin typeface="Comic Sans MS" pitchFamily="66" charset="0"/>
              </a:rPr>
            </a:br>
            <a:r>
              <a:rPr lang="en-GB" sz="2000" dirty="0" smtClean="0">
                <a:latin typeface="Comic Sans MS" pitchFamily="66" charset="0"/>
              </a:rPr>
              <a:t/>
            </a:r>
            <a:br>
              <a:rPr lang="en-GB" sz="2000" dirty="0" smtClean="0">
                <a:latin typeface="Comic Sans MS" pitchFamily="66" charset="0"/>
              </a:rPr>
            </a:br>
            <a:r>
              <a:rPr lang="en-GB" sz="2000" b="1" dirty="0" smtClean="0">
                <a:latin typeface="Comic Sans MS" pitchFamily="66" charset="0"/>
              </a:rPr>
              <a:t>e.g.</a:t>
            </a:r>
            <a:r>
              <a:rPr lang="en-GB" sz="2000" dirty="0" smtClean="0">
                <a:latin typeface="Comic Sans MS" pitchFamily="66" charset="0"/>
              </a:rPr>
              <a:t> If you want to use the root word 'talk' in the following sentence:</a:t>
            </a:r>
          </a:p>
          <a:p>
            <a:pPr>
              <a:buNone/>
            </a:pPr>
            <a:r>
              <a:rPr lang="en-GB" sz="2000" dirty="0" smtClean="0">
                <a:latin typeface="Comic Sans MS" pitchFamily="66" charset="0"/>
              </a:rPr>
              <a:t/>
            </a:r>
            <a:br>
              <a:rPr lang="en-GB" sz="2000" dirty="0" smtClean="0">
                <a:latin typeface="Comic Sans MS" pitchFamily="66" charset="0"/>
              </a:rPr>
            </a:br>
            <a:r>
              <a:rPr lang="en-GB" sz="2000" i="1" dirty="0" smtClean="0">
                <a:latin typeface="Comic Sans MS" pitchFamily="66" charset="0"/>
              </a:rPr>
              <a:t>I was (talk) to </a:t>
            </a:r>
            <a:r>
              <a:rPr lang="en-GB" sz="2000" i="1" dirty="0" err="1" smtClean="0">
                <a:latin typeface="Comic Sans MS" pitchFamily="66" charset="0"/>
              </a:rPr>
              <a:t>Samina</a:t>
            </a:r>
            <a:r>
              <a:rPr lang="en-GB" sz="2000" i="1" dirty="0" smtClean="0">
                <a:latin typeface="Comic Sans MS" pitchFamily="66" charset="0"/>
              </a:rPr>
              <a:t>.</a:t>
            </a:r>
            <a:r>
              <a:rPr lang="en-GB" sz="2000" dirty="0" smtClean="0">
                <a:latin typeface="Comic Sans MS" pitchFamily="66" charset="0"/>
              </a:rPr>
              <a:t> </a:t>
            </a:r>
          </a:p>
          <a:p>
            <a:pPr>
              <a:buNone/>
            </a:pPr>
            <a:r>
              <a:rPr lang="en-GB" sz="2000" dirty="0" smtClean="0">
                <a:latin typeface="Comic Sans MS" pitchFamily="66" charset="0"/>
              </a:rPr>
              <a:t/>
            </a:r>
            <a:br>
              <a:rPr lang="en-GB" sz="2000" dirty="0" smtClean="0">
                <a:latin typeface="Comic Sans MS" pitchFamily="66" charset="0"/>
              </a:rPr>
            </a:br>
            <a:r>
              <a:rPr lang="en-GB" sz="2000" dirty="0" smtClean="0">
                <a:latin typeface="Comic Sans MS" pitchFamily="66" charset="0"/>
              </a:rPr>
              <a:t>You need to add the suffix '</a:t>
            </a:r>
            <a:r>
              <a:rPr lang="en-GB" sz="2000" b="1" dirty="0" err="1" smtClean="0">
                <a:latin typeface="Comic Sans MS" pitchFamily="66" charset="0"/>
              </a:rPr>
              <a:t>ing</a:t>
            </a:r>
            <a:r>
              <a:rPr lang="en-GB" sz="2000" dirty="0" smtClean="0">
                <a:latin typeface="Comic Sans MS" pitchFamily="66" charset="0"/>
              </a:rPr>
              <a:t>' so that the word 'talk' makes better sense grammatically:</a:t>
            </a:r>
          </a:p>
          <a:p>
            <a:pPr>
              <a:buNone/>
            </a:pPr>
            <a:r>
              <a:rPr lang="en-GB" sz="2000" dirty="0" smtClean="0">
                <a:latin typeface="Comic Sans MS" pitchFamily="66" charset="0"/>
              </a:rPr>
              <a:t/>
            </a:r>
            <a:br>
              <a:rPr lang="en-GB" sz="2000" dirty="0" smtClean="0">
                <a:latin typeface="Comic Sans MS" pitchFamily="66" charset="0"/>
              </a:rPr>
            </a:br>
            <a:r>
              <a:rPr lang="en-GB" sz="2000" i="1" dirty="0" smtClean="0">
                <a:latin typeface="Comic Sans MS" pitchFamily="66" charset="0"/>
              </a:rPr>
              <a:t>"I was talk</a:t>
            </a:r>
            <a:r>
              <a:rPr lang="en-GB" sz="2000" b="1" i="1" dirty="0" smtClean="0">
                <a:latin typeface="Comic Sans MS" pitchFamily="66" charset="0"/>
              </a:rPr>
              <a:t>ing</a:t>
            </a:r>
            <a:r>
              <a:rPr lang="en-GB" sz="2000" i="1" dirty="0" smtClean="0">
                <a:latin typeface="Comic Sans MS" pitchFamily="66" charset="0"/>
              </a:rPr>
              <a:t> to </a:t>
            </a:r>
            <a:r>
              <a:rPr lang="en-GB" sz="2000" i="1" dirty="0" err="1" smtClean="0">
                <a:latin typeface="Comic Sans MS" pitchFamily="66" charset="0"/>
              </a:rPr>
              <a:t>Samina</a:t>
            </a:r>
            <a:r>
              <a:rPr lang="en-GB" sz="2000" i="1" dirty="0" smtClean="0">
                <a:latin typeface="Comic Sans MS" pitchFamily="66" charset="0"/>
              </a:rPr>
              <a:t>".</a:t>
            </a:r>
            <a:endParaRPr lang="en-GB" sz="20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suffixes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Activity 1:</a:t>
            </a:r>
          </a:p>
          <a:p>
            <a:endParaRPr lang="en-GB" dirty="0" smtClean="0"/>
          </a:p>
          <a:p>
            <a:r>
              <a:rPr lang="en-GB" dirty="0" smtClean="0"/>
              <a:t>In pairs write down as many suffixes as you can think of.</a:t>
            </a:r>
          </a:p>
          <a:p>
            <a:endParaRPr lang="en-GB" dirty="0" smtClean="0"/>
          </a:p>
          <a:p>
            <a:r>
              <a:rPr lang="en-GB" dirty="0" smtClean="0"/>
              <a:t>You have 5  minutes!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65072911"/>
              </p:ext>
            </p:extLst>
          </p:nvPr>
        </p:nvGraphicFramePr>
        <p:xfrm>
          <a:off x="323528" y="476672"/>
          <a:ext cx="7786745" cy="5828272"/>
        </p:xfrm>
        <a:graphic>
          <a:graphicData uri="http://schemas.openxmlformats.org/drawingml/2006/table">
            <a:tbl>
              <a:tblPr/>
              <a:tblGrid>
                <a:gridCol w="155734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5734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5734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5734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5734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75950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Comic Sans MS" pitchFamily="66" charset="0"/>
                        </a:rPr>
                        <a:t>Suffix</a:t>
                      </a:r>
                      <a:endParaRPr lang="en-GB" sz="1400" dirty="0">
                        <a:latin typeface="Comic Sans MS" pitchFamily="66" charset="0"/>
                      </a:endParaRPr>
                    </a:p>
                  </a:txBody>
                  <a:tcPr marL="18785" marR="18785" marT="18785" marB="1878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1">
                          <a:latin typeface="Comic Sans MS" pitchFamily="66" charset="0"/>
                        </a:rPr>
                        <a:t>Example</a:t>
                      </a:r>
                      <a:endParaRPr lang="en-GB" sz="1400">
                        <a:latin typeface="Comic Sans MS" pitchFamily="66" charset="0"/>
                      </a:endParaRPr>
                    </a:p>
                  </a:txBody>
                  <a:tcPr marL="18785" marR="18785" marT="18785" marB="1878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1">
                          <a:latin typeface="Comic Sans MS" pitchFamily="66" charset="0"/>
                        </a:rPr>
                        <a:t> </a:t>
                      </a:r>
                      <a:endParaRPr lang="en-GB" sz="1400">
                        <a:latin typeface="Comic Sans MS" pitchFamily="66" charset="0"/>
                      </a:endParaRPr>
                    </a:p>
                  </a:txBody>
                  <a:tcPr marL="18785" marR="18785" marT="18785" marB="1878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1">
                          <a:latin typeface="Comic Sans MS" pitchFamily="66" charset="0"/>
                        </a:rPr>
                        <a:t>Suffix</a:t>
                      </a:r>
                      <a:endParaRPr lang="en-GB" sz="1400">
                        <a:latin typeface="Comic Sans MS" pitchFamily="66" charset="0"/>
                      </a:endParaRPr>
                    </a:p>
                  </a:txBody>
                  <a:tcPr marL="18785" marR="18785" marT="18785" marB="1878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1">
                          <a:latin typeface="Comic Sans MS" pitchFamily="66" charset="0"/>
                        </a:rPr>
                        <a:t>Example</a:t>
                      </a:r>
                      <a:endParaRPr lang="en-GB" sz="1400">
                        <a:latin typeface="Comic Sans MS" pitchFamily="66" charset="0"/>
                      </a:endParaRPr>
                    </a:p>
                  </a:txBody>
                  <a:tcPr marL="18785" marR="18785" marT="18785" marB="1878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2537">
                <a:tc>
                  <a:txBody>
                    <a:bodyPr/>
                    <a:lstStyle/>
                    <a:p>
                      <a:r>
                        <a:rPr lang="en-GB" sz="1400" b="1" dirty="0" err="1">
                          <a:latin typeface="Comic Sans MS" pitchFamily="66" charset="0"/>
                        </a:rPr>
                        <a:t>ed</a:t>
                      </a:r>
                      <a:endParaRPr lang="en-GB" sz="1400" dirty="0">
                        <a:latin typeface="Comic Sans MS" pitchFamily="66" charset="0"/>
                      </a:endParaRPr>
                    </a:p>
                  </a:txBody>
                  <a:tcPr marL="18785" marR="18785" marT="18785" marB="1878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itchFamily="66" charset="0"/>
                        </a:rPr>
                        <a:t>walk + </a:t>
                      </a:r>
                      <a:r>
                        <a:rPr lang="en-GB" sz="1400" dirty="0" err="1">
                          <a:latin typeface="Comic Sans MS" pitchFamily="66" charset="0"/>
                        </a:rPr>
                        <a:t>ed</a:t>
                      </a:r>
                      <a:r>
                        <a:rPr lang="en-GB" sz="1400" dirty="0">
                          <a:latin typeface="Comic Sans MS" pitchFamily="66" charset="0"/>
                        </a:rPr>
                        <a:t> = walk</a:t>
                      </a:r>
                      <a:r>
                        <a:rPr lang="en-GB" sz="1400" b="1" dirty="0">
                          <a:latin typeface="Comic Sans MS" pitchFamily="66" charset="0"/>
                        </a:rPr>
                        <a:t>ed</a:t>
                      </a:r>
                      <a:endParaRPr lang="en-GB" sz="1400" dirty="0">
                        <a:latin typeface="Comic Sans MS" pitchFamily="66" charset="0"/>
                      </a:endParaRPr>
                    </a:p>
                  </a:txBody>
                  <a:tcPr marL="18785" marR="18785" marT="18785" marB="1878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400">
                          <a:latin typeface="Comic Sans MS" pitchFamily="66" charset="0"/>
                        </a:rPr>
                        <a:t> </a:t>
                      </a:r>
                    </a:p>
                  </a:txBody>
                  <a:tcPr marL="18785" marR="18785" marT="18785" marB="1878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1">
                          <a:latin typeface="Comic Sans MS" pitchFamily="66" charset="0"/>
                        </a:rPr>
                        <a:t>ness</a:t>
                      </a:r>
                      <a:endParaRPr lang="en-GB" sz="1400">
                        <a:latin typeface="Comic Sans MS" pitchFamily="66" charset="0"/>
                      </a:endParaRPr>
                    </a:p>
                  </a:txBody>
                  <a:tcPr marL="18785" marR="18785" marT="18785" marB="1878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400">
                          <a:latin typeface="Comic Sans MS" pitchFamily="66" charset="0"/>
                        </a:rPr>
                        <a:t>happy + ness = happi</a:t>
                      </a:r>
                      <a:r>
                        <a:rPr lang="en-GB" sz="1400" b="1">
                          <a:latin typeface="Comic Sans MS" pitchFamily="66" charset="0"/>
                        </a:rPr>
                        <a:t>ness</a:t>
                      </a:r>
                      <a:endParaRPr lang="en-GB" sz="1400">
                        <a:latin typeface="Comic Sans MS" pitchFamily="66" charset="0"/>
                      </a:endParaRPr>
                    </a:p>
                  </a:txBody>
                  <a:tcPr marL="18785" marR="18785" marT="18785" marB="1878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24255">
                <a:tc>
                  <a:txBody>
                    <a:bodyPr/>
                    <a:lstStyle/>
                    <a:p>
                      <a:r>
                        <a:rPr lang="en-GB" sz="1400" b="1">
                          <a:latin typeface="Comic Sans MS" pitchFamily="66" charset="0"/>
                        </a:rPr>
                        <a:t>ing</a:t>
                      </a:r>
                      <a:endParaRPr lang="en-GB" sz="1400">
                        <a:latin typeface="Comic Sans MS" pitchFamily="66" charset="0"/>
                      </a:endParaRPr>
                    </a:p>
                  </a:txBody>
                  <a:tcPr marL="18785" marR="18785" marT="18785" marB="1878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itchFamily="66" charset="0"/>
                        </a:rPr>
                        <a:t>say + </a:t>
                      </a:r>
                      <a:r>
                        <a:rPr lang="en-GB" sz="1400" dirty="0" err="1">
                          <a:latin typeface="Comic Sans MS" pitchFamily="66" charset="0"/>
                        </a:rPr>
                        <a:t>ing</a:t>
                      </a:r>
                      <a:r>
                        <a:rPr lang="en-GB" sz="1400" dirty="0">
                          <a:latin typeface="Comic Sans MS" pitchFamily="66" charset="0"/>
                        </a:rPr>
                        <a:t> = say</a:t>
                      </a:r>
                      <a:r>
                        <a:rPr lang="en-GB" sz="1400" b="1" dirty="0">
                          <a:latin typeface="Comic Sans MS" pitchFamily="66" charset="0"/>
                        </a:rPr>
                        <a:t>ing</a:t>
                      </a:r>
                      <a:endParaRPr lang="en-GB" sz="1400" dirty="0">
                        <a:latin typeface="Comic Sans MS" pitchFamily="66" charset="0"/>
                      </a:endParaRPr>
                    </a:p>
                  </a:txBody>
                  <a:tcPr marL="18785" marR="18785" marT="18785" marB="1878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itchFamily="66" charset="0"/>
                        </a:rPr>
                        <a:t> </a:t>
                      </a:r>
                    </a:p>
                  </a:txBody>
                  <a:tcPr marL="18785" marR="18785" marT="18785" marB="1878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1">
                          <a:latin typeface="Comic Sans MS" pitchFamily="66" charset="0"/>
                        </a:rPr>
                        <a:t>al</a:t>
                      </a:r>
                      <a:endParaRPr lang="en-GB" sz="1400">
                        <a:latin typeface="Comic Sans MS" pitchFamily="66" charset="0"/>
                      </a:endParaRPr>
                    </a:p>
                  </a:txBody>
                  <a:tcPr marL="18785" marR="18785" marT="18785" marB="1878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400">
                          <a:latin typeface="Comic Sans MS" pitchFamily="66" charset="0"/>
                        </a:rPr>
                        <a:t>accident + al = accident</a:t>
                      </a:r>
                      <a:r>
                        <a:rPr lang="en-GB" sz="1400" b="1">
                          <a:latin typeface="Comic Sans MS" pitchFamily="66" charset="0"/>
                        </a:rPr>
                        <a:t>al</a:t>
                      </a:r>
                      <a:endParaRPr lang="en-GB" sz="1400">
                        <a:latin typeface="Comic Sans MS" pitchFamily="66" charset="0"/>
                      </a:endParaRPr>
                    </a:p>
                  </a:txBody>
                  <a:tcPr marL="18785" marR="18785" marT="18785" marB="1878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24255">
                <a:tc>
                  <a:txBody>
                    <a:bodyPr/>
                    <a:lstStyle/>
                    <a:p>
                      <a:r>
                        <a:rPr lang="en-GB" sz="1400" b="1">
                          <a:latin typeface="Comic Sans MS" pitchFamily="66" charset="0"/>
                        </a:rPr>
                        <a:t>er</a:t>
                      </a:r>
                      <a:endParaRPr lang="en-GB" sz="1400">
                        <a:latin typeface="Comic Sans MS" pitchFamily="66" charset="0"/>
                      </a:endParaRPr>
                    </a:p>
                  </a:txBody>
                  <a:tcPr marL="18785" marR="18785" marT="18785" marB="1878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400">
                          <a:latin typeface="Comic Sans MS" pitchFamily="66" charset="0"/>
                        </a:rPr>
                        <a:t>tall + er = tall</a:t>
                      </a:r>
                      <a:r>
                        <a:rPr lang="en-GB" sz="1400" b="1">
                          <a:latin typeface="Comic Sans MS" pitchFamily="66" charset="0"/>
                        </a:rPr>
                        <a:t>er</a:t>
                      </a:r>
                      <a:endParaRPr lang="en-GB" sz="1400">
                        <a:latin typeface="Comic Sans MS" pitchFamily="66" charset="0"/>
                      </a:endParaRPr>
                    </a:p>
                  </a:txBody>
                  <a:tcPr marL="18785" marR="18785" marT="18785" marB="1878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itchFamily="66" charset="0"/>
                        </a:rPr>
                        <a:t> </a:t>
                      </a:r>
                    </a:p>
                  </a:txBody>
                  <a:tcPr marL="18785" marR="18785" marT="18785" marB="1878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1">
                          <a:latin typeface="Comic Sans MS" pitchFamily="66" charset="0"/>
                        </a:rPr>
                        <a:t>ary</a:t>
                      </a:r>
                      <a:endParaRPr lang="en-GB" sz="1400">
                        <a:latin typeface="Comic Sans MS" pitchFamily="66" charset="0"/>
                      </a:endParaRPr>
                    </a:p>
                  </a:txBody>
                  <a:tcPr marL="18785" marR="18785" marT="18785" marB="1878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400">
                          <a:latin typeface="Comic Sans MS" pitchFamily="66" charset="0"/>
                        </a:rPr>
                        <a:t>imagine + ary = imagin</a:t>
                      </a:r>
                      <a:r>
                        <a:rPr lang="en-GB" sz="1400" b="1">
                          <a:latin typeface="Comic Sans MS" pitchFamily="66" charset="0"/>
                        </a:rPr>
                        <a:t>ary</a:t>
                      </a:r>
                      <a:endParaRPr lang="en-GB" sz="1400">
                        <a:latin typeface="Comic Sans MS" pitchFamily="66" charset="0"/>
                      </a:endParaRPr>
                    </a:p>
                  </a:txBody>
                  <a:tcPr marL="18785" marR="18785" marT="18785" marB="1878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24255">
                <a:tc>
                  <a:txBody>
                    <a:bodyPr/>
                    <a:lstStyle/>
                    <a:p>
                      <a:r>
                        <a:rPr lang="en-GB" sz="1400" b="1">
                          <a:latin typeface="Comic Sans MS" pitchFamily="66" charset="0"/>
                        </a:rPr>
                        <a:t>tion</a:t>
                      </a:r>
                      <a:endParaRPr lang="en-GB" sz="1400">
                        <a:latin typeface="Comic Sans MS" pitchFamily="66" charset="0"/>
                      </a:endParaRPr>
                    </a:p>
                  </a:txBody>
                  <a:tcPr marL="18785" marR="18785" marT="18785" marB="1878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400">
                          <a:latin typeface="Comic Sans MS" pitchFamily="66" charset="0"/>
                        </a:rPr>
                        <a:t>educate + tion = educa</a:t>
                      </a:r>
                      <a:r>
                        <a:rPr lang="en-GB" sz="1400" b="1">
                          <a:latin typeface="Comic Sans MS" pitchFamily="66" charset="0"/>
                        </a:rPr>
                        <a:t>tion</a:t>
                      </a:r>
                      <a:endParaRPr lang="en-GB" sz="1400">
                        <a:latin typeface="Comic Sans MS" pitchFamily="66" charset="0"/>
                      </a:endParaRPr>
                    </a:p>
                  </a:txBody>
                  <a:tcPr marL="18785" marR="18785" marT="18785" marB="1878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400">
                          <a:latin typeface="Comic Sans MS" pitchFamily="66" charset="0"/>
                        </a:rPr>
                        <a:t> </a:t>
                      </a:r>
                    </a:p>
                  </a:txBody>
                  <a:tcPr marL="18785" marR="18785" marT="18785" marB="1878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Comic Sans MS" pitchFamily="66" charset="0"/>
                        </a:rPr>
                        <a:t>able</a:t>
                      </a:r>
                      <a:endParaRPr lang="en-GB" sz="1400" dirty="0">
                        <a:latin typeface="Comic Sans MS" pitchFamily="66" charset="0"/>
                      </a:endParaRPr>
                    </a:p>
                  </a:txBody>
                  <a:tcPr marL="18785" marR="18785" marT="18785" marB="1878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400">
                          <a:latin typeface="Comic Sans MS" pitchFamily="66" charset="0"/>
                        </a:rPr>
                        <a:t>accept + able = accept</a:t>
                      </a:r>
                      <a:r>
                        <a:rPr lang="en-GB" sz="1400" b="1">
                          <a:latin typeface="Comic Sans MS" pitchFamily="66" charset="0"/>
                        </a:rPr>
                        <a:t>able</a:t>
                      </a:r>
                      <a:endParaRPr lang="en-GB" sz="1400">
                        <a:latin typeface="Comic Sans MS" pitchFamily="66" charset="0"/>
                      </a:endParaRPr>
                    </a:p>
                  </a:txBody>
                  <a:tcPr marL="18785" marR="18785" marT="18785" marB="1878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24255">
                <a:tc>
                  <a:txBody>
                    <a:bodyPr/>
                    <a:lstStyle/>
                    <a:p>
                      <a:r>
                        <a:rPr lang="en-GB" sz="1400" b="1">
                          <a:latin typeface="Comic Sans MS" pitchFamily="66" charset="0"/>
                        </a:rPr>
                        <a:t>sion</a:t>
                      </a:r>
                      <a:endParaRPr lang="en-GB" sz="1400">
                        <a:latin typeface="Comic Sans MS" pitchFamily="66" charset="0"/>
                      </a:endParaRPr>
                    </a:p>
                  </a:txBody>
                  <a:tcPr marL="18785" marR="18785" marT="18785" marB="1878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400">
                          <a:latin typeface="Comic Sans MS" pitchFamily="66" charset="0"/>
                        </a:rPr>
                        <a:t>divide + sion = divi</a:t>
                      </a:r>
                      <a:r>
                        <a:rPr lang="en-GB" sz="1400" b="1">
                          <a:latin typeface="Comic Sans MS" pitchFamily="66" charset="0"/>
                        </a:rPr>
                        <a:t>sion</a:t>
                      </a:r>
                      <a:endParaRPr lang="en-GB" sz="1400">
                        <a:latin typeface="Comic Sans MS" pitchFamily="66" charset="0"/>
                      </a:endParaRPr>
                    </a:p>
                  </a:txBody>
                  <a:tcPr marL="18785" marR="18785" marT="18785" marB="1878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400">
                          <a:latin typeface="Comic Sans MS" pitchFamily="66" charset="0"/>
                        </a:rPr>
                        <a:t> </a:t>
                      </a:r>
                    </a:p>
                  </a:txBody>
                  <a:tcPr marL="18785" marR="18785" marT="18785" marB="1878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1" dirty="0" err="1">
                          <a:latin typeface="Comic Sans MS" pitchFamily="66" charset="0"/>
                        </a:rPr>
                        <a:t>ly</a:t>
                      </a:r>
                      <a:endParaRPr lang="en-GB" sz="1400" dirty="0">
                        <a:latin typeface="Comic Sans MS" pitchFamily="66" charset="0"/>
                      </a:endParaRPr>
                    </a:p>
                  </a:txBody>
                  <a:tcPr marL="18785" marR="18785" marT="18785" marB="1878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itchFamily="66" charset="0"/>
                        </a:rPr>
                        <a:t>love + </a:t>
                      </a:r>
                      <a:r>
                        <a:rPr lang="en-GB" sz="1400" dirty="0" err="1">
                          <a:latin typeface="Comic Sans MS" pitchFamily="66" charset="0"/>
                        </a:rPr>
                        <a:t>ly</a:t>
                      </a:r>
                      <a:r>
                        <a:rPr lang="en-GB" sz="1400" dirty="0">
                          <a:latin typeface="Comic Sans MS" pitchFamily="66" charset="0"/>
                        </a:rPr>
                        <a:t> = love</a:t>
                      </a:r>
                      <a:r>
                        <a:rPr lang="en-GB" sz="1400" b="1" dirty="0">
                          <a:latin typeface="Comic Sans MS" pitchFamily="66" charset="0"/>
                        </a:rPr>
                        <a:t>ly</a:t>
                      </a:r>
                      <a:endParaRPr lang="en-GB" sz="1400" dirty="0">
                        <a:latin typeface="Comic Sans MS" pitchFamily="66" charset="0"/>
                      </a:endParaRPr>
                    </a:p>
                  </a:txBody>
                  <a:tcPr marL="18785" marR="18785" marT="18785" marB="1878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949997">
                <a:tc>
                  <a:txBody>
                    <a:bodyPr/>
                    <a:lstStyle/>
                    <a:p>
                      <a:r>
                        <a:rPr lang="en-GB" sz="1400" b="1">
                          <a:latin typeface="Comic Sans MS" pitchFamily="66" charset="0"/>
                        </a:rPr>
                        <a:t>cian</a:t>
                      </a:r>
                      <a:endParaRPr lang="en-GB" sz="1400">
                        <a:latin typeface="Comic Sans MS" pitchFamily="66" charset="0"/>
                      </a:endParaRPr>
                    </a:p>
                  </a:txBody>
                  <a:tcPr marL="18785" marR="18785" marT="18785" marB="1878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400">
                          <a:latin typeface="Comic Sans MS" pitchFamily="66" charset="0"/>
                        </a:rPr>
                        <a:t>music + cian = musi</a:t>
                      </a:r>
                      <a:r>
                        <a:rPr lang="en-GB" sz="1400" b="1">
                          <a:latin typeface="Comic Sans MS" pitchFamily="66" charset="0"/>
                        </a:rPr>
                        <a:t>cian</a:t>
                      </a:r>
                      <a:endParaRPr lang="en-GB" sz="1400">
                        <a:latin typeface="Comic Sans MS" pitchFamily="66" charset="0"/>
                      </a:endParaRPr>
                    </a:p>
                  </a:txBody>
                  <a:tcPr marL="18785" marR="18785" marT="18785" marB="1878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400">
                          <a:latin typeface="Comic Sans MS" pitchFamily="66" charset="0"/>
                        </a:rPr>
                        <a:t> </a:t>
                      </a:r>
                    </a:p>
                  </a:txBody>
                  <a:tcPr marL="18785" marR="18785" marT="18785" marB="1878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1">
                          <a:latin typeface="Comic Sans MS" pitchFamily="66" charset="0"/>
                        </a:rPr>
                        <a:t>ment</a:t>
                      </a:r>
                      <a:endParaRPr lang="en-GB" sz="1400">
                        <a:latin typeface="Comic Sans MS" pitchFamily="66" charset="0"/>
                      </a:endParaRPr>
                    </a:p>
                  </a:txBody>
                  <a:tcPr marL="18785" marR="18785" marT="18785" marB="1878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itchFamily="66" charset="0"/>
                        </a:rPr>
                        <a:t>excite + </a:t>
                      </a:r>
                      <a:r>
                        <a:rPr lang="en-GB" sz="1400" dirty="0" err="1">
                          <a:latin typeface="Comic Sans MS" pitchFamily="66" charset="0"/>
                        </a:rPr>
                        <a:t>ment</a:t>
                      </a:r>
                      <a:r>
                        <a:rPr lang="en-GB" sz="1400" dirty="0">
                          <a:latin typeface="Comic Sans MS" pitchFamily="66" charset="0"/>
                        </a:rPr>
                        <a:t> = excite</a:t>
                      </a:r>
                      <a:r>
                        <a:rPr lang="en-GB" sz="1400" b="1" dirty="0">
                          <a:latin typeface="Comic Sans MS" pitchFamily="66" charset="0"/>
                        </a:rPr>
                        <a:t>ment</a:t>
                      </a:r>
                      <a:endParaRPr lang="en-GB" sz="1400" dirty="0">
                        <a:latin typeface="Comic Sans MS" pitchFamily="66" charset="0"/>
                      </a:endParaRPr>
                    </a:p>
                  </a:txBody>
                  <a:tcPr marL="18785" marR="18785" marT="18785" marB="1878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724255">
                <a:tc>
                  <a:txBody>
                    <a:bodyPr/>
                    <a:lstStyle/>
                    <a:p>
                      <a:r>
                        <a:rPr lang="en-GB" sz="1400" b="1">
                          <a:latin typeface="Comic Sans MS" pitchFamily="66" charset="0"/>
                        </a:rPr>
                        <a:t>fully</a:t>
                      </a:r>
                      <a:endParaRPr lang="en-GB" sz="1400">
                        <a:latin typeface="Comic Sans MS" pitchFamily="66" charset="0"/>
                      </a:endParaRPr>
                    </a:p>
                  </a:txBody>
                  <a:tcPr marL="18785" marR="18785" marT="18785" marB="1878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itchFamily="66" charset="0"/>
                        </a:rPr>
                        <a:t>hope + fully = hope</a:t>
                      </a:r>
                      <a:r>
                        <a:rPr lang="en-GB" sz="1400" b="1" dirty="0">
                          <a:latin typeface="Comic Sans MS" pitchFamily="66" charset="0"/>
                        </a:rPr>
                        <a:t>fully</a:t>
                      </a:r>
                      <a:endParaRPr lang="en-GB" sz="1400" dirty="0">
                        <a:latin typeface="Comic Sans MS" pitchFamily="66" charset="0"/>
                      </a:endParaRPr>
                    </a:p>
                  </a:txBody>
                  <a:tcPr marL="18785" marR="18785" marT="18785" marB="1878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400">
                          <a:latin typeface="Comic Sans MS" pitchFamily="66" charset="0"/>
                        </a:rPr>
                        <a:t> </a:t>
                      </a:r>
                    </a:p>
                  </a:txBody>
                  <a:tcPr marL="18785" marR="18785" marT="18785" marB="1878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1">
                          <a:latin typeface="Comic Sans MS" pitchFamily="66" charset="0"/>
                        </a:rPr>
                        <a:t>ful</a:t>
                      </a:r>
                      <a:endParaRPr lang="en-GB" sz="1400">
                        <a:latin typeface="Comic Sans MS" pitchFamily="66" charset="0"/>
                      </a:endParaRPr>
                    </a:p>
                  </a:txBody>
                  <a:tcPr marL="18785" marR="18785" marT="18785" marB="1878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itchFamily="66" charset="0"/>
                        </a:rPr>
                        <a:t>help + </a:t>
                      </a:r>
                      <a:r>
                        <a:rPr lang="en-GB" sz="1400" dirty="0" err="1">
                          <a:latin typeface="Comic Sans MS" pitchFamily="66" charset="0"/>
                        </a:rPr>
                        <a:t>ful</a:t>
                      </a:r>
                      <a:r>
                        <a:rPr lang="en-GB" sz="1400" dirty="0">
                          <a:latin typeface="Comic Sans MS" pitchFamily="66" charset="0"/>
                        </a:rPr>
                        <a:t> + help</a:t>
                      </a:r>
                      <a:r>
                        <a:rPr lang="en-GB" sz="1400" b="1" dirty="0">
                          <a:latin typeface="Comic Sans MS" pitchFamily="66" charset="0"/>
                        </a:rPr>
                        <a:t>ful</a:t>
                      </a:r>
                      <a:endParaRPr lang="en-GB" sz="1400" dirty="0">
                        <a:latin typeface="Comic Sans MS" pitchFamily="66" charset="0"/>
                      </a:endParaRPr>
                    </a:p>
                  </a:txBody>
                  <a:tcPr marL="18785" marR="18785" marT="18785" marB="1878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98513">
                <a:tc>
                  <a:txBody>
                    <a:bodyPr/>
                    <a:lstStyle/>
                    <a:p>
                      <a:r>
                        <a:rPr lang="en-GB" sz="1400" b="1">
                          <a:latin typeface="Comic Sans MS" pitchFamily="66" charset="0"/>
                        </a:rPr>
                        <a:t>est</a:t>
                      </a:r>
                      <a:endParaRPr lang="en-GB" sz="1400">
                        <a:latin typeface="Comic Sans MS" pitchFamily="66" charset="0"/>
                      </a:endParaRPr>
                    </a:p>
                  </a:txBody>
                  <a:tcPr marL="18785" marR="18785" marT="18785" marB="1878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400">
                          <a:latin typeface="Comic Sans MS" pitchFamily="66" charset="0"/>
                        </a:rPr>
                        <a:t>large + est = larg</a:t>
                      </a:r>
                      <a:r>
                        <a:rPr lang="en-GB" sz="1400" b="1">
                          <a:latin typeface="Comic Sans MS" pitchFamily="66" charset="0"/>
                        </a:rPr>
                        <a:t>est</a:t>
                      </a:r>
                      <a:endParaRPr lang="en-GB" sz="1400">
                        <a:latin typeface="Comic Sans MS" pitchFamily="66" charset="0"/>
                      </a:endParaRPr>
                    </a:p>
                  </a:txBody>
                  <a:tcPr marL="18785" marR="18785" marT="18785" marB="1878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400">
                          <a:latin typeface="Comic Sans MS" pitchFamily="66" charset="0"/>
                        </a:rPr>
                        <a:t> </a:t>
                      </a:r>
                    </a:p>
                  </a:txBody>
                  <a:tcPr marL="18785" marR="18785" marT="18785" marB="1878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1">
                          <a:latin typeface="Comic Sans MS" pitchFamily="66" charset="0"/>
                        </a:rPr>
                        <a:t>y</a:t>
                      </a:r>
                      <a:endParaRPr lang="en-GB" sz="1400">
                        <a:latin typeface="Comic Sans MS" pitchFamily="66" charset="0"/>
                      </a:endParaRPr>
                    </a:p>
                  </a:txBody>
                  <a:tcPr marL="18785" marR="18785" marT="18785" marB="1878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itchFamily="66" charset="0"/>
                        </a:rPr>
                        <a:t>ease + y = eas</a:t>
                      </a:r>
                      <a:r>
                        <a:rPr lang="en-GB" sz="1400" b="1" dirty="0">
                          <a:latin typeface="Comic Sans MS" pitchFamily="66" charset="0"/>
                        </a:rPr>
                        <a:t>y</a:t>
                      </a:r>
                      <a:endParaRPr lang="en-GB" sz="1400" dirty="0">
                        <a:latin typeface="Comic Sans MS" pitchFamily="66" charset="0"/>
                      </a:endParaRPr>
                    </a:p>
                  </a:txBody>
                  <a:tcPr marL="18785" marR="18785" marT="18785" marB="1878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Suffixes... Common errors</a:t>
            </a:r>
            <a:endParaRPr lang="en-GB" dirty="0"/>
          </a:p>
        </p:txBody>
      </p:sp>
      <p:sp>
        <p:nvSpPr>
          <p:cNvPr id="2051" name="Text Box 3"/>
          <p:cNvSpPr txBox="1">
            <a:spLocks noChangeArrowheads="1"/>
          </p:cNvSpPr>
          <p:nvPr/>
        </p:nvSpPr>
        <p:spPr bwMode="auto">
          <a:xfrm>
            <a:off x="500034" y="1785926"/>
            <a:ext cx="7129486" cy="928694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GB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cs typeface="Arial" pitchFamily="34" charset="0"/>
              </a:rPr>
              <a:t>-less with less than two </a:t>
            </a:r>
            <a:r>
              <a:rPr kumimoji="0" lang="en-GB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cs typeface="Arial" pitchFamily="34" charset="0"/>
              </a:rPr>
              <a:t>ss</a:t>
            </a:r>
            <a:r>
              <a:rPr kumimoji="0" lang="en-GB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cs typeface="Arial" pitchFamily="34" charset="0"/>
              </a:rPr>
              <a:t> is use</a:t>
            </a:r>
            <a:r>
              <a:rPr kumimoji="0" lang="en-GB" sz="2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omic Sans MS" pitchFamily="66" charset="0"/>
                <a:cs typeface="Arial" pitchFamily="34" charset="0"/>
              </a:rPr>
              <a:t>less</a:t>
            </a:r>
            <a:r>
              <a:rPr kumimoji="0" lang="en-GB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cs typeface="Arial" pitchFamily="34" charset="0"/>
              </a:rPr>
              <a:t>.</a:t>
            </a:r>
            <a:endParaRPr lang="en-GB" sz="2000" dirty="0" smtClean="0">
              <a:latin typeface="Comic Sans MS" pitchFamily="66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GB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cs typeface="Arial" pitchFamily="34" charset="0"/>
              </a:rPr>
              <a:t>Care</a:t>
            </a:r>
            <a:r>
              <a:rPr kumimoji="0" lang="en-GB" sz="20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Comic Sans MS" pitchFamily="66" charset="0"/>
                <a:cs typeface="Arial" pitchFamily="34" charset="0"/>
              </a:rPr>
              <a:t>less</a:t>
            </a:r>
            <a:r>
              <a:rPr kumimoji="0" lang="en-GB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cs typeface="Arial" pitchFamily="34" charset="0"/>
              </a:rPr>
              <a:t>		hope</a:t>
            </a:r>
            <a:r>
              <a:rPr kumimoji="0" lang="en-GB" sz="20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Comic Sans MS" pitchFamily="66" charset="0"/>
                <a:cs typeface="Arial" pitchFamily="34" charset="0"/>
              </a:rPr>
              <a:t>less</a:t>
            </a:r>
            <a:r>
              <a:rPr kumimoji="0" lang="en-GB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cs typeface="Arial" pitchFamily="34" charset="0"/>
              </a:rPr>
              <a:t> 		relent</a:t>
            </a:r>
            <a:r>
              <a:rPr kumimoji="0" lang="en-GB" sz="20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Comic Sans MS" pitchFamily="66" charset="0"/>
                <a:cs typeface="Arial" pitchFamily="34" charset="0"/>
              </a:rPr>
              <a:t>less</a:t>
            </a:r>
            <a:r>
              <a:rPr kumimoji="0" lang="en-GB" sz="2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cs typeface="Arial" pitchFamily="34" charset="0"/>
              </a:rPr>
              <a:t> </a:t>
            </a:r>
            <a:r>
              <a:rPr kumimoji="0" lang="en-GB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cs typeface="Arial" pitchFamily="34" charset="0"/>
              </a:rPr>
              <a:t>			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lang="en-GB" sz="2000" dirty="0" smtClean="0">
              <a:latin typeface="Comic Sans MS" pitchFamily="66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</p:txBody>
      </p:sp>
      <p:sp>
        <p:nvSpPr>
          <p:cNvPr id="2052" name="Text Box 4"/>
          <p:cNvSpPr txBox="1">
            <a:spLocks noChangeArrowheads="1"/>
          </p:cNvSpPr>
          <p:nvPr/>
        </p:nvSpPr>
        <p:spPr bwMode="auto">
          <a:xfrm>
            <a:off x="500034" y="4500570"/>
            <a:ext cx="7072362" cy="2000264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GB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cs typeface="Arial" pitchFamily="34" charset="0"/>
              </a:rPr>
              <a:t>-</a:t>
            </a:r>
            <a:r>
              <a:rPr kumimoji="0" lang="en-GB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cs typeface="Arial" pitchFamily="34" charset="0"/>
              </a:rPr>
              <a:t>ful</a:t>
            </a:r>
            <a:r>
              <a:rPr kumimoji="0" lang="en-GB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cs typeface="Arial" pitchFamily="34" charset="0"/>
              </a:rPr>
              <a:t> is </a:t>
            </a:r>
            <a:r>
              <a:rPr kumimoji="0" lang="en-GB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cs typeface="Arial" pitchFamily="34" charset="0"/>
              </a:rPr>
              <a:t>always</a:t>
            </a:r>
            <a:r>
              <a:rPr kumimoji="0" lang="en-GB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cs typeface="Arial" pitchFamily="34" charset="0"/>
              </a:rPr>
              <a:t> a three-letter word - unless it's used as a word on its own: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GB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cs typeface="Arial" pitchFamily="34" charset="0"/>
              </a:rPr>
              <a:t>Someone who's </a:t>
            </a:r>
            <a:r>
              <a:rPr kumimoji="0" lang="en-GB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cs typeface="Arial" pitchFamily="34" charset="0"/>
              </a:rPr>
              <a:t>full</a:t>
            </a:r>
            <a:r>
              <a:rPr kumimoji="0" lang="en-GB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cs typeface="Arial" pitchFamily="34" charset="0"/>
              </a:rPr>
              <a:t> of care is care</a:t>
            </a:r>
            <a:r>
              <a:rPr kumimoji="0" lang="en-GB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cs typeface="Arial" pitchFamily="34" charset="0"/>
              </a:rPr>
              <a:t>ful</a:t>
            </a:r>
            <a:r>
              <a:rPr kumimoji="0" lang="en-GB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cs typeface="Arial" pitchFamily="34" charset="0"/>
              </a:rPr>
              <a:t>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lang="en-GB" dirty="0" smtClean="0">
              <a:latin typeface="Comic Sans MS" pitchFamily="66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GB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cs typeface="Arial" pitchFamily="34" charset="0"/>
              </a:rPr>
              <a:t>Mind</a:t>
            </a:r>
            <a:r>
              <a:rPr kumimoji="0" lang="en-GB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Comic Sans MS" pitchFamily="66" charset="0"/>
                <a:cs typeface="Arial" pitchFamily="34" charset="0"/>
              </a:rPr>
              <a:t>ful</a:t>
            </a:r>
            <a:r>
              <a:rPr kumimoji="0" lang="en-GB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cs typeface="Arial" pitchFamily="34" charset="0"/>
              </a:rPr>
              <a:t>		success</a:t>
            </a:r>
            <a:r>
              <a:rPr kumimoji="0" lang="en-GB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Comic Sans MS" pitchFamily="66" charset="0"/>
                <a:cs typeface="Arial" pitchFamily="34" charset="0"/>
              </a:rPr>
              <a:t>ful</a:t>
            </a:r>
            <a:r>
              <a:rPr kumimoji="0" lang="en-GB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cs typeface="Arial" pitchFamily="34" charset="0"/>
              </a:rPr>
              <a:t>	hope</a:t>
            </a:r>
            <a:r>
              <a:rPr kumimoji="0" lang="en-GB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Comic Sans MS" pitchFamily="66" charset="0"/>
                <a:cs typeface="Arial" pitchFamily="34" charset="0"/>
              </a:rPr>
              <a:t>ful</a:t>
            </a:r>
            <a:r>
              <a:rPr kumimoji="0" lang="en-GB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cs typeface="Arial" pitchFamily="34" charset="0"/>
              </a:rPr>
              <a:t>		regret</a:t>
            </a:r>
            <a:r>
              <a:rPr kumimoji="0" lang="en-GB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Comic Sans MS" pitchFamily="66" charset="0"/>
                <a:cs typeface="Arial" pitchFamily="34" charset="0"/>
              </a:rPr>
              <a:t>ful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latin typeface="Comic Sans MS" pitchFamily="66" charset="0"/>
              <a:cs typeface="Arial" pitchFamily="34" charset="0"/>
            </a:endParaRPr>
          </a:p>
        </p:txBody>
      </p:sp>
      <p:sp>
        <p:nvSpPr>
          <p:cNvPr id="8" name="Text Box 3"/>
          <p:cNvSpPr txBox="1">
            <a:spLocks noChangeArrowheads="1"/>
          </p:cNvSpPr>
          <p:nvPr/>
        </p:nvSpPr>
        <p:spPr bwMode="auto">
          <a:xfrm>
            <a:off x="500034" y="2928934"/>
            <a:ext cx="7129486" cy="134779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en-GB" sz="2000" dirty="0" smtClean="0">
                <a:latin typeface="Comic Sans MS" pitchFamily="66" charset="0"/>
                <a:cs typeface="Arial" pitchFamily="34" charset="0"/>
              </a:rPr>
              <a:t>Root words ending in ‘e’.  Remember to drop the ‘e’ when adding ‘</a:t>
            </a:r>
            <a:r>
              <a:rPr lang="en-GB" sz="2000" dirty="0" err="1" smtClean="0">
                <a:latin typeface="Comic Sans MS" pitchFamily="66" charset="0"/>
                <a:cs typeface="Arial" pitchFamily="34" charset="0"/>
              </a:rPr>
              <a:t>ing</a:t>
            </a:r>
            <a:r>
              <a:rPr lang="en-GB" sz="2000" dirty="0" smtClean="0">
                <a:latin typeface="Comic Sans MS" pitchFamily="66" charset="0"/>
                <a:cs typeface="Arial" pitchFamily="34" charset="0"/>
              </a:rPr>
              <a:t>’!</a:t>
            </a:r>
            <a:endParaRPr kumimoji="0" lang="en-GB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GB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cs typeface="Arial" pitchFamily="34" charset="0"/>
              </a:rPr>
              <a:t>Take</a:t>
            </a:r>
            <a:r>
              <a:rPr kumimoji="0" lang="en-GB" sz="2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cs typeface="Arial" pitchFamily="34" charset="0"/>
              </a:rPr>
              <a:t> + </a:t>
            </a:r>
            <a:r>
              <a:rPr kumimoji="0" lang="en-GB" sz="2000" b="0" i="0" u="none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cs typeface="Arial" pitchFamily="34" charset="0"/>
              </a:rPr>
              <a:t>ing</a:t>
            </a:r>
            <a:r>
              <a:rPr kumimoji="0" lang="en-GB" sz="2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cs typeface="Arial" pitchFamily="34" charset="0"/>
              </a:rPr>
              <a:t> = taking		make + </a:t>
            </a:r>
            <a:r>
              <a:rPr kumimoji="0" lang="en-GB" sz="2000" b="0" i="0" u="none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cs typeface="Arial" pitchFamily="34" charset="0"/>
              </a:rPr>
              <a:t>ing</a:t>
            </a:r>
            <a:r>
              <a:rPr kumimoji="0" lang="en-GB" sz="2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cs typeface="Arial" pitchFamily="34" charset="0"/>
              </a:rPr>
              <a:t> = making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GB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cs typeface="Arial" pitchFamily="34" charset="0"/>
              </a:rPr>
              <a:t>			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lang="en-GB" sz="2000" dirty="0" smtClean="0">
              <a:latin typeface="Comic Sans MS" pitchFamily="66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1" grpId="0" animBg="1"/>
      <p:bldP spid="2052" grpId="0" animBg="1"/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Prefixes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 smtClean="0"/>
              <a:t>A prefix is a group of letters which you can add to the </a:t>
            </a:r>
            <a:r>
              <a:rPr lang="en-GB" b="1" dirty="0" smtClean="0"/>
              <a:t>beginning</a:t>
            </a:r>
            <a:r>
              <a:rPr lang="en-GB" dirty="0" smtClean="0"/>
              <a:t> of a root word to change the meaning of the word. </a:t>
            </a:r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r>
              <a:rPr lang="en-GB" dirty="0" smtClean="0"/>
              <a:t> e.g. </a:t>
            </a:r>
            <a:r>
              <a:rPr lang="en-GB" b="1" dirty="0" err="1" smtClean="0"/>
              <a:t>mis</a:t>
            </a:r>
            <a:r>
              <a:rPr lang="en-GB" dirty="0" smtClean="0"/>
              <a:t> + fortune = </a:t>
            </a:r>
            <a:r>
              <a:rPr lang="en-GB" b="1" dirty="0" smtClean="0"/>
              <a:t>mis</a:t>
            </a:r>
            <a:r>
              <a:rPr lang="en-GB" dirty="0" smtClean="0"/>
              <a:t>fortune</a:t>
            </a:r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r>
              <a:rPr lang="en-GB" b="1" dirty="0" smtClean="0"/>
              <a:t>Prefix meanings:</a:t>
            </a:r>
            <a:r>
              <a:rPr lang="en-GB" dirty="0" smtClean="0"/>
              <a:t> </a:t>
            </a:r>
            <a:br>
              <a:rPr lang="en-GB" dirty="0" smtClean="0"/>
            </a:br>
            <a:r>
              <a:rPr lang="en-GB" dirty="0" smtClean="0"/>
              <a:t>Every prefix has a meaning, for example:</a:t>
            </a:r>
            <a:br>
              <a:rPr lang="en-GB" dirty="0" smtClean="0"/>
            </a:br>
            <a:r>
              <a:rPr lang="en-GB" dirty="0" smtClean="0"/>
              <a:t>The prefix </a:t>
            </a:r>
            <a:r>
              <a:rPr lang="en-GB" b="1" dirty="0" smtClean="0"/>
              <a:t>'un'</a:t>
            </a:r>
            <a:r>
              <a:rPr lang="en-GB" dirty="0" smtClean="0"/>
              <a:t> means 'not'</a:t>
            </a:r>
            <a:br>
              <a:rPr lang="en-GB" dirty="0" smtClean="0"/>
            </a:br>
            <a:r>
              <a:rPr lang="en-GB" dirty="0" smtClean="0"/>
              <a:t>The root word </a:t>
            </a:r>
            <a:r>
              <a:rPr lang="en-GB" b="1" dirty="0" smtClean="0"/>
              <a:t>'clear' </a:t>
            </a:r>
            <a:r>
              <a:rPr lang="en-GB" dirty="0" smtClean="0"/>
              <a:t>means 'bright', 'free from difficulty'</a:t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b="1" dirty="0" smtClean="0"/>
              <a:t>un</a:t>
            </a:r>
            <a:r>
              <a:rPr lang="en-GB" dirty="0" smtClean="0"/>
              <a:t> + </a:t>
            </a:r>
            <a:r>
              <a:rPr lang="en-GB" b="1" dirty="0" smtClean="0"/>
              <a:t>clear</a:t>
            </a:r>
            <a:r>
              <a:rPr lang="en-GB" dirty="0" smtClean="0"/>
              <a:t> = </a:t>
            </a:r>
            <a:r>
              <a:rPr lang="en-GB" b="1" dirty="0" smtClean="0"/>
              <a:t>unclear</a:t>
            </a:r>
            <a:r>
              <a:rPr lang="en-GB" dirty="0" smtClean="0"/>
              <a:t> which means 'not clear' or 'dim', 'difficult to see or understand'</a:t>
            </a:r>
          </a:p>
          <a:p>
            <a:pPr>
              <a:buNone/>
            </a:pP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prefixes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Activity 1:</a:t>
            </a:r>
          </a:p>
          <a:p>
            <a:endParaRPr lang="en-GB" dirty="0" smtClean="0"/>
          </a:p>
          <a:p>
            <a:r>
              <a:rPr lang="en-GB" dirty="0" smtClean="0"/>
              <a:t>In pairs write down as many prefixes as you can think of.</a:t>
            </a:r>
          </a:p>
          <a:p>
            <a:endParaRPr lang="en-GB" dirty="0" smtClean="0"/>
          </a:p>
          <a:p>
            <a:r>
              <a:rPr lang="en-GB" dirty="0" smtClean="0"/>
              <a:t>You have 5  minutes!</a:t>
            </a:r>
          </a:p>
          <a:p>
            <a:endParaRPr lang="en-GB" dirty="0" smtClean="0"/>
          </a:p>
          <a:p>
            <a:r>
              <a:rPr lang="en-GB" dirty="0" smtClean="0"/>
              <a:t>Extra points if you can also write down the meaning of the prefix!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Prefixes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5720" y="1609416"/>
            <a:ext cx="7715304" cy="484632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GB" sz="2000" dirty="0" smtClean="0">
                <a:latin typeface="Comic Sans MS" pitchFamily="66" charset="0"/>
              </a:rPr>
              <a:t>Generally when you add a prefix to a root word the spelling of the prefix and the root words stays the same.</a:t>
            </a:r>
          </a:p>
          <a:p>
            <a:pPr>
              <a:buNone/>
            </a:pPr>
            <a:endParaRPr lang="en-GB" sz="20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en-GB" sz="1200" dirty="0" smtClean="0">
                <a:latin typeface="Comic Sans MS" pitchFamily="66" charset="0"/>
              </a:rPr>
              <a:t>(Think of mobile phone tariffs, you can choose to add ‘bolt </a:t>
            </a:r>
            <a:r>
              <a:rPr lang="en-GB" sz="1200" dirty="0" err="1" smtClean="0">
                <a:latin typeface="Comic Sans MS" pitchFamily="66" charset="0"/>
              </a:rPr>
              <a:t>ons</a:t>
            </a:r>
            <a:r>
              <a:rPr lang="en-GB" sz="1200" dirty="0" smtClean="0">
                <a:latin typeface="Comic Sans MS" pitchFamily="66" charset="0"/>
              </a:rPr>
              <a:t>’ to your contract to suit a purpose)</a:t>
            </a:r>
          </a:p>
          <a:p>
            <a:pPr>
              <a:buNone/>
            </a:pPr>
            <a:endParaRPr lang="en-GB" sz="1200" dirty="0" smtClean="0">
              <a:latin typeface="Comic Sans MS" pitchFamily="66" charset="0"/>
            </a:endParaRPr>
          </a:p>
          <a:p>
            <a:pPr>
              <a:buNone/>
            </a:pPr>
            <a:r>
              <a:rPr lang="en-GB" dirty="0" smtClean="0">
                <a:latin typeface="Comic Sans MS" pitchFamily="66" charset="0"/>
              </a:rPr>
              <a:t/>
            </a:r>
            <a:br>
              <a:rPr lang="en-GB" dirty="0" smtClean="0">
                <a:latin typeface="Comic Sans MS" pitchFamily="66" charset="0"/>
              </a:rPr>
            </a:br>
            <a:r>
              <a:rPr lang="en-GB" dirty="0" smtClean="0">
                <a:latin typeface="Comic Sans MS" pitchFamily="66" charset="0"/>
              </a:rPr>
              <a:t/>
            </a:r>
            <a:br>
              <a:rPr lang="en-GB" dirty="0" smtClean="0">
                <a:latin typeface="Comic Sans MS" pitchFamily="66" charset="0"/>
              </a:rPr>
            </a:br>
            <a:endParaRPr lang="en-GB" dirty="0" smtClean="0">
              <a:latin typeface="Comic Sans MS" pitchFamily="66" charset="0"/>
            </a:endParaRPr>
          </a:p>
          <a:p>
            <a:pPr>
              <a:buNone/>
            </a:pPr>
            <a:endParaRPr lang="en-GB" b="1" dirty="0" smtClean="0">
              <a:latin typeface="Comic Sans MS" pitchFamily="66" charset="0"/>
            </a:endParaRPr>
          </a:p>
        </p:txBody>
      </p:sp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3"/>
          <a:srcRect l="428" t="23438" r="67057" b="53125"/>
          <a:stretch>
            <a:fillRect/>
          </a:stretch>
        </p:blipFill>
        <p:spPr bwMode="auto">
          <a:xfrm>
            <a:off x="1142976" y="3429000"/>
            <a:ext cx="5429288" cy="2200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Rectangle 3"/>
          <p:cNvSpPr/>
          <p:nvPr/>
        </p:nvSpPr>
        <p:spPr>
          <a:xfrm>
            <a:off x="827584" y="5857855"/>
            <a:ext cx="38150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www.bbc.co.uk/skillswise/prefixes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prefixes... Common errors</a:t>
            </a:r>
            <a:endParaRPr lang="en-GB" dirty="0"/>
          </a:p>
        </p:txBody>
      </p:sp>
      <p:sp>
        <p:nvSpPr>
          <p:cNvPr id="2051" name="Text Box 3"/>
          <p:cNvSpPr txBox="1">
            <a:spLocks noChangeArrowheads="1"/>
          </p:cNvSpPr>
          <p:nvPr/>
        </p:nvSpPr>
        <p:spPr bwMode="auto">
          <a:xfrm>
            <a:off x="500034" y="1785926"/>
            <a:ext cx="7129486" cy="142876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fontAlgn="base">
              <a:spcBef>
                <a:spcPct val="0"/>
              </a:spcBef>
              <a:spcAft>
                <a:spcPts val="1000"/>
              </a:spcAft>
            </a:pPr>
            <a:r>
              <a:rPr lang="en-GB" sz="2000" dirty="0" smtClean="0"/>
              <a:t>When the prefix 'all' is added to a root word the final 'l' of 'all' is dropped.</a:t>
            </a:r>
            <a:br>
              <a:rPr lang="en-GB" sz="2000" dirty="0" smtClean="0"/>
            </a:br>
            <a:r>
              <a:rPr lang="en-GB" sz="2000" b="1" dirty="0" smtClean="0"/>
              <a:t>all</a:t>
            </a:r>
            <a:r>
              <a:rPr lang="en-GB" sz="2000" dirty="0" smtClean="0"/>
              <a:t> + together = </a:t>
            </a:r>
            <a:r>
              <a:rPr lang="en-GB" sz="2000" b="1" dirty="0" smtClean="0"/>
              <a:t>al</a:t>
            </a:r>
            <a:r>
              <a:rPr lang="en-GB" sz="2000" dirty="0" smtClean="0"/>
              <a:t>together</a:t>
            </a:r>
            <a:br>
              <a:rPr lang="en-GB" sz="2000" dirty="0" smtClean="0"/>
            </a:br>
            <a:r>
              <a:rPr lang="en-GB" sz="2000" b="1" dirty="0" smtClean="0"/>
              <a:t>all</a:t>
            </a:r>
            <a:r>
              <a:rPr lang="en-GB" sz="2000" dirty="0" smtClean="0"/>
              <a:t> + ways = </a:t>
            </a:r>
            <a:r>
              <a:rPr lang="en-GB" sz="2000" b="1" dirty="0" smtClean="0"/>
              <a:t>al</a:t>
            </a:r>
            <a:r>
              <a:rPr lang="en-GB" sz="2000" dirty="0" smtClean="0"/>
              <a:t>ways</a:t>
            </a:r>
            <a:r>
              <a:rPr kumimoji="0" lang="en-GB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cs typeface="Arial" pitchFamily="34" charset="0"/>
              </a:rPr>
              <a:t>			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lang="en-GB" sz="2000" dirty="0" smtClean="0">
              <a:latin typeface="Comic Sans MS" pitchFamily="66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</p:txBody>
      </p:sp>
      <p:sp>
        <p:nvSpPr>
          <p:cNvPr id="8" name="Text Box 3"/>
          <p:cNvSpPr txBox="1">
            <a:spLocks noChangeArrowheads="1"/>
          </p:cNvSpPr>
          <p:nvPr/>
        </p:nvSpPr>
        <p:spPr bwMode="auto">
          <a:xfrm>
            <a:off x="428596" y="3429000"/>
            <a:ext cx="7129486" cy="134779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r>
              <a:rPr lang="en-GB" sz="2000" b="1" dirty="0" err="1" smtClean="0"/>
              <a:t>dis</a:t>
            </a:r>
            <a:r>
              <a:rPr lang="en-GB" sz="2000" b="1" dirty="0" smtClean="0"/>
              <a:t> – only has one ‘s’ when being used at the start of a word:</a:t>
            </a:r>
          </a:p>
          <a:p>
            <a:pPr>
              <a:buNone/>
            </a:pPr>
            <a:endParaRPr lang="en-GB" sz="2000" b="1" dirty="0" smtClean="0"/>
          </a:p>
          <a:p>
            <a:pPr>
              <a:buNone/>
            </a:pPr>
            <a:r>
              <a:rPr lang="en-GB" sz="2000" b="1" dirty="0" smtClean="0"/>
              <a:t>Dis+ appear = disappear	dis + respect = disrespect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GB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cs typeface="Arial" pitchFamily="34" charset="0"/>
              </a:rPr>
              <a:t>			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lang="en-GB" sz="2000" dirty="0" smtClean="0">
              <a:latin typeface="Comic Sans MS" pitchFamily="66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1" grpId="0" animBg="1"/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Mix it up!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GB" dirty="0" smtClean="0"/>
              <a:t>You can also add a prefix to a word which already has a suffix</a:t>
            </a:r>
            <a:r>
              <a:rPr lang="en-GB" b="1" dirty="0" smtClean="0"/>
              <a:t> </a:t>
            </a:r>
            <a:r>
              <a:rPr lang="en-GB" dirty="0" smtClean="0"/>
              <a:t>added to it.</a:t>
            </a:r>
          </a:p>
          <a:p>
            <a:pPr>
              <a:buNone/>
            </a:pPr>
            <a:endParaRPr lang="en-GB" dirty="0"/>
          </a:p>
        </p:txBody>
      </p:sp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2"/>
          <a:srcRect t="67383" r="56625" b="16992"/>
          <a:stretch>
            <a:fillRect/>
          </a:stretch>
        </p:blipFill>
        <p:spPr bwMode="auto">
          <a:xfrm>
            <a:off x="428596" y="3000372"/>
            <a:ext cx="7143800" cy="1446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400948" cy="114300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How many words can you make?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en-GB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/>
          <a:srcRect l="47010" t="50385" r="47395" b="33541"/>
          <a:stretch>
            <a:fillRect/>
          </a:stretch>
        </p:blipFill>
        <p:spPr bwMode="auto">
          <a:xfrm>
            <a:off x="3000364" y="2258516"/>
            <a:ext cx="2071702" cy="33465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2007" y="-171400"/>
            <a:ext cx="7239000" cy="1143000"/>
          </a:xfrm>
        </p:spPr>
        <p:txBody>
          <a:bodyPr/>
          <a:lstStyle/>
          <a:p>
            <a:r>
              <a:rPr lang="en-GB" dirty="0" smtClean="0"/>
              <a:t>Answer</a:t>
            </a:r>
            <a:endParaRPr lang="en-GB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/>
          <a:srcRect l="26354" t="31250" r="24231" b="12109"/>
          <a:stretch>
            <a:fillRect/>
          </a:stretch>
        </p:blipFill>
        <p:spPr bwMode="auto">
          <a:xfrm>
            <a:off x="-1" y="836712"/>
            <a:ext cx="9343379" cy="60212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Create your own word map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en-GB" dirty="0" smtClean="0"/>
              <a:t>Choose a root word from the list below and create a word  map adding suffixes and prefixes.</a:t>
            </a:r>
          </a:p>
          <a:p>
            <a:pPr>
              <a:buNone/>
            </a:pPr>
            <a:endParaRPr lang="en-GB" dirty="0" smtClean="0"/>
          </a:p>
          <a:p>
            <a:endParaRPr lang="en-GB" dirty="0" err="1" smtClean="0"/>
          </a:p>
          <a:p>
            <a:r>
              <a:rPr lang="en-GB" dirty="0" err="1" smtClean="0"/>
              <a:t>spect</a:t>
            </a:r>
            <a:r>
              <a:rPr lang="en-GB" dirty="0" smtClean="0"/>
              <a:t> –				use</a:t>
            </a:r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r>
              <a:rPr lang="en-GB" dirty="0" smtClean="0"/>
              <a:t> late					act		</a:t>
            </a:r>
          </a:p>
          <a:p>
            <a:endParaRPr lang="en-GB" dirty="0" smtClean="0"/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r>
              <a:rPr lang="en-GB" dirty="0" smtClean="0"/>
              <a:t>If you are uncertain whether the prefix you have used is correct, check the word in a dictionary when you proof-read your writing!</a:t>
            </a:r>
            <a:endParaRPr lang="en-GB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/>
          <a:srcRect l="48273" t="56358" r="46699" b="30227"/>
          <a:stretch>
            <a:fillRect/>
          </a:stretch>
        </p:blipFill>
        <p:spPr bwMode="auto">
          <a:xfrm>
            <a:off x="1785918" y="2500306"/>
            <a:ext cx="928694" cy="13930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Word maps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/>
          <a:srcRect l="26903" t="32226" r="25329" b="13086"/>
          <a:stretch>
            <a:fillRect/>
          </a:stretch>
        </p:blipFill>
        <p:spPr bwMode="auto">
          <a:xfrm>
            <a:off x="0" y="1615949"/>
            <a:ext cx="8143900" cy="5242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To sum up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 root word is...</a:t>
            </a:r>
          </a:p>
          <a:p>
            <a:endParaRPr lang="en-GB" dirty="0" smtClean="0"/>
          </a:p>
          <a:p>
            <a:r>
              <a:rPr lang="en-GB" dirty="0" smtClean="0"/>
              <a:t>A suffix is...</a:t>
            </a:r>
          </a:p>
          <a:p>
            <a:pPr>
              <a:buNone/>
            </a:pPr>
            <a:r>
              <a:rPr lang="en-GB" dirty="0" smtClean="0"/>
              <a:t>For example: </a:t>
            </a:r>
          </a:p>
          <a:p>
            <a:endParaRPr lang="en-GB" dirty="0" smtClean="0"/>
          </a:p>
          <a:p>
            <a:r>
              <a:rPr lang="en-GB" dirty="0" smtClean="0"/>
              <a:t>Identify the prefix in the word below:</a:t>
            </a:r>
          </a:p>
          <a:p>
            <a:pPr>
              <a:buNone/>
            </a:pPr>
            <a:r>
              <a:rPr lang="en-GB" dirty="0" err="1" smtClean="0"/>
              <a:t>Antibacteria</a:t>
            </a:r>
            <a:r>
              <a:rPr lang="en-GB" dirty="0" smtClean="0"/>
              <a:t> </a:t>
            </a:r>
          </a:p>
          <a:p>
            <a:pPr>
              <a:buNone/>
            </a:pPr>
            <a:endParaRPr lang="en-GB" dirty="0" smtClean="0"/>
          </a:p>
          <a:p>
            <a:r>
              <a:rPr lang="en-GB" dirty="0" smtClean="0"/>
              <a:t>Is it ‘full’ or ‘</a:t>
            </a:r>
            <a:r>
              <a:rPr lang="en-GB" dirty="0" err="1" smtClean="0"/>
              <a:t>ful</a:t>
            </a:r>
            <a:r>
              <a:rPr lang="en-GB" dirty="0" smtClean="0"/>
              <a:t>’ at the end of a word?</a:t>
            </a:r>
          </a:p>
          <a:p>
            <a:r>
              <a:rPr lang="en-GB" dirty="0" smtClean="0"/>
              <a:t>Is it ‘</a:t>
            </a:r>
            <a:r>
              <a:rPr lang="en-GB" dirty="0" err="1" smtClean="0"/>
              <a:t>dis</a:t>
            </a:r>
            <a:r>
              <a:rPr lang="en-GB" dirty="0" smtClean="0"/>
              <a:t>’ or ‘</a:t>
            </a:r>
            <a:r>
              <a:rPr lang="en-GB" dirty="0" err="1" smtClean="0"/>
              <a:t>diss</a:t>
            </a:r>
            <a:r>
              <a:rPr lang="en-GB" dirty="0" smtClean="0"/>
              <a:t>’ at the start of a word?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pulent">
  <a:themeElements>
    <a:clrScheme name="Opulent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pulent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pulent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365</TotalTime>
  <Words>753</Words>
  <Application>Microsoft Office PowerPoint</Application>
  <PresentationFormat>On-screen Show (4:3)</PresentationFormat>
  <Paragraphs>169</Paragraphs>
  <Slides>19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6" baseType="lpstr">
      <vt:lpstr>Arial</vt:lpstr>
      <vt:lpstr>Calibri</vt:lpstr>
      <vt:lpstr>Comic Sans MS</vt:lpstr>
      <vt:lpstr>Trebuchet MS</vt:lpstr>
      <vt:lpstr>Wingdings</vt:lpstr>
      <vt:lpstr>Wingdings 2</vt:lpstr>
      <vt:lpstr>Opulent</vt:lpstr>
      <vt:lpstr>Prefixes, suffixes and root words</vt:lpstr>
      <vt:lpstr>Re cap...</vt:lpstr>
      <vt:lpstr>What can i do to help remember which is which?</vt:lpstr>
      <vt:lpstr>Glossary</vt:lpstr>
      <vt:lpstr>Root words</vt:lpstr>
      <vt:lpstr>Suffixes</vt:lpstr>
      <vt:lpstr>suffixes</vt:lpstr>
      <vt:lpstr>PowerPoint Presentation</vt:lpstr>
      <vt:lpstr>Suffixes... Common errors</vt:lpstr>
      <vt:lpstr>Prefixes</vt:lpstr>
      <vt:lpstr>prefixes</vt:lpstr>
      <vt:lpstr>Prefixes</vt:lpstr>
      <vt:lpstr>prefixes... Common errors</vt:lpstr>
      <vt:lpstr>Mix it up!</vt:lpstr>
      <vt:lpstr>How many words can you make?</vt:lpstr>
      <vt:lpstr>Answer</vt:lpstr>
      <vt:lpstr>Create your own word map</vt:lpstr>
      <vt:lpstr>Word maps</vt:lpstr>
      <vt:lpstr>To sum up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Would You Rather?</dc:title>
  <dc:creator>Charlotte</dc:creator>
  <cp:lastModifiedBy>Taiyibha Ahmed</cp:lastModifiedBy>
  <cp:revision>36</cp:revision>
  <dcterms:created xsi:type="dcterms:W3CDTF">2011-01-03T19:05:17Z</dcterms:created>
  <dcterms:modified xsi:type="dcterms:W3CDTF">2020-06-17T13:47:16Z</dcterms:modified>
</cp:coreProperties>
</file>