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687" r:id="rId10"/>
  </p:sldMasterIdLst>
  <p:notesMasterIdLst>
    <p:notesMasterId r:id="rId30"/>
  </p:notesMasterIdLst>
  <p:sldIdLst>
    <p:sldId id="318" r:id="rId11"/>
    <p:sldId id="264" r:id="rId12"/>
    <p:sldId id="552" r:id="rId13"/>
    <p:sldId id="553" r:id="rId14"/>
    <p:sldId id="296" r:id="rId15"/>
    <p:sldId id="298" r:id="rId16"/>
    <p:sldId id="303" r:id="rId17"/>
    <p:sldId id="308" r:id="rId18"/>
    <p:sldId id="309" r:id="rId19"/>
    <p:sldId id="310" r:id="rId20"/>
    <p:sldId id="312" r:id="rId21"/>
    <p:sldId id="311" r:id="rId22"/>
    <p:sldId id="314" r:id="rId23"/>
    <p:sldId id="315" r:id="rId24"/>
    <p:sldId id="316" r:id="rId25"/>
    <p:sldId id="317" r:id="rId26"/>
    <p:sldId id="556" r:id="rId27"/>
    <p:sldId id="559" r:id="rId28"/>
    <p:sldId id="558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56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0827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851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460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9848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4283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270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9255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991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8258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924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1294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72454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36928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9786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270015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6996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9650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536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3446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42463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1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17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19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png"/><Relationship Id="rId3" Type="http://schemas.openxmlformats.org/officeDocument/2006/relationships/image" Target="../media/image21.png"/><Relationship Id="rId7" Type="http://schemas.openxmlformats.org/officeDocument/2006/relationships/image" Target="../media/image2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20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6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240.png"/><Relationship Id="rId10" Type="http://schemas.openxmlformats.org/officeDocument/2006/relationships/image" Target="../media/image280.png"/><Relationship Id="rId9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0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30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D65D98-4D1A-4B48-A1BB-31C66C531B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958" y="1342292"/>
            <a:ext cx="8683332" cy="349471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sz="2215" dirty="0">
                <a:latin typeface="+mn-lt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sz="2215" dirty="0">
                <a:latin typeface="+mn-lt"/>
              </a:rPr>
              <a:t>Week 4</a:t>
            </a:r>
            <a:r>
              <a:rPr lang="en-GB" sz="2215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sz="2215" dirty="0">
                <a:latin typeface="+mn-lt"/>
              </a:rPr>
              <a:t>Day 4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049545" y="4616637"/>
            <a:ext cx="2457450" cy="1367309"/>
            <a:chOff x="1905000" y="4552950"/>
            <a:chExt cx="3371850" cy="175901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081212" y="4722341"/>
              <a:ext cx="3195638" cy="1589625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905000" y="4552950"/>
              <a:ext cx="590550" cy="533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62"/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40B19956-3891-AB4E-B4E0-FECF5B76B88C}"/>
              </a:ext>
            </a:extLst>
          </p:cNvPr>
          <p:cNvSpPr/>
          <p:nvPr/>
        </p:nvSpPr>
        <p:spPr>
          <a:xfrm>
            <a:off x="3342483" y="1413241"/>
            <a:ext cx="514198" cy="51419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8EBB85A-AACF-4DC8-91B8-1744094F26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8264" y="910507"/>
            <a:ext cx="2149730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37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D65D98-4D1A-4B48-A1BB-31C66C531B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958" y="1342292"/>
            <a:ext cx="8683332" cy="349471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049545" y="4616637"/>
            <a:ext cx="2457450" cy="1367309"/>
            <a:chOff x="1905000" y="4552950"/>
            <a:chExt cx="3371850" cy="175901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081212" y="4722341"/>
              <a:ext cx="3195638" cy="1589625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905000" y="4552950"/>
              <a:ext cx="590550" cy="533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22041"/>
              <a:endParaRPr lang="en-GB" sz="1662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40B19956-3891-AB4E-B4E0-FECF5B76B88C}"/>
              </a:ext>
            </a:extLst>
          </p:cNvPr>
          <p:cNvSpPr/>
          <p:nvPr/>
        </p:nvSpPr>
        <p:spPr>
          <a:xfrm>
            <a:off x="3342483" y="1413241"/>
            <a:ext cx="514198" cy="51419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00E524-C801-42C1-8D09-1AACA32590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9364" y="1333201"/>
            <a:ext cx="1637622" cy="793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4F5792F-66B8-463E-9ABB-09EDF0E258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3805" y="2238769"/>
            <a:ext cx="1294340" cy="7934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633506F-3CD9-4DA0-8A7F-038270023A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8145" y="3109722"/>
            <a:ext cx="1637622" cy="79348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FFE933-0610-40A1-B54E-4F00838A89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68051" y="4798476"/>
            <a:ext cx="2346694" cy="7934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8EBB85A-AACF-4DC8-91B8-1744094F261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98264" y="910507"/>
            <a:ext cx="2149730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184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3E88ABB-38D6-488D-B13A-08AA1774AE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75" y="1592512"/>
            <a:ext cx="2166938" cy="39843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A8E304-4949-4313-8B5B-5DF4A22B98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00712" y="2071687"/>
            <a:ext cx="2166938" cy="3026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0127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55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        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1,100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550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blipFill>
                <a:blip r:embed="rId4"/>
                <a:stretch>
                  <a:fillRect l="-1626" t="-1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1149530" y="1712418"/>
            <a:ext cx="1066896" cy="36576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55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        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1,100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550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blipFill>
                <a:blip r:embed="rId5"/>
                <a:stretch>
                  <a:fillRect l="-1626" t="-1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1149530" y="1712418"/>
            <a:ext cx="1066896" cy="36576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632166" y="340451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86373" y="1620040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5,500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19547" y="2897438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01832" y="554646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 has 13 straws. She wants to make them into triangles. How many triangles can she make?</a:t>
            </a:r>
          </a:p>
        </p:txBody>
      </p:sp>
      <p:pic>
        <p:nvPicPr>
          <p:cNvPr id="15" name="Picture 1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34776"/>
            <a:ext cx="692457" cy="9783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55" y="1533021"/>
            <a:ext cx="912133" cy="11385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019" y="1533021"/>
            <a:ext cx="912133" cy="113853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783" y="1533021"/>
            <a:ext cx="912133" cy="11385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547" y="1533021"/>
            <a:ext cx="912133" cy="11385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311" y="1533021"/>
            <a:ext cx="912133" cy="11385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75" y="1533021"/>
            <a:ext cx="912133" cy="113853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839" y="1533021"/>
            <a:ext cx="912133" cy="11385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603" y="1533021"/>
            <a:ext cx="912133" cy="11385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368" y="1533021"/>
            <a:ext cx="912133" cy="113853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133" y="1533021"/>
            <a:ext cx="912133" cy="11385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898" y="1533021"/>
            <a:ext cx="912133" cy="113853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663" y="1533021"/>
            <a:ext cx="912133" cy="113853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429" y="1533021"/>
            <a:ext cx="912133" cy="113853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56" y="3383711"/>
            <a:ext cx="912133" cy="11385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1749569" y="3321833"/>
            <a:ext cx="912133" cy="113853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1408555" y="3911179"/>
            <a:ext cx="912133" cy="113853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411" y="3383711"/>
            <a:ext cx="912133" cy="113853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522328" y="3321833"/>
            <a:ext cx="912133" cy="113853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196706" y="3865003"/>
            <a:ext cx="912133" cy="113853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636" y="3383711"/>
            <a:ext cx="912133" cy="113853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160061" y="3321833"/>
            <a:ext cx="912133" cy="113853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812075" y="3877199"/>
            <a:ext cx="912133" cy="113853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844" y="3383711"/>
            <a:ext cx="912133" cy="113853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6866098" y="3321833"/>
            <a:ext cx="912133" cy="113853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6513043" y="3884612"/>
            <a:ext cx="912133" cy="113853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2935519" y="5261483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5519" y="5261483"/>
                <a:ext cx="1805053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3990445" y="5261483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r1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281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50"/>
          <p:cNvSpPr txBox="1"/>
          <p:nvPr/>
        </p:nvSpPr>
        <p:spPr>
          <a:xfrm>
            <a:off x="1200948" y="537368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Tommy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14 straws. He wants to make them into triangles. How many triangles can he make?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8685" y="5291382"/>
            <a:ext cx="747045" cy="747045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3161529" y="543407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870709" y="2423509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Dora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15 straws. She wants to make them into triangles. How many triangles can she make?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4569" y="460890"/>
            <a:ext cx="832758" cy="601435"/>
          </a:xfrm>
          <a:prstGeom prst="rect">
            <a:avLst/>
          </a:prstGeom>
        </p:spPr>
      </p:pic>
      <p:pic>
        <p:nvPicPr>
          <p:cNvPr id="56" name="Picture 5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534" y="2128098"/>
            <a:ext cx="716166" cy="1011873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870708" y="4233909"/>
            <a:ext cx="71640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Jack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16 straws. He wants to make them into triangles. How many triangles can he make?</a:t>
            </a:r>
          </a:p>
        </p:txBody>
      </p:sp>
      <p:pic>
        <p:nvPicPr>
          <p:cNvPr id="58" name="Picture 5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184" y="4532506"/>
            <a:ext cx="705564" cy="515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8724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50"/>
          <p:cNvSpPr txBox="1"/>
          <p:nvPr/>
        </p:nvSpPr>
        <p:spPr>
          <a:xfrm>
            <a:off x="1200948" y="537368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Tommy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14 straws. He wants to make them into triangles. How many triangles can he make?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4569" y="460890"/>
            <a:ext cx="832758" cy="60143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041491" y="1632474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1491" y="1632474"/>
                <a:ext cx="1805053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4093576" y="1632474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r2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036" y="2310547"/>
            <a:ext cx="912133" cy="113853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927" y="2310547"/>
            <a:ext cx="912133" cy="113853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818" y="2310547"/>
            <a:ext cx="912133" cy="113853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709" y="2310547"/>
            <a:ext cx="912133" cy="113853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600" y="2310547"/>
            <a:ext cx="912133" cy="113853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91" y="2310547"/>
            <a:ext cx="912133" cy="113853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382" y="2310547"/>
            <a:ext cx="912133" cy="11385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4273" y="2310547"/>
            <a:ext cx="912133" cy="11385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164" y="2310547"/>
            <a:ext cx="912133" cy="11385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055" y="2310547"/>
            <a:ext cx="912133" cy="113853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946" y="2310547"/>
            <a:ext cx="912133" cy="11385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837" y="2310547"/>
            <a:ext cx="912133" cy="11385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728" y="2310547"/>
            <a:ext cx="912133" cy="113853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637" y="4161237"/>
            <a:ext cx="912133" cy="11385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1627350" y="4099359"/>
            <a:ext cx="912133" cy="113853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1286336" y="4688705"/>
            <a:ext cx="912133" cy="113853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92" y="4161237"/>
            <a:ext cx="912133" cy="113853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400109" y="4099359"/>
            <a:ext cx="912133" cy="11385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074487" y="4642529"/>
            <a:ext cx="912133" cy="113853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417" y="4161237"/>
            <a:ext cx="912133" cy="113853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037842" y="4099359"/>
            <a:ext cx="912133" cy="113853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689856" y="4654725"/>
            <a:ext cx="912133" cy="113853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25" y="4161237"/>
            <a:ext cx="912133" cy="113853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6743879" y="4099359"/>
            <a:ext cx="912133" cy="113853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6390824" y="4662138"/>
            <a:ext cx="912133" cy="113853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7618" y="2314749"/>
            <a:ext cx="912133" cy="11385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303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80" y="2318951"/>
            <a:ext cx="912133" cy="113853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637" y="4161237"/>
            <a:ext cx="912133" cy="11385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1627350" y="4099359"/>
            <a:ext cx="912133" cy="113853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1286336" y="4688705"/>
            <a:ext cx="912133" cy="113853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92" y="4161237"/>
            <a:ext cx="912133" cy="113853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400109" y="4099359"/>
            <a:ext cx="912133" cy="11385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074487" y="4642529"/>
            <a:ext cx="912133" cy="113853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417" y="4161237"/>
            <a:ext cx="912133" cy="113853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037842" y="4099359"/>
            <a:ext cx="912133" cy="113853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689856" y="4654725"/>
            <a:ext cx="912133" cy="113853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25" y="4161237"/>
            <a:ext cx="912133" cy="113853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6743879" y="4099359"/>
            <a:ext cx="912133" cy="113853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6390824" y="4662138"/>
            <a:ext cx="912133" cy="113853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364" y="2323153"/>
            <a:ext cx="912133" cy="1138531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901832" y="650130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Dora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15 straws. She wants to make them into triangles. How many triangles can she make?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3069170" y="1593992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9170" y="1593992"/>
                <a:ext cx="1805053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3971696" y="1593992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9" name="Picture 48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657" y="354719"/>
            <a:ext cx="716166" cy="101187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037" y="2327355"/>
            <a:ext cx="912133" cy="113853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260" y="2281624"/>
            <a:ext cx="912133" cy="113853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4487973" y="2219746"/>
            <a:ext cx="912133" cy="113853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146959" y="2809092"/>
            <a:ext cx="912133" cy="11385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9021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1029007" y="706632"/>
            <a:ext cx="71640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Jack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16 straws. He wants to make them into triangles. How many triangles can he make?</a:t>
            </a:r>
          </a:p>
        </p:txBody>
      </p:sp>
      <p:pic>
        <p:nvPicPr>
          <p:cNvPr id="58" name="Picture 5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08" y="692026"/>
            <a:ext cx="705564" cy="5153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087489" y="1619337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7489" y="1619337"/>
                <a:ext cx="1805053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4098871" y="1619337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 r1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932" y="3985743"/>
            <a:ext cx="912133" cy="113853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604" y="2521940"/>
            <a:ext cx="912133" cy="113853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2548317" y="2460062"/>
            <a:ext cx="912133" cy="113853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2207303" y="3049408"/>
            <a:ext cx="912133" cy="113853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159" y="2521940"/>
            <a:ext cx="912133" cy="113853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4321076" y="2460062"/>
            <a:ext cx="912133" cy="113853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995454" y="3003232"/>
            <a:ext cx="912133" cy="11385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384" y="2521940"/>
            <a:ext cx="912133" cy="11385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958809" y="2460062"/>
            <a:ext cx="912133" cy="11385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5610823" y="3015428"/>
            <a:ext cx="912133" cy="113853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362" y="3908425"/>
            <a:ext cx="912133" cy="11385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2355616" y="3846547"/>
            <a:ext cx="912133" cy="11385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2002561" y="4409326"/>
            <a:ext cx="912133" cy="113853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954" y="3862247"/>
            <a:ext cx="912133" cy="113853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964667" y="3800369"/>
            <a:ext cx="912133" cy="113853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623653" y="4389715"/>
            <a:ext cx="912133" cy="11385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269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291" y="471188"/>
            <a:ext cx="747045" cy="74704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602135" y="61387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888709"/>
              </p:ext>
            </p:extLst>
          </p:nvPr>
        </p:nvGraphicFramePr>
        <p:xfrm>
          <a:off x="971729" y="3580136"/>
          <a:ext cx="6917078" cy="22655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8539">
                  <a:extLst>
                    <a:ext uri="{9D8B030D-6E8A-4147-A177-3AD203B41FA5}">
                      <a16:colId xmlns:a16="http://schemas.microsoft.com/office/drawing/2014/main" val="707442832"/>
                    </a:ext>
                  </a:extLst>
                </a:gridCol>
                <a:gridCol w="3458539">
                  <a:extLst>
                    <a:ext uri="{9D8B030D-6E8A-4147-A177-3AD203B41FA5}">
                      <a16:colId xmlns:a16="http://schemas.microsoft.com/office/drawing/2014/main" val="974324676"/>
                    </a:ext>
                  </a:extLst>
                </a:gridCol>
              </a:tblGrid>
              <a:tr h="333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Could be correct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Definitely incorrect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8211138"/>
                  </a:ext>
                </a:extLst>
              </a:tr>
              <a:tr h="180839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28602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1066379" y="1744525"/>
                <a:ext cx="324436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</a:rPr>
                  <a:t>3,924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ea typeface="Cambria Math" panose="02040503050406030204" pitchFamily="18" charset="0"/>
                  </a:rPr>
                  <a:t>1,307 r3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379" y="1744525"/>
                <a:ext cx="3244364" cy="523220"/>
              </a:xfrm>
              <a:prstGeom prst="rect">
                <a:avLst/>
              </a:prstGeom>
              <a:blipFill>
                <a:blip r:embed="rId6"/>
                <a:stretch>
                  <a:fillRect l="-3947" t="-10465" r="-300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/>
              <p:cNvSpPr/>
              <p:nvPr/>
            </p:nvSpPr>
            <p:spPr>
              <a:xfrm>
                <a:off x="2837158" y="2526471"/>
                <a:ext cx="3315448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5,626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:r>
                  <a:rPr lang="en-GB" sz="2800" noProof="0" dirty="0">
                    <a:solidFill>
                      <a:prstClr val="black"/>
                    </a:solidFill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</a:rPr>
                  <a:t>1,1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24 r6 </a:t>
                </a:r>
              </a:p>
            </p:txBody>
          </p:sp>
        </mc:Choice>
        <mc:Fallback xmlns="">
          <p:sp>
            <p:nvSpPr>
              <p:cNvPr id="40" name="Rectangle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7158" y="2526471"/>
                <a:ext cx="3315448" cy="523220"/>
              </a:xfrm>
              <a:prstGeom prst="rect">
                <a:avLst/>
              </a:prstGeom>
              <a:blipFill>
                <a:blip r:embed="rId7"/>
                <a:stretch>
                  <a:fillRect l="-3676" t="-10465" r="-349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4784977" y="1734416"/>
                <a:ext cx="310383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3,242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</a:rPr>
                  <a:t>810 r2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4977" y="1734416"/>
                <a:ext cx="3103830" cy="523220"/>
              </a:xfrm>
              <a:prstGeom prst="rect">
                <a:avLst/>
              </a:prstGeom>
              <a:blipFill>
                <a:blip r:embed="rId8"/>
                <a:stretch>
                  <a:fillRect l="-412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1554393" y="1003725"/>
            <a:ext cx="5863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Could these calculations be correct?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213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39653 0.3588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26" y="1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-0.36423 0.3509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12" y="1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0.20313 0.3326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56" y="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8" grpId="0"/>
      <p:bldP spid="38" grpId="1"/>
      <p:bldP spid="40" grpId="0"/>
      <p:bldP spid="40" grpId="1"/>
      <p:bldP spid="41" grpId="0"/>
      <p:bldP spid="41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390" y="3456173"/>
            <a:ext cx="569714" cy="555682"/>
          </a:xfrm>
          <a:prstGeom prst="rect">
            <a:avLst/>
          </a:prstGeom>
        </p:spPr>
      </p:pic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026261"/>
              </p:ext>
            </p:extLst>
          </p:nvPr>
        </p:nvGraphicFramePr>
        <p:xfrm>
          <a:off x="627481" y="1767885"/>
          <a:ext cx="5076000" cy="412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9000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690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690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690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5338" y="621421"/>
                <a:ext cx="72911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,291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38" y="621421"/>
                <a:ext cx="7291192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390" y="2290749"/>
            <a:ext cx="569714" cy="55568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091" y="2290749"/>
            <a:ext cx="569714" cy="55568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390" y="2843617"/>
            <a:ext cx="569714" cy="55568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091" y="2843617"/>
            <a:ext cx="569714" cy="55568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687" y="2290750"/>
            <a:ext cx="569714" cy="55568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399" y="2290750"/>
            <a:ext cx="569714" cy="55568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194" y="2292568"/>
            <a:ext cx="582159" cy="567820"/>
          </a:xfrm>
          <a:prstGeom prst="rect">
            <a:avLst/>
          </a:prstGeom>
        </p:spPr>
      </p:pic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0094917"/>
              </p:ext>
            </p:extLst>
          </p:nvPr>
        </p:nvGraphicFramePr>
        <p:xfrm>
          <a:off x="5533333" y="2229467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170350" y="247139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658964" y="247139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112472" y="247139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590414" y="247139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646" y="2308312"/>
            <a:ext cx="578106" cy="56386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6721" y="2308312"/>
            <a:ext cx="578106" cy="563867"/>
          </a:xfrm>
          <a:prstGeom prst="rect">
            <a:avLst/>
          </a:prstGeom>
        </p:spPr>
      </p:pic>
      <p:sp>
        <p:nvSpPr>
          <p:cNvPr id="39" name="L-Shape 38"/>
          <p:cNvSpPr/>
          <p:nvPr/>
        </p:nvSpPr>
        <p:spPr>
          <a:xfrm flipV="1">
            <a:off x="680482" y="2281089"/>
            <a:ext cx="1126891" cy="1118208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642625" y="3537751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1262824" y="3691982"/>
            <a:ext cx="759422" cy="0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065" y="2883425"/>
            <a:ext cx="578106" cy="56386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140" y="2883425"/>
            <a:ext cx="578106" cy="56386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522" y="3457400"/>
            <a:ext cx="578106" cy="56386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597" y="3457400"/>
            <a:ext cx="578106" cy="56386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941" y="4032513"/>
            <a:ext cx="578106" cy="56386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016" y="4032513"/>
            <a:ext cx="578106" cy="56386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117" y="4608747"/>
            <a:ext cx="578106" cy="563867"/>
          </a:xfrm>
          <a:prstGeom prst="rect">
            <a:avLst/>
          </a:prstGeom>
        </p:spPr>
      </p:pic>
      <p:sp>
        <p:nvSpPr>
          <p:cNvPr id="78" name="TextBox 77"/>
          <p:cNvSpPr txBox="1"/>
          <p:nvPr/>
        </p:nvSpPr>
        <p:spPr>
          <a:xfrm>
            <a:off x="6474311" y="2830870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687" y="2873592"/>
            <a:ext cx="569714" cy="555681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399" y="2873592"/>
            <a:ext cx="569714" cy="55568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687" y="3457857"/>
            <a:ext cx="569714" cy="55568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399" y="3457857"/>
            <a:ext cx="569714" cy="555681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687" y="4013540"/>
            <a:ext cx="569714" cy="55568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399" y="4013540"/>
            <a:ext cx="569714" cy="555681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687" y="4606616"/>
            <a:ext cx="569714" cy="555681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399" y="4606616"/>
            <a:ext cx="569714" cy="555681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687" y="5162299"/>
            <a:ext cx="569714" cy="55568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399" y="5162299"/>
            <a:ext cx="569714" cy="555681"/>
          </a:xfrm>
          <a:prstGeom prst="rect">
            <a:avLst/>
          </a:prstGeom>
        </p:spPr>
      </p:pic>
      <p:sp>
        <p:nvSpPr>
          <p:cNvPr id="73" name="L-Shape 72"/>
          <p:cNvSpPr/>
          <p:nvPr/>
        </p:nvSpPr>
        <p:spPr>
          <a:xfrm flipV="1">
            <a:off x="1957764" y="2308311"/>
            <a:ext cx="1126891" cy="1118208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L-Shape 73"/>
          <p:cNvSpPr/>
          <p:nvPr/>
        </p:nvSpPr>
        <p:spPr>
          <a:xfrm flipV="1">
            <a:off x="1957764" y="3481602"/>
            <a:ext cx="1126891" cy="1075731"/>
          </a:xfrm>
          <a:prstGeom prst="corner">
            <a:avLst>
              <a:gd name="adj1" fmla="val 100000"/>
              <a:gd name="adj2" fmla="val 48260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L-Shape 74"/>
          <p:cNvSpPr/>
          <p:nvPr/>
        </p:nvSpPr>
        <p:spPr>
          <a:xfrm flipV="1">
            <a:off x="1957764" y="4631634"/>
            <a:ext cx="1126891" cy="1075731"/>
          </a:xfrm>
          <a:prstGeom prst="corner">
            <a:avLst>
              <a:gd name="adj1" fmla="val 100000"/>
              <a:gd name="adj2" fmla="val 48260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L-Shape 75"/>
          <p:cNvSpPr/>
          <p:nvPr/>
        </p:nvSpPr>
        <p:spPr>
          <a:xfrm flipV="1">
            <a:off x="3232317" y="2315955"/>
            <a:ext cx="1126891" cy="1118208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L-Shape 76"/>
          <p:cNvSpPr/>
          <p:nvPr/>
        </p:nvSpPr>
        <p:spPr>
          <a:xfrm flipV="1">
            <a:off x="3232316" y="3486222"/>
            <a:ext cx="1126891" cy="1118208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7" name="Straight Connector 86"/>
          <p:cNvCxnSpPr/>
          <p:nvPr/>
        </p:nvCxnSpPr>
        <p:spPr>
          <a:xfrm flipV="1">
            <a:off x="3217132" y="4694558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/>
          <p:nvPr/>
        </p:nvCxnSpPr>
        <p:spPr>
          <a:xfrm flipV="1">
            <a:off x="3857341" y="4705705"/>
            <a:ext cx="759422" cy="129421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9" name="Picture 8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194" y="2888780"/>
            <a:ext cx="582159" cy="567820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536" y="2904757"/>
            <a:ext cx="582159" cy="567820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194" y="3473246"/>
            <a:ext cx="582159" cy="567820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536" y="3489223"/>
            <a:ext cx="582159" cy="567820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194" y="4068857"/>
            <a:ext cx="582159" cy="567820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536" y="4084834"/>
            <a:ext cx="582159" cy="567820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194" y="4680482"/>
            <a:ext cx="582159" cy="567820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536" y="4696459"/>
            <a:ext cx="582159" cy="567820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194" y="5275945"/>
            <a:ext cx="582159" cy="567820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536" y="5291922"/>
            <a:ext cx="582159" cy="567820"/>
          </a:xfrm>
          <a:prstGeom prst="rect">
            <a:avLst/>
          </a:prstGeom>
        </p:spPr>
      </p:pic>
      <p:sp>
        <p:nvSpPr>
          <p:cNvPr id="99" name="TextBox 98"/>
          <p:cNvSpPr txBox="1"/>
          <p:nvPr/>
        </p:nvSpPr>
        <p:spPr>
          <a:xfrm>
            <a:off x="7500575" y="283826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00" name="L-Shape 99"/>
          <p:cNvSpPr/>
          <p:nvPr/>
        </p:nvSpPr>
        <p:spPr>
          <a:xfrm flipV="1">
            <a:off x="4500963" y="4706644"/>
            <a:ext cx="1126891" cy="1118208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L-Shape 100"/>
          <p:cNvSpPr/>
          <p:nvPr/>
        </p:nvSpPr>
        <p:spPr>
          <a:xfrm flipV="1">
            <a:off x="4500963" y="3501165"/>
            <a:ext cx="1126891" cy="1118208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88688" y="2471398"/>
            <a:ext cx="1305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/>
              <p:cNvSpPr txBox="1"/>
              <p:nvPr/>
            </p:nvSpPr>
            <p:spPr>
              <a:xfrm>
                <a:off x="4424307" y="631294"/>
                <a:ext cx="18394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1,322 r3</a:t>
                </a:r>
              </a:p>
            </p:txBody>
          </p:sp>
        </mc:Choice>
        <mc:Fallback xmlns="">
          <p:sp>
            <p:nvSpPr>
              <p:cNvPr id="102" name="TextBox 10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4307" y="631294"/>
                <a:ext cx="1839430" cy="523220"/>
              </a:xfrm>
              <a:prstGeom prst="rect">
                <a:avLst/>
              </a:prstGeom>
              <a:blipFill>
                <a:blip r:embed="rId10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1486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6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8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9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1" grpId="0"/>
      <p:bldP spid="55" grpId="0"/>
      <p:bldP spid="57" grpId="0"/>
      <p:bldP spid="39" grpId="0" animBg="1"/>
      <p:bldP spid="78" grpId="0"/>
      <p:bldP spid="73" grpId="0" animBg="1"/>
      <p:bldP spid="74" grpId="0" animBg="1"/>
      <p:bldP spid="75" grpId="0" animBg="1"/>
      <p:bldP spid="76" grpId="0" animBg="1"/>
      <p:bldP spid="77" grpId="0" animBg="1"/>
      <p:bldP spid="99" grpId="0"/>
      <p:bldP spid="100" grpId="0" animBg="1"/>
      <p:bldP spid="101" grpId="0" animBg="1"/>
      <p:bldP spid="7" grpId="0"/>
      <p:bldP spid="10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146" y="1725846"/>
            <a:ext cx="1250012" cy="875008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2403566" y="1535434"/>
            <a:ext cx="3265714" cy="976086"/>
          </a:xfrm>
          <a:prstGeom prst="wedgeRoundRectCallout">
            <a:avLst>
              <a:gd name="adj1" fmla="val 69341"/>
              <a:gd name="adj2" fmla="val 581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403566" y="1725846"/>
                <a:ext cx="326571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5,627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5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1,126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3566" y="1725846"/>
                <a:ext cx="3265714" cy="584775"/>
              </a:xfrm>
              <a:prstGeom prst="rect">
                <a:avLst/>
              </a:prstGeom>
              <a:blipFill>
                <a:blip r:embed="rId6"/>
                <a:stretch>
                  <a:fillRect l="-4664" t="-12500" r="-335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Cross 4">
            <a:extLst>
              <a:ext uri="{FF2B5EF4-FFF2-40B4-BE49-F238E27FC236}">
                <a16:creationId xmlns:a16="http://schemas.microsoft.com/office/drawing/2014/main" id="{7851BE09-65C9-9C49-A748-04734259E5F7}"/>
              </a:ext>
            </a:extLst>
          </p:cNvPr>
          <p:cNvSpPr/>
          <p:nvPr/>
        </p:nvSpPr>
        <p:spPr>
          <a:xfrm rot="2694387">
            <a:off x="1044990" y="1319860"/>
            <a:ext cx="1214606" cy="1255122"/>
          </a:xfrm>
          <a:prstGeom prst="plus">
            <a:avLst>
              <a:gd name="adj" fmla="val 3571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99291" y="471188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602135" y="61387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374" y="3283967"/>
            <a:ext cx="7031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5 times table is in a pattern: 5, 10, 15, 20 …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374" y="4143368"/>
            <a:ext cx="70317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5,627 is a whole number but it doesn’t end in a 5 or a 0 so the answer must have a remainder.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403566" y="5259709"/>
                <a:ext cx="37806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5,627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5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3200" dirty="0">
                    <a:solidFill>
                      <a:schemeClr val="accent1"/>
                    </a:solidFill>
                  </a:rPr>
                  <a:t>1,125 r2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3566" y="5259709"/>
                <a:ext cx="3780696" cy="584775"/>
              </a:xfrm>
              <a:prstGeom prst="rect">
                <a:avLst/>
              </a:prstGeom>
              <a:blipFill>
                <a:blip r:embed="rId8"/>
                <a:stretch>
                  <a:fillRect l="-4032" t="-12500" r="-80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12156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10" grpId="0"/>
      <p:bldP spid="11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32101" y="597787"/>
            <a:ext cx="59963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 349 people at a wedding. They are sitting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at tables in groups of 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8789481"/>
              </p:ext>
            </p:extLst>
          </p:nvPr>
        </p:nvGraphicFramePr>
        <p:xfrm>
          <a:off x="2694865" y="2673166"/>
          <a:ext cx="3231735" cy="1716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6347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646347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646347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646347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646347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911850">
                <a:tc>
                  <a:txBody>
                    <a:bodyPr/>
                    <a:lstStyle/>
                    <a:p>
                      <a:pPr algn="r"/>
                      <a:endParaRPr lang="en-GB" sz="5100" dirty="0">
                        <a:latin typeface="KG Primary Penmanship" panose="02000506000000020003" pitchFamily="2" charset="0"/>
                      </a:endParaRPr>
                    </a:p>
                  </a:txBody>
                  <a:tcPr marL="117553" marR="117553" marT="58777" marB="58777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51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117553" marR="117553" marT="58777" marB="58777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51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117553" marR="117553" marT="58777" marB="58777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51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117553" marR="117553" marT="58777" marB="58777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51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117553" marR="117553" marT="58777" marB="58777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804656">
                <a:tc>
                  <a:txBody>
                    <a:bodyPr/>
                    <a:lstStyle/>
                    <a:p>
                      <a:pPr algn="r"/>
                      <a:r>
                        <a:rPr lang="en-GB" sz="3600" dirty="0">
                          <a:latin typeface="+mn-lt"/>
                        </a:rPr>
                        <a:t>8</a:t>
                      </a:r>
                    </a:p>
                  </a:txBody>
                  <a:tcPr marL="117553" marR="117553" marT="58777" marB="58777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dirty="0">
                          <a:latin typeface="+mn-lt"/>
                        </a:rPr>
                        <a:t>3</a:t>
                      </a:r>
                    </a:p>
                  </a:txBody>
                  <a:tcPr marL="117553" marR="117553" marT="58777" marB="5877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dirty="0">
                          <a:latin typeface="+mn-lt"/>
                        </a:rPr>
                        <a:t>4</a:t>
                      </a:r>
                    </a:p>
                  </a:txBody>
                  <a:tcPr marL="117553" marR="117553" marT="58777" marB="58777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dirty="0">
                          <a:latin typeface="+mn-lt"/>
                        </a:rPr>
                        <a:t>9</a:t>
                      </a:r>
                    </a:p>
                  </a:txBody>
                  <a:tcPr marL="117553" marR="117553" marT="58777" marB="58777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600" dirty="0">
                        <a:latin typeface="+mn-lt"/>
                      </a:endParaRPr>
                    </a:p>
                  </a:txBody>
                  <a:tcPr marL="117553" marR="117553" marT="58777" marB="58777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519724" y="2993295"/>
            <a:ext cx="3401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95953" y="2993295"/>
            <a:ext cx="3401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26323" y="2993295"/>
            <a:ext cx="3401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01743" y="354341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93004" y="5059470"/>
            <a:ext cx="4666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need 43 tables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38902" y="1908290"/>
            <a:ext cx="5996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tables</a:t>
            </a: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 are needed?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38122" y="3550619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24015" y="2993295"/>
            <a:ext cx="1325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r5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5236" y="4389672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638080" y="453236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093004" y="5055354"/>
            <a:ext cx="4666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need 44 tables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978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  <p:bldP spid="16" grpId="0"/>
      <p:bldP spid="16" grpId="1"/>
      <p:bldP spid="18" grpId="0"/>
      <p:bldP spid="19" grpId="0"/>
      <p:bldP spid="21" grpId="0"/>
      <p:bldP spid="21" grpId="1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ea turtle and surfer">
            <a:extLst>
              <a:ext uri="{FF2B5EF4-FFF2-40B4-BE49-F238E27FC236}">
                <a16:creationId xmlns:a16="http://schemas.microsoft.com/office/drawing/2014/main" id="{1E122CE2-499C-4DC6-855D-00FB134B70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08" r="5091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E9C9CC-40DA-4B03-8DA9-EB657E1C88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399" y="972715"/>
            <a:ext cx="2619375" cy="56483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8D6750-0CCE-444A-B526-114D340535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7898" y="932815"/>
            <a:ext cx="2973802" cy="572812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CF33CB6-A0A7-41DA-9E7A-621D1CCEBE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3809" y="932814"/>
            <a:ext cx="2938082" cy="5728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433" y="1401276"/>
            <a:ext cx="4682134" cy="9693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7C2AF49-4A08-4CAC-AB6D-BACA33C422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34" y="-857"/>
            <a:ext cx="9144000" cy="685928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DE018EA-81CB-4E80-898B-A6665F3BCD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8482" y="938253"/>
            <a:ext cx="4682134" cy="96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35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433" y="1401276"/>
            <a:ext cx="4682134" cy="9693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83D555-4638-431D-B903-EAE6BF460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0646" y="713115"/>
            <a:ext cx="4682134" cy="9693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5C3124F-A7C8-4F49-A4A0-857B7608C6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856"/>
            <a:ext cx="9144000" cy="6859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81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8.2|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5.1|0.8|1|3.6|0.8|0.8|0.9|0.8|0.6|1.1|0.9|0.9|2|5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5.8|0.9|0.6|0.6|0.5|0.6|0.7|0.6|0.6|0.6|0.5|0.5|6.1|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5.4|4.6|0.9|0.9|4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0.6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7.4|2.7|10.6|2.1|9.4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6.5|14|2.2|5.1|2.1|0.9|2|8.9|0.8|1|1.5|5.6|1.3|1.6|4.5|1.1|0.9|1.5|3.9|1.1|2.4|5.2|3.5|2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3|10.7|26.5|19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17.6|4.3|13.8|6|14.6|5.4|7.6|2|4.3|10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dcmitype/"/>
    <ds:schemaRef ds:uri="http://purl.org/dc/terms/"/>
    <ds:schemaRef ds:uri="http://www.w3.org/XML/1998/namespace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522d4c35-b548-4432-90ae-af4376e1c4b4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A696D221-C170-4784-93A1-891DA6C3CC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9645</TotalTime>
  <Words>386</Words>
  <Application>Microsoft Office PowerPoint</Application>
  <PresentationFormat>On-screen Show (4:3)</PresentationFormat>
  <Paragraphs>104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36" baseType="lpstr">
      <vt:lpstr>Arial</vt:lpstr>
      <vt:lpstr>Bariol</vt:lpstr>
      <vt:lpstr>Berlin Sans FB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Office Theme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229</cp:revision>
  <dcterms:created xsi:type="dcterms:W3CDTF">2019-07-05T11:02:13Z</dcterms:created>
  <dcterms:modified xsi:type="dcterms:W3CDTF">2021-09-30T20:01:53Z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