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58" r:id="rId4"/>
    <p:sldId id="264" r:id="rId5"/>
    <p:sldId id="269" r:id="rId6"/>
    <p:sldId id="270" r:id="rId7"/>
    <p:sldId id="271" r:id="rId8"/>
    <p:sldId id="272" r:id="rId9"/>
    <p:sldId id="273" r:id="rId10"/>
    <p:sldId id="274" r:id="rId11"/>
    <p:sldId id="267" r:id="rId12"/>
  </p:sldIdLst>
  <p:sldSz cx="9144000" cy="6858000" type="screen4x3"/>
  <p:notesSz cx="6858000" cy="9144000"/>
  <p:embeddedFontLst>
    <p:embeddedFont>
      <p:font typeface="Sassoon Infant Rg" panose="02000503030000020003" charset="0"/>
      <p:regular r:id="rId15"/>
      <p:bold r:id="rId16"/>
    </p:embeddedFont>
    <p:embeddedFont>
      <p:font typeface="Calibri" panose="020F0502020204030204" pitchFamily="34" charset="0"/>
      <p:regular r:id="rId17"/>
      <p:bold r:id="rId18"/>
      <p:italic r:id="rId19"/>
      <p:boldItalic r:id="rId20"/>
    </p:embeddedFont>
    <p:embeddedFont>
      <p:font typeface="Sassoon Infant Md" panose="02000603050000020003" charset="0"/>
      <p:regular r:id="rId21"/>
    </p:embeddedFont>
    <p:embeddedFont>
      <p:font typeface="BPreplay" panose="0200050300000002000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2" name="TextBox 1"/>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 name="Rectangle 5"/>
          <p:cNvSpPr/>
          <p:nvPr userDrawn="1"/>
        </p:nvSpPr>
        <p:spPr>
          <a:xfrm>
            <a:off x="457197" y="1513944"/>
            <a:ext cx="8220075"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818133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3" name="Group 2"/>
          <p:cNvGrpSpPr/>
          <p:nvPr userDrawn="1"/>
        </p:nvGrpSpPr>
        <p:grpSpPr>
          <a:xfrm>
            <a:off x="4002736" y="1738841"/>
            <a:ext cx="4189074"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grpSp>
      <p:sp>
        <p:nvSpPr>
          <p:cNvPr id="14" name="Content Placeholder 2"/>
          <p:cNvSpPr>
            <a:spLocks noGrp="1"/>
          </p:cNvSpPr>
          <p:nvPr userDrawn="1">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userDrawn="1">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68757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80618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985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97622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1348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502606"/>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0360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11149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856887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wdDnDiag">
          <a:fgClr>
            <a:schemeClr val="accent5"/>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72" r:id="rId4"/>
    <p:sldLayoutId id="2147483671" r:id="rId5"/>
    <p:sldLayoutId id="2147483667" r:id="rId6"/>
    <p:sldLayoutId id="2147483668" r:id="rId7"/>
    <p:sldLayoutId id="2147483669" r:id="rId8"/>
    <p:sldLayoutId id="2147483670" r:id="rId9"/>
    <p:sldLayoutId id="2147483673" r:id="rId10"/>
    <p:sldLayoutId id="2147483674" r:id="rId11"/>
    <p:sldLayoutId id="2147483663"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aFVTDUh45T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sz="3200" dirty="0" smtClean="0"/>
              <a:t>LO: To Communicate geographically.</a:t>
            </a:r>
          </a:p>
          <a:p>
            <a:r>
              <a:rPr lang="en-GB" sz="3200" dirty="0" smtClean="0"/>
              <a:t>C: The structure of the Earth.</a:t>
            </a:r>
            <a:endParaRPr lang="en-GB" sz="3200" dirty="0"/>
          </a:p>
        </p:txBody>
      </p:sp>
    </p:spTree>
    <p:extLst>
      <p:ext uri="{BB962C8B-B14F-4D97-AF65-F5344CB8AC3E}">
        <p14:creationId xmlns:p14="http://schemas.microsoft.com/office/powerpoint/2010/main" val="322053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8895"/>
            <a:ext cx="8220073" cy="2029174"/>
          </a:xfrm>
        </p:spPr>
        <p:txBody>
          <a:bodyPr/>
          <a:lstStyle/>
          <a:p>
            <a:r>
              <a:rPr lang="en-GB" dirty="0" smtClean="0"/>
              <a:t>Our Topic is ‘Extreme Earth’ – what do you think it will be about?</a:t>
            </a:r>
            <a:endParaRPr lang="en-GB" dirty="0"/>
          </a:p>
        </p:txBody>
      </p:sp>
      <p:sp>
        <p:nvSpPr>
          <p:cNvPr id="3" name="Content Placeholder 2"/>
          <p:cNvSpPr>
            <a:spLocks noGrp="1"/>
          </p:cNvSpPr>
          <p:nvPr>
            <p:ph idx="1"/>
          </p:nvPr>
        </p:nvSpPr>
        <p:spPr>
          <a:xfrm>
            <a:off x="1413940" y="2638697"/>
            <a:ext cx="6306592" cy="2462698"/>
          </a:xfrm>
        </p:spPr>
        <p:txBody>
          <a:bodyPr/>
          <a:lstStyle/>
          <a:p>
            <a:r>
              <a:rPr lang="en-US" u="sng" dirty="0">
                <a:hlinkClick r:id="rId2"/>
              </a:rPr>
              <a:t>https://www.youtube.com/watch?v=aFVTDUh45Tc</a:t>
            </a:r>
            <a:endParaRPr lang="en-GB" dirty="0"/>
          </a:p>
          <a:p>
            <a:endParaRPr lang="en-GB" dirty="0" smtClean="0"/>
          </a:p>
          <a:p>
            <a:endParaRPr lang="en-GB" dirty="0"/>
          </a:p>
        </p:txBody>
      </p:sp>
    </p:spTree>
    <p:extLst>
      <p:ext uri="{BB962C8B-B14F-4D97-AF65-F5344CB8AC3E}">
        <p14:creationId xmlns:p14="http://schemas.microsoft.com/office/powerpoint/2010/main" val="1767611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dirty="0"/>
              <a:t>Five Layers</a:t>
            </a:r>
          </a:p>
        </p:txBody>
      </p:sp>
      <p:sp>
        <p:nvSpPr>
          <p:cNvPr id="4" name="Text Placeholder 3"/>
          <p:cNvSpPr txBox="1">
            <a:spLocks/>
          </p:cNvSpPr>
          <p:nvPr/>
        </p:nvSpPr>
        <p:spPr>
          <a:xfrm>
            <a:off x="765338" y="1334975"/>
            <a:ext cx="3008313" cy="540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Earth is unlike every other planet in the Solar System in a number of different ways.</a:t>
            </a:r>
          </a:p>
          <a:p>
            <a:r>
              <a:rPr lang="en-GB" dirty="0"/>
              <a:t>It is the only planet that has liquid water on its surface. </a:t>
            </a:r>
          </a:p>
          <a:p>
            <a:r>
              <a:rPr lang="en-GB" dirty="0"/>
              <a:t>By using a variety of advanced techniques, scientists have been able to discover what lies beneath the surface of our planet. </a:t>
            </a:r>
          </a:p>
          <a:p>
            <a:r>
              <a:rPr lang="en-GB" dirty="0"/>
              <a:t>There are five layers – the crust, the upper mantle, the mantle, the outer core, and the inner core. </a:t>
            </a:r>
            <a:r>
              <a:rPr lang="en-GB" sz="2000" dirty="0"/>
              <a:t/>
            </a:r>
            <a:br>
              <a:rPr lang="en-GB" sz="2000" dirty="0"/>
            </a:br>
            <a:endParaRPr lang="en-GB" sz="2000" dirty="0"/>
          </a:p>
          <a:p>
            <a:pPr marL="0" indent="0">
              <a:buNone/>
            </a:pPr>
            <a:r>
              <a:rPr lang="en-GB" sz="2000" dirty="0"/>
              <a:t/>
            </a:r>
            <a:br>
              <a:rPr lang="en-GB" sz="2000" dirty="0"/>
            </a:br>
            <a:endParaRPr lang="en-GB" sz="2000" dirty="0"/>
          </a:p>
          <a:p>
            <a:endParaRPr lang="en-GB" sz="20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6782" y="1334975"/>
            <a:ext cx="6127218" cy="4332651"/>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Crust</a:t>
            </a:r>
          </a:p>
        </p:txBody>
      </p:sp>
      <p:sp>
        <p:nvSpPr>
          <p:cNvPr id="4" name="Text Placeholder 3"/>
          <p:cNvSpPr txBox="1">
            <a:spLocks/>
          </p:cNvSpPr>
          <p:nvPr/>
        </p:nvSpPr>
        <p:spPr>
          <a:xfrm>
            <a:off x="634846" y="1196752"/>
            <a:ext cx="3008313" cy="540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crust is the top layer  that we live on.  The crust looks different in different places, some areas have mountains, oceans, lakes and hills, others don’t. </a:t>
            </a:r>
          </a:p>
          <a:p>
            <a:r>
              <a:rPr lang="en-GB" dirty="0"/>
              <a:t>The way the crust is put together is the reason that we have all of these different formations.  </a:t>
            </a:r>
          </a:p>
          <a:p>
            <a:r>
              <a:rPr lang="en-GB" dirty="0"/>
              <a:t>This is because the crust is not one continuous piece, it is made up of pieces that overlap to cover the entire planet.  </a:t>
            </a:r>
          </a:p>
          <a:p>
            <a:r>
              <a:rPr lang="en-GB" dirty="0"/>
              <a:t>These pieces are called tectonic plates.</a:t>
            </a:r>
          </a:p>
        </p:txBody>
      </p:sp>
      <p:sp>
        <p:nvSpPr>
          <p:cNvPr id="5" name="TextBox 4"/>
          <p:cNvSpPr txBox="1"/>
          <p:nvPr/>
        </p:nvSpPr>
        <p:spPr>
          <a:xfrm>
            <a:off x="4216000" y="4441513"/>
            <a:ext cx="3888432" cy="1477328"/>
          </a:xfrm>
          <a:prstGeom prst="rect">
            <a:avLst/>
          </a:prstGeom>
          <a:noFill/>
        </p:spPr>
        <p:txBody>
          <a:bodyPr wrap="square" rtlCol="0">
            <a:spAutoFit/>
          </a:bodyPr>
          <a:lstStyle/>
          <a:p>
            <a:r>
              <a:rPr lang="en-GB" dirty="0"/>
              <a:t>The crust is, on average, about 22 miles thick.  The thickest part is thought to be about 40 miles thick, and the thinnest is only 3 miles thick (that part is at the bottom of the ocean).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1849" y="1619995"/>
            <a:ext cx="3782583" cy="2674723"/>
          </a:xfrm>
          <a:prstGeom prst="rect">
            <a:avLst/>
          </a:prstGeom>
        </p:spPr>
      </p:pic>
    </p:spTree>
    <p:extLst>
      <p:ext uri="{BB962C8B-B14F-4D97-AF65-F5344CB8AC3E}">
        <p14:creationId xmlns:p14="http://schemas.microsoft.com/office/powerpoint/2010/main" val="215033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Earth is Fragile</a:t>
            </a:r>
          </a:p>
        </p:txBody>
      </p:sp>
      <p:sp>
        <p:nvSpPr>
          <p:cNvPr id="4" name="Text Placeholder 3"/>
          <p:cNvSpPr txBox="1">
            <a:spLocks/>
          </p:cNvSpPr>
          <p:nvPr/>
        </p:nvSpPr>
        <p:spPr>
          <a:xfrm>
            <a:off x="650719" y="1473201"/>
            <a:ext cx="3179514" cy="48350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These tectonic plates float on a rocky mantle – the layer between the surface of the earth, its crust, and its hot liquid core. </a:t>
            </a:r>
          </a:p>
          <a:p>
            <a:r>
              <a:rPr lang="en-GB" dirty="0"/>
              <a:t>The inside of the Earth is active and therefore earthquakes and volcanoes can be caused by these tectonic plates moving.</a:t>
            </a:r>
          </a:p>
          <a:p>
            <a:r>
              <a:rPr lang="en-GB" dirty="0"/>
              <a:t>Over a long period of time the movement of these plates also forms mountains.</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6066" y="1712667"/>
            <a:ext cx="4157330" cy="2939712"/>
          </a:xfrm>
          <a:prstGeom prst="rect">
            <a:avLst/>
          </a:prstGeom>
        </p:spPr>
      </p:pic>
    </p:spTree>
    <p:extLst>
      <p:ext uri="{BB962C8B-B14F-4D97-AF65-F5344CB8AC3E}">
        <p14:creationId xmlns:p14="http://schemas.microsoft.com/office/powerpoint/2010/main" val="574033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Mantle</a:t>
            </a:r>
          </a:p>
        </p:txBody>
      </p:sp>
      <p:sp>
        <p:nvSpPr>
          <p:cNvPr id="4" name="Text Placeholder 3"/>
          <p:cNvSpPr txBox="1">
            <a:spLocks/>
          </p:cNvSpPr>
          <p:nvPr/>
        </p:nvSpPr>
        <p:spPr>
          <a:xfrm>
            <a:off x="648586" y="1248962"/>
            <a:ext cx="3008313" cy="58326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mantle (upper and lower together) accounts for </a:t>
            </a:r>
            <a:r>
              <a:rPr lang="en-GB" dirty="0" smtClean="0"/>
              <a:t>60% </a:t>
            </a:r>
            <a:r>
              <a:rPr lang="en-GB" dirty="0"/>
              <a:t>of the Earth's mass, making it the thickest layer of the Earth.  </a:t>
            </a:r>
          </a:p>
          <a:p>
            <a:r>
              <a:rPr lang="en-GB" dirty="0"/>
              <a:t>Its temperature ranges from 500 degrees Celsius (500°C) at the crust to 4,000°C near the outer core. </a:t>
            </a:r>
          </a:p>
          <a:p>
            <a:r>
              <a:rPr lang="en-GB" dirty="0"/>
              <a:t>The upper mantle mixes and moves, causing pressure underneath the crust. This pressure can sometimes cause the mantle to leak out onto the surface of the Earth - a volcano!</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5126" y="1605516"/>
            <a:ext cx="4880248" cy="3450899"/>
          </a:xfrm>
          <a:prstGeom prst="rect">
            <a:avLst/>
          </a:prstGeom>
        </p:spPr>
      </p:pic>
    </p:spTree>
    <p:extLst>
      <p:ext uri="{BB962C8B-B14F-4D97-AF65-F5344CB8AC3E}">
        <p14:creationId xmlns:p14="http://schemas.microsoft.com/office/powerpoint/2010/main" val="3283990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Outer core</a:t>
            </a:r>
          </a:p>
        </p:txBody>
      </p:sp>
      <p:sp>
        <p:nvSpPr>
          <p:cNvPr id="4" name="Text Placeholder 3"/>
          <p:cNvSpPr txBox="1">
            <a:spLocks/>
          </p:cNvSpPr>
          <p:nvPr/>
        </p:nvSpPr>
        <p:spPr>
          <a:xfrm>
            <a:off x="648586" y="1339407"/>
            <a:ext cx="3008313" cy="46910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outer core is </a:t>
            </a:r>
            <a:r>
              <a:rPr lang="en-GB"/>
              <a:t>about </a:t>
            </a:r>
            <a:r>
              <a:rPr lang="en-GB" smtClean="0"/>
              <a:t>30% </a:t>
            </a:r>
            <a:r>
              <a:rPr lang="en-GB" dirty="0"/>
              <a:t>of the Earth's mass.  Its temperature ranges from 4440°C to 6100°C (which is as hot as the Sun!)</a:t>
            </a:r>
          </a:p>
          <a:p>
            <a:r>
              <a:rPr lang="en-GB" dirty="0"/>
              <a:t>The outer core is a super-heated liquid lava made of  iron and nickel. </a:t>
            </a:r>
          </a:p>
          <a:p>
            <a:r>
              <a:rPr lang="en-GB" dirty="0"/>
              <a:t>Without the outer core, life on Earth would be very different. Scientists believe that it is the convection of liquid metals in the outer core that create the Earth’s magnetic field.</a:t>
            </a:r>
          </a:p>
          <a:p>
            <a:endParaRPr lang="en-GB" sz="20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7574" y="1573619"/>
            <a:ext cx="5339699" cy="3775784"/>
          </a:xfrm>
          <a:prstGeom prst="rect">
            <a:avLst/>
          </a:prstGeom>
        </p:spPr>
      </p:pic>
      <p:cxnSp>
        <p:nvCxnSpPr>
          <p:cNvPr id="7" name="Straight Arrow Connector 6"/>
          <p:cNvCxnSpPr/>
          <p:nvPr/>
        </p:nvCxnSpPr>
        <p:spPr>
          <a:xfrm flipH="1">
            <a:off x="6509616" y="1790477"/>
            <a:ext cx="1073889" cy="109190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131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Inner Core</a:t>
            </a:r>
          </a:p>
        </p:txBody>
      </p:sp>
      <p:sp>
        <p:nvSpPr>
          <p:cNvPr id="5" name="Text Placeholder 3"/>
          <p:cNvSpPr txBox="1">
            <a:spLocks/>
          </p:cNvSpPr>
          <p:nvPr/>
        </p:nvSpPr>
        <p:spPr>
          <a:xfrm>
            <a:off x="648586" y="1473201"/>
            <a:ext cx="3008313" cy="46910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inner core is made up of the same metals as the outer core (iron and nickel) but, instead of being liquid, it is a solid.  The inner core reaches temperatures of up to 5,500</a:t>
            </a:r>
            <a:r>
              <a:rPr lang="en-GB" b="1" dirty="0"/>
              <a:t>°</a:t>
            </a:r>
            <a:r>
              <a:rPr lang="en-GB" dirty="0"/>
              <a:t>C.</a:t>
            </a:r>
          </a:p>
          <a:p>
            <a:r>
              <a:rPr lang="en-GB" dirty="0"/>
              <a:t>With its immense heat energy, the inner core is like the engine room of the Earth. </a:t>
            </a:r>
          </a:p>
          <a:p>
            <a:r>
              <a:rPr lang="en-GB" dirty="0"/>
              <a:t>It is basically a solid ball with a radius of about 760 miles (about 70% of the size of the Moon).</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7574" y="1573619"/>
            <a:ext cx="5339699" cy="3775784"/>
          </a:xfrm>
          <a:prstGeom prst="rect">
            <a:avLst/>
          </a:prstGeom>
        </p:spPr>
      </p:pic>
      <p:cxnSp>
        <p:nvCxnSpPr>
          <p:cNvPr id="8" name="Straight Arrow Connector 7"/>
          <p:cNvCxnSpPr/>
          <p:nvPr/>
        </p:nvCxnSpPr>
        <p:spPr>
          <a:xfrm flipH="1">
            <a:off x="6209414" y="892552"/>
            <a:ext cx="1711843" cy="236101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733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pic>
        <p:nvPicPr>
          <p:cNvPr id="3" name="Picture 2"/>
          <p:cNvPicPr>
            <a:picLocks noChangeAspect="1"/>
          </p:cNvPicPr>
          <p:nvPr/>
        </p:nvPicPr>
        <p:blipFill>
          <a:blip r:embed="rId3"/>
          <a:stretch>
            <a:fillRect/>
          </a:stretch>
        </p:blipFill>
        <p:spPr>
          <a:xfrm>
            <a:off x="653143" y="686174"/>
            <a:ext cx="3452182" cy="2171337"/>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739906147"/>
              </p:ext>
            </p:extLst>
          </p:nvPr>
        </p:nvGraphicFramePr>
        <p:xfrm>
          <a:off x="1519235" y="3564179"/>
          <a:ext cx="6096000" cy="2656840"/>
        </p:xfrm>
        <a:graphic>
          <a:graphicData uri="http://schemas.openxmlformats.org/drawingml/2006/table">
            <a:tbl>
              <a:tblPr firstRow="1" bandRow="1">
                <a:tableStyleId>{5C22544A-7EE6-4342-B048-85BDC9FD1C3A}</a:tableStyleId>
              </a:tblPr>
              <a:tblGrid>
                <a:gridCol w="2033862">
                  <a:extLst>
                    <a:ext uri="{9D8B030D-6E8A-4147-A177-3AD203B41FA5}">
                      <a16:colId xmlns:a16="http://schemas.microsoft.com/office/drawing/2014/main" val="1262330356"/>
                    </a:ext>
                  </a:extLst>
                </a:gridCol>
                <a:gridCol w="2030138">
                  <a:extLst>
                    <a:ext uri="{9D8B030D-6E8A-4147-A177-3AD203B41FA5}">
                      <a16:colId xmlns:a16="http://schemas.microsoft.com/office/drawing/2014/main" val="4006470383"/>
                    </a:ext>
                  </a:extLst>
                </a:gridCol>
                <a:gridCol w="2032000">
                  <a:extLst>
                    <a:ext uri="{9D8B030D-6E8A-4147-A177-3AD203B41FA5}">
                      <a16:colId xmlns:a16="http://schemas.microsoft.com/office/drawing/2014/main" val="199132058"/>
                    </a:ext>
                  </a:extLst>
                </a:gridCol>
              </a:tblGrid>
              <a:tr h="370840">
                <a:tc>
                  <a:txBody>
                    <a:bodyPr/>
                    <a:lstStyle/>
                    <a:p>
                      <a:r>
                        <a:rPr lang="en-GB" dirty="0" smtClean="0">
                          <a:solidFill>
                            <a:schemeClr val="tx1"/>
                          </a:solidFill>
                        </a:rPr>
                        <a:t>Paddling</a:t>
                      </a:r>
                      <a:endParaRPr lang="en-GB" dirty="0">
                        <a:solidFill>
                          <a:schemeClr val="tx1"/>
                        </a:solidFill>
                      </a:endParaRPr>
                    </a:p>
                  </a:txBody>
                  <a:tcPr>
                    <a:noFill/>
                  </a:tcPr>
                </a:tc>
                <a:tc>
                  <a:txBody>
                    <a:bodyPr/>
                    <a:lstStyle/>
                    <a:p>
                      <a:r>
                        <a:rPr lang="en-GB" dirty="0" smtClean="0">
                          <a:solidFill>
                            <a:sysClr val="windowText" lastClr="000000"/>
                          </a:solidFill>
                        </a:rPr>
                        <a:t>Snorkelling</a:t>
                      </a:r>
                      <a:endParaRPr lang="en-GB" dirty="0">
                        <a:solidFill>
                          <a:sysClr val="windowText" lastClr="000000"/>
                        </a:solidFill>
                      </a:endParaRPr>
                    </a:p>
                  </a:txBody>
                  <a:tcPr>
                    <a:noFill/>
                  </a:tcPr>
                </a:tc>
                <a:tc>
                  <a:txBody>
                    <a:bodyPr/>
                    <a:lstStyle/>
                    <a:p>
                      <a:r>
                        <a:rPr lang="en-GB" dirty="0" smtClean="0">
                          <a:solidFill>
                            <a:sysClr val="windowText" lastClr="000000"/>
                          </a:solidFill>
                        </a:rPr>
                        <a:t>Diving</a:t>
                      </a:r>
                      <a:endParaRPr lang="en-GB" dirty="0">
                        <a:solidFill>
                          <a:sysClr val="windowText" lastClr="000000"/>
                        </a:solidFill>
                      </a:endParaRPr>
                    </a:p>
                  </a:txBody>
                  <a:tcPr>
                    <a:noFill/>
                  </a:tcPr>
                </a:tc>
                <a:extLst>
                  <a:ext uri="{0D108BD9-81ED-4DB2-BD59-A6C34878D82A}">
                    <a16:rowId xmlns:a16="http://schemas.microsoft.com/office/drawing/2014/main" val="931490580"/>
                  </a:ext>
                </a:extLst>
              </a:tr>
              <a:tr h="370840">
                <a:tc>
                  <a:txBody>
                    <a:bodyPr/>
                    <a:lstStyle/>
                    <a:p>
                      <a:r>
                        <a:rPr lang="en-GB" dirty="0" smtClean="0"/>
                        <a:t>Draw and label a diagram showing the Earth’s</a:t>
                      </a:r>
                      <a:r>
                        <a:rPr lang="en-GB" baseline="0" dirty="0" smtClean="0"/>
                        <a:t> layers (like the one above).</a:t>
                      </a:r>
                    </a:p>
                    <a:p>
                      <a:endParaRPr lang="en-GB" baseline="0" dirty="0" smtClean="0"/>
                    </a:p>
                    <a:p>
                      <a:r>
                        <a:rPr lang="en-GB" dirty="0" smtClean="0"/>
                        <a:t> </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Draw and label a diagram showing the Earth’s</a:t>
                      </a:r>
                      <a:r>
                        <a:rPr lang="en-GB" baseline="0" dirty="0" smtClean="0"/>
                        <a:t> layers (like the one above). Add some facts you’ve learnt about each layer.</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Draw and label a diagram showing the Earth’s</a:t>
                      </a:r>
                      <a:r>
                        <a:rPr lang="en-GB" baseline="0" dirty="0" smtClean="0"/>
                        <a:t> layers (like the one above).</a:t>
                      </a:r>
                    </a:p>
                    <a:p>
                      <a:r>
                        <a:rPr lang="en-GB" dirty="0" smtClean="0"/>
                        <a:t>Add some details including temperature about each layer.</a:t>
                      </a:r>
                      <a:endParaRPr lang="en-GB" dirty="0"/>
                    </a:p>
                  </a:txBody>
                  <a:tcPr/>
                </a:tc>
                <a:extLst>
                  <a:ext uri="{0D108BD9-81ED-4DB2-BD59-A6C34878D82A}">
                    <a16:rowId xmlns:a16="http://schemas.microsoft.com/office/drawing/2014/main" val="2615246099"/>
                  </a:ext>
                </a:extLst>
              </a:tr>
            </a:tbl>
          </a:graphicData>
        </a:graphic>
      </p:graphicFrame>
    </p:spTree>
    <p:extLst>
      <p:ext uri="{BB962C8B-B14F-4D97-AF65-F5344CB8AC3E}">
        <p14:creationId xmlns:p14="http://schemas.microsoft.com/office/powerpoint/2010/main" val="22411707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1203</TotalTime>
  <Words>290</Words>
  <Application>Microsoft Office PowerPoint</Application>
  <PresentationFormat>On-screen Show (4:3)</PresentationFormat>
  <Paragraphs>42</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Sassoon Infant Rg</vt:lpstr>
      <vt:lpstr>Calibri</vt:lpstr>
      <vt:lpstr>Sassoon Infant Md</vt:lpstr>
      <vt:lpstr>Arial</vt:lpstr>
      <vt:lpstr>BPreplay</vt:lpstr>
      <vt:lpstr>Office Theme</vt:lpstr>
      <vt:lpstr>PowerPoint Presentation</vt:lpstr>
      <vt:lpstr>Our Topic is ‘Extreme Earth’ – what do you think it will be about?</vt:lpstr>
      <vt:lpstr>PowerPoint Presentation</vt:lpstr>
      <vt:lpstr>Five Layers</vt:lpstr>
      <vt:lpstr>The Crust</vt:lpstr>
      <vt:lpstr>Earth is Fragile</vt:lpstr>
      <vt:lpstr>The Mantle</vt:lpstr>
      <vt:lpstr>The Outer core</vt:lpstr>
      <vt:lpstr>The Inner Core</vt:lpstr>
      <vt:lpstr>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Rachael Norman</cp:lastModifiedBy>
  <cp:revision>107</cp:revision>
  <dcterms:created xsi:type="dcterms:W3CDTF">2014-10-01T16:09:27Z</dcterms:created>
  <dcterms:modified xsi:type="dcterms:W3CDTF">2020-04-29T15:25:46Z</dcterms:modified>
</cp:coreProperties>
</file>