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9" r:id="rId10"/>
    <p:sldId id="273" r:id="rId11"/>
    <p:sldId id="272" r:id="rId12"/>
    <p:sldId id="274" r:id="rId13"/>
    <p:sldId id="265" r:id="rId14"/>
    <p:sldId id="267" r:id="rId15"/>
    <p:sldId id="268" r:id="rId16"/>
    <p:sldId id="264"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F45C230B-6B40-40ED-9291-89E275782AA0}" type="slidenum">
              <a:rPr lang="en-GB" smtClean="0"/>
              <a:t>‹#›</a:t>
            </a:fld>
            <a:endParaRPr lang="en-GB"/>
          </a:p>
        </p:txBody>
      </p:sp>
    </p:spTree>
    <p:extLst>
      <p:ext uri="{BB962C8B-B14F-4D97-AF65-F5344CB8AC3E}">
        <p14:creationId xmlns:p14="http://schemas.microsoft.com/office/powerpoint/2010/main" val="4156540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255689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1959939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F665E9-9F18-418F-905A-2E47A7D5528A}"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1908823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F665E9-9F18-418F-905A-2E47A7D5528A}"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4173195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F665E9-9F18-418F-905A-2E47A7D5528A}"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672146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F665E9-9F18-418F-905A-2E47A7D5528A}"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2589716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F665E9-9F18-418F-905A-2E47A7D5528A}"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282486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F665E9-9F18-418F-905A-2E47A7D5528A}"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153692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F665E9-9F18-418F-905A-2E47A7D5528A}"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363242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4085377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268360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23972419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0F665E9-9F18-418F-905A-2E47A7D5528A}"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11031865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0F665E9-9F18-418F-905A-2E47A7D5528A}"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33832812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32549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F665E9-9F18-418F-905A-2E47A7D5528A}"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45C230B-6B40-40ED-9291-89E275782AA0}" type="slidenum">
              <a:rPr lang="en-GB" smtClean="0"/>
              <a:t>‹#›</a:t>
            </a:fld>
            <a:endParaRPr lang="en-GB"/>
          </a:p>
        </p:txBody>
      </p:sp>
    </p:spTree>
    <p:extLst>
      <p:ext uri="{BB962C8B-B14F-4D97-AF65-F5344CB8AC3E}">
        <p14:creationId xmlns:p14="http://schemas.microsoft.com/office/powerpoint/2010/main" val="943163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50F665E9-9F18-418F-905A-2E47A7D5528A}" type="datetimeFigureOut">
              <a:rPr lang="en-GB" smtClean="0"/>
              <a:t>29/11/2021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45C230B-6B40-40ED-9291-89E275782AA0}" type="slidenum">
              <a:rPr lang="en-GB" smtClean="0"/>
              <a:t>‹#›</a:t>
            </a:fld>
            <a:endParaRPr lang="en-GB"/>
          </a:p>
        </p:txBody>
      </p:sp>
    </p:spTree>
    <p:extLst>
      <p:ext uri="{BB962C8B-B14F-4D97-AF65-F5344CB8AC3E}">
        <p14:creationId xmlns:p14="http://schemas.microsoft.com/office/powerpoint/2010/main" val="198681066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zooniverse.org/projects/zooniverse/snapshot-serengeti/classif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AA927-60CB-47B6-B7AD-D472940AE16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F371DBE-1C5B-48C6-BE09-131CFF839BEC}"/>
              </a:ext>
            </a:extLst>
          </p:cNvPr>
          <p:cNvSpPr>
            <a:spLocks noGrp="1"/>
          </p:cNvSpPr>
          <p:nvPr>
            <p:ph type="subTitle" idx="1"/>
          </p:nvPr>
        </p:nvSpPr>
        <p:spPr/>
        <p:txBody>
          <a:bodyPr>
            <a:noAutofit/>
          </a:bodyPr>
          <a:lstStyle/>
          <a:p>
            <a:r>
              <a:rPr lang="en-GB" sz="2100" cap="none" dirty="0">
                <a:latin typeface="Comic Sans MS" panose="030F0702030302020204" pitchFamily="66" charset="0"/>
              </a:rPr>
              <a:t>LO: To investigate living things</a:t>
            </a:r>
          </a:p>
          <a:p>
            <a:r>
              <a:rPr lang="en-GB" sz="2100" cap="none" dirty="0">
                <a:latin typeface="Comic Sans MS" panose="030F0702030302020204" pitchFamily="66" charset="0"/>
              </a:rPr>
              <a:t>	To work scientifically</a:t>
            </a:r>
          </a:p>
          <a:p>
            <a:r>
              <a:rPr lang="en-GB" sz="2100" cap="none" dirty="0">
                <a:latin typeface="Comic Sans MS" panose="030F0702030302020204" pitchFamily="66" charset="0"/>
              </a:rPr>
              <a:t>C: Classification</a:t>
            </a:r>
          </a:p>
        </p:txBody>
      </p:sp>
    </p:spTree>
    <p:extLst>
      <p:ext uri="{BB962C8B-B14F-4D97-AF65-F5344CB8AC3E}">
        <p14:creationId xmlns:p14="http://schemas.microsoft.com/office/powerpoint/2010/main" val="2296766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6B5AB-F4C9-4CC5-BBB9-48E2434E5368}"/>
              </a:ext>
            </a:extLst>
          </p:cNvPr>
          <p:cNvSpPr>
            <a:spLocks noGrp="1"/>
          </p:cNvSpPr>
          <p:nvPr>
            <p:ph type="title"/>
          </p:nvPr>
        </p:nvSpPr>
        <p:spPr/>
        <p:txBody>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A194CE32-B6B6-451E-8B86-27FBA9983F19}"/>
              </a:ext>
            </a:extLst>
          </p:cNvPr>
          <p:cNvSpPr>
            <a:spLocks noGrp="1"/>
          </p:cNvSpPr>
          <p:nvPr>
            <p:ph idx="1"/>
          </p:nvPr>
        </p:nvSpPr>
        <p:spPr>
          <a:xfrm>
            <a:off x="467140" y="2603500"/>
            <a:ext cx="4681330" cy="3416300"/>
          </a:xfrm>
        </p:spPr>
        <p:txBody>
          <a:bodyPr>
            <a:normAutofit/>
          </a:bodyPr>
          <a:lstStyle/>
          <a:p>
            <a:r>
              <a:rPr lang="en-GB" sz="2100" i="1" dirty="0">
                <a:latin typeface="Comic Sans MS" panose="030F0702030302020204" pitchFamily="66" charset="0"/>
              </a:rPr>
              <a:t>Hello! I am the Hog-Nosed Shrew Rat! One of the latest creatures to have been discovered by scientists in Sulawesi, Indonesia!</a:t>
            </a:r>
          </a:p>
          <a:p>
            <a:endParaRPr lang="en-GB" sz="2100" i="1" dirty="0">
              <a:latin typeface="Comic Sans MS" panose="030F0702030302020204" pitchFamily="66" charset="0"/>
            </a:endParaRPr>
          </a:p>
          <a:p>
            <a:r>
              <a:rPr lang="en-GB" sz="2100" i="1" dirty="0">
                <a:latin typeface="Comic Sans MS" panose="030F0702030302020204" pitchFamily="66" charset="0"/>
              </a:rPr>
              <a:t>I just want to feel like I belong, but the scientists can’t classify me!</a:t>
            </a:r>
          </a:p>
        </p:txBody>
      </p:sp>
      <p:pic>
        <p:nvPicPr>
          <p:cNvPr id="4" name="Picture 3">
            <a:extLst>
              <a:ext uri="{FF2B5EF4-FFF2-40B4-BE49-F238E27FC236}">
                <a16:creationId xmlns:a16="http://schemas.microsoft.com/office/drawing/2014/main" id="{3B5CEA46-7558-4C6E-AA0C-B9335D41CF14}"/>
              </a:ext>
            </a:extLst>
          </p:cNvPr>
          <p:cNvPicPr>
            <a:picLocks noChangeAspect="1"/>
          </p:cNvPicPr>
          <p:nvPr/>
        </p:nvPicPr>
        <p:blipFill>
          <a:blip r:embed="rId2"/>
          <a:stretch>
            <a:fillRect/>
          </a:stretch>
        </p:blipFill>
        <p:spPr>
          <a:xfrm rot="5400000">
            <a:off x="6497256" y="1163256"/>
            <a:ext cx="4560425" cy="6829063"/>
          </a:xfrm>
          <a:prstGeom prst="rect">
            <a:avLst/>
          </a:prstGeom>
        </p:spPr>
      </p:pic>
    </p:spTree>
    <p:extLst>
      <p:ext uri="{BB962C8B-B14F-4D97-AF65-F5344CB8AC3E}">
        <p14:creationId xmlns:p14="http://schemas.microsoft.com/office/powerpoint/2010/main" val="2901081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9A53E-96C9-493A-BA8E-B4B458A17DD2}"/>
              </a:ext>
            </a:extLst>
          </p:cNvPr>
          <p:cNvSpPr>
            <a:spLocks noGrp="1"/>
          </p:cNvSpPr>
          <p:nvPr>
            <p:ph type="title"/>
          </p:nvPr>
        </p:nvSpPr>
        <p:spPr>
          <a:xfrm>
            <a:off x="596347" y="987677"/>
            <a:ext cx="9740348" cy="728480"/>
          </a:xfrm>
        </p:spPr>
        <p:txBody>
          <a:bodyPr/>
          <a:lstStyle/>
          <a:p>
            <a:pPr algn="ctr"/>
            <a:r>
              <a:rPr lang="en-GB" sz="2800" dirty="0">
                <a:latin typeface="Comic Sans MS" panose="030F0702030302020204" pitchFamily="66" charset="0"/>
              </a:rPr>
              <a:t>Look at the features of two close relatives and try to make a decision - which genus will you put the Hog-Nosed Shrew Rat in? </a:t>
            </a:r>
          </a:p>
        </p:txBody>
      </p:sp>
      <p:sp>
        <p:nvSpPr>
          <p:cNvPr id="3" name="Content Placeholder 2">
            <a:extLst>
              <a:ext uri="{FF2B5EF4-FFF2-40B4-BE49-F238E27FC236}">
                <a16:creationId xmlns:a16="http://schemas.microsoft.com/office/drawing/2014/main" id="{7167D30D-5E83-4BB4-A9CE-1D6594ECB2DF}"/>
              </a:ext>
            </a:extLst>
          </p:cNvPr>
          <p:cNvSpPr>
            <a:spLocks noGrp="1"/>
          </p:cNvSpPr>
          <p:nvPr>
            <p:ph idx="1"/>
          </p:nvPr>
        </p:nvSpPr>
        <p:spPr>
          <a:xfrm>
            <a:off x="475421" y="2335144"/>
            <a:ext cx="11241157" cy="3416300"/>
          </a:xfrm>
        </p:spPr>
        <p:txBody>
          <a:bodyPr>
            <a:normAutofit/>
          </a:bodyPr>
          <a:lstStyle/>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D1AC7EDC-2298-47CB-8406-C5C9A4F883BB}"/>
              </a:ext>
            </a:extLst>
          </p:cNvPr>
          <p:cNvPicPr>
            <a:picLocks noChangeAspect="1"/>
          </p:cNvPicPr>
          <p:nvPr/>
        </p:nvPicPr>
        <p:blipFill rotWithShape="1">
          <a:blip r:embed="rId2"/>
          <a:srcRect l="22907" t="28696" r="43506" b="17971"/>
          <a:stretch/>
        </p:blipFill>
        <p:spPr>
          <a:xfrm>
            <a:off x="7090867" y="2301647"/>
            <a:ext cx="5101133" cy="4556353"/>
          </a:xfrm>
          <a:prstGeom prst="rect">
            <a:avLst/>
          </a:prstGeom>
        </p:spPr>
      </p:pic>
      <p:pic>
        <p:nvPicPr>
          <p:cNvPr id="5" name="Picture 4">
            <a:extLst>
              <a:ext uri="{FF2B5EF4-FFF2-40B4-BE49-F238E27FC236}">
                <a16:creationId xmlns:a16="http://schemas.microsoft.com/office/drawing/2014/main" id="{F53A898D-260F-41B3-B998-36999685FC58}"/>
              </a:ext>
            </a:extLst>
          </p:cNvPr>
          <p:cNvPicPr>
            <a:picLocks noChangeAspect="1"/>
          </p:cNvPicPr>
          <p:nvPr/>
        </p:nvPicPr>
        <p:blipFill rotWithShape="1">
          <a:blip r:embed="rId3"/>
          <a:srcRect l="20299" t="30001" r="40001" b="17246"/>
          <a:stretch/>
        </p:blipFill>
        <p:spPr>
          <a:xfrm>
            <a:off x="-2" y="2301647"/>
            <a:ext cx="6096002" cy="4556353"/>
          </a:xfrm>
          <a:prstGeom prst="rect">
            <a:avLst/>
          </a:prstGeom>
        </p:spPr>
      </p:pic>
    </p:spTree>
    <p:extLst>
      <p:ext uri="{BB962C8B-B14F-4D97-AF65-F5344CB8AC3E}">
        <p14:creationId xmlns:p14="http://schemas.microsoft.com/office/powerpoint/2010/main" val="30039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31192-47B7-4729-A506-3794E0AB878D}"/>
              </a:ext>
            </a:extLst>
          </p:cNvPr>
          <p:cNvSpPr>
            <a:spLocks noGrp="1"/>
          </p:cNvSpPr>
          <p:nvPr>
            <p:ph type="title"/>
          </p:nvPr>
        </p:nvSpPr>
        <p:spPr/>
        <p:txBody>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093A16F7-84A0-4792-92B9-DA2A010BF67F}"/>
              </a:ext>
            </a:extLst>
          </p:cNvPr>
          <p:cNvSpPr>
            <a:spLocks noGrp="1"/>
          </p:cNvSpPr>
          <p:nvPr>
            <p:ph idx="1"/>
          </p:nvPr>
        </p:nvSpPr>
        <p:spPr>
          <a:xfrm>
            <a:off x="487018" y="2603499"/>
            <a:ext cx="4691269" cy="3697909"/>
          </a:xfrm>
        </p:spPr>
        <p:txBody>
          <a:bodyPr>
            <a:normAutofit lnSpcReduction="10000"/>
          </a:bodyPr>
          <a:lstStyle/>
          <a:p>
            <a:r>
              <a:rPr lang="en-GB" sz="2100" dirty="0">
                <a:latin typeface="Comic Sans MS" panose="030F0702030302020204" pitchFamily="66" charset="0"/>
              </a:rPr>
              <a:t>Would there be any other options available to scientists?</a:t>
            </a:r>
          </a:p>
          <a:p>
            <a:endParaRPr lang="en-GB" sz="2100" dirty="0">
              <a:latin typeface="Comic Sans MS" panose="030F0702030302020204" pitchFamily="66" charset="0"/>
            </a:endParaRPr>
          </a:p>
          <a:p>
            <a:r>
              <a:rPr lang="en-GB" sz="2100" i="1" dirty="0">
                <a:latin typeface="Comic Sans MS" panose="030F0702030302020204" pitchFamily="66" charset="0"/>
              </a:rPr>
              <a:t>They could create a whole new genus if the creature really doesn’t fit an existing one precisely.</a:t>
            </a:r>
          </a:p>
          <a:p>
            <a:endParaRPr lang="en-GB" sz="2100" i="1" dirty="0">
              <a:latin typeface="Comic Sans MS" panose="030F0702030302020204" pitchFamily="66" charset="0"/>
            </a:endParaRPr>
          </a:p>
          <a:p>
            <a:r>
              <a:rPr lang="en-GB" sz="2100" dirty="0">
                <a:latin typeface="Comic Sans MS" panose="030F0702030302020204" pitchFamily="66" charset="0"/>
              </a:rPr>
              <a:t>This is exactly what they did with the Hog-Nosed Shrew Rat!</a:t>
            </a:r>
          </a:p>
        </p:txBody>
      </p:sp>
      <p:pic>
        <p:nvPicPr>
          <p:cNvPr id="4" name="Picture 3">
            <a:extLst>
              <a:ext uri="{FF2B5EF4-FFF2-40B4-BE49-F238E27FC236}">
                <a16:creationId xmlns:a16="http://schemas.microsoft.com/office/drawing/2014/main" id="{47F5FB08-91A1-4E2B-B47B-6A37712CC408}"/>
              </a:ext>
            </a:extLst>
          </p:cNvPr>
          <p:cNvPicPr>
            <a:picLocks noChangeAspect="1"/>
          </p:cNvPicPr>
          <p:nvPr/>
        </p:nvPicPr>
        <p:blipFill>
          <a:blip r:embed="rId2"/>
          <a:stretch>
            <a:fillRect/>
          </a:stretch>
        </p:blipFill>
        <p:spPr>
          <a:xfrm rot="5400000">
            <a:off x="6497256" y="1163256"/>
            <a:ext cx="4560425" cy="6829063"/>
          </a:xfrm>
          <a:prstGeom prst="rect">
            <a:avLst/>
          </a:prstGeom>
        </p:spPr>
      </p:pic>
    </p:spTree>
    <p:extLst>
      <p:ext uri="{BB962C8B-B14F-4D97-AF65-F5344CB8AC3E}">
        <p14:creationId xmlns:p14="http://schemas.microsoft.com/office/powerpoint/2010/main" val="2047653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D0C2A-BEE6-422F-8FF1-6DB28FC3BB1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D9CECF7-1EE5-4D0D-8341-CA1DC78CCA49}"/>
              </a:ext>
            </a:extLst>
          </p:cNvPr>
          <p:cNvSpPr>
            <a:spLocks noGrp="1"/>
          </p:cNvSpPr>
          <p:nvPr>
            <p:ph idx="1"/>
          </p:nvPr>
        </p:nvSpPr>
        <p:spPr>
          <a:xfrm>
            <a:off x="807084" y="2653195"/>
            <a:ext cx="8761413" cy="3416300"/>
          </a:xfrm>
        </p:spPr>
        <p:txBody>
          <a:bodyPr>
            <a:normAutofit/>
          </a:bodyPr>
          <a:lstStyle/>
          <a:p>
            <a:r>
              <a:rPr lang="en-GB" sz="2100" dirty="0">
                <a:latin typeface="Comic Sans MS" panose="030F0702030302020204" pitchFamily="66" charset="0"/>
              </a:rPr>
              <a:t>Today, you are going to imagine you have discovered a new creature within the Animal Kingdom!</a:t>
            </a:r>
          </a:p>
          <a:p>
            <a:endParaRPr lang="en-GB" sz="2100" dirty="0">
              <a:latin typeface="Comic Sans MS" panose="030F0702030302020204" pitchFamily="66" charset="0"/>
            </a:endParaRPr>
          </a:p>
          <a:p>
            <a:r>
              <a:rPr lang="en-GB" sz="2100" dirty="0">
                <a:latin typeface="Comic Sans MS" panose="030F0702030302020204" pitchFamily="66" charset="0"/>
              </a:rPr>
              <a:t>You need to:</a:t>
            </a:r>
          </a:p>
          <a:p>
            <a:pPr lvl="1"/>
            <a:r>
              <a:rPr lang="en-GB" sz="2100" dirty="0">
                <a:latin typeface="Comic Sans MS" panose="030F0702030302020204" pitchFamily="66" charset="0"/>
              </a:rPr>
              <a:t>Sketch it (remember the detailed botanical drawings you looked at in Lesson 4)</a:t>
            </a:r>
          </a:p>
          <a:p>
            <a:pPr lvl="1"/>
            <a:r>
              <a:rPr lang="en-GB" sz="2100" dirty="0">
                <a:latin typeface="Comic Sans MS" panose="030F0702030302020204" pitchFamily="66" charset="0"/>
              </a:rPr>
              <a:t>Describe it (think back to last lesson)</a:t>
            </a:r>
          </a:p>
          <a:p>
            <a:pPr lvl="1"/>
            <a:r>
              <a:rPr lang="en-GB" sz="2100" dirty="0">
                <a:latin typeface="Comic Sans MS" panose="030F0702030302020204" pitchFamily="66" charset="0"/>
              </a:rPr>
              <a:t>Name it and classify it</a:t>
            </a:r>
          </a:p>
        </p:txBody>
      </p:sp>
      <p:pic>
        <p:nvPicPr>
          <p:cNvPr id="1026" name="Picture 2" descr="Thought Bubble Clip Art at Clker.com - vector clip art online, royalty free  &amp;amp; public domain">
            <a:extLst>
              <a:ext uri="{FF2B5EF4-FFF2-40B4-BE49-F238E27FC236}">
                <a16:creationId xmlns:a16="http://schemas.microsoft.com/office/drawing/2014/main" id="{FF4908DB-8476-4C20-8EED-1FFFD279D1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9675" y="2214562"/>
            <a:ext cx="2857500"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913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FF3E0-32F7-44CD-9027-C779CA3311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C02D8A5-CC6E-4610-9ED3-B28EB46D848E}"/>
              </a:ext>
            </a:extLst>
          </p:cNvPr>
          <p:cNvSpPr>
            <a:spLocks noGrp="1"/>
          </p:cNvSpPr>
          <p:nvPr>
            <p:ph idx="1"/>
          </p:nvPr>
        </p:nvSpPr>
        <p:spPr>
          <a:xfrm>
            <a:off x="518849" y="2484783"/>
            <a:ext cx="3118873" cy="4303642"/>
          </a:xfrm>
        </p:spPr>
        <p:txBody>
          <a:bodyPr>
            <a:normAutofit/>
          </a:bodyPr>
          <a:lstStyle/>
          <a:p>
            <a:r>
              <a:rPr lang="en-GB" sz="2100" dirty="0">
                <a:latin typeface="Comic Sans MS" panose="030F0702030302020204" pitchFamily="66" charset="0"/>
              </a:rPr>
              <a:t>You are not to create a creature completely outside of our classification system.</a:t>
            </a:r>
          </a:p>
          <a:p>
            <a:r>
              <a:rPr lang="en-GB" sz="2100" dirty="0">
                <a:latin typeface="Comic Sans MS" panose="030F0702030302020204" pitchFamily="66" charset="0"/>
              </a:rPr>
              <a:t>You need to decide on a path and create the final unique characteristics towards the end of that path.</a:t>
            </a:r>
          </a:p>
        </p:txBody>
      </p:sp>
      <p:pic>
        <p:nvPicPr>
          <p:cNvPr id="4" name="Picture 3">
            <a:extLst>
              <a:ext uri="{FF2B5EF4-FFF2-40B4-BE49-F238E27FC236}">
                <a16:creationId xmlns:a16="http://schemas.microsoft.com/office/drawing/2014/main" id="{0720ED50-BA40-4739-B7F0-4875887F8BC7}"/>
              </a:ext>
            </a:extLst>
          </p:cNvPr>
          <p:cNvPicPr>
            <a:picLocks noChangeAspect="1"/>
          </p:cNvPicPr>
          <p:nvPr/>
        </p:nvPicPr>
        <p:blipFill rotWithShape="1">
          <a:blip r:embed="rId2"/>
          <a:srcRect l="3017" t="20435" r="22391" b="7826"/>
          <a:stretch/>
        </p:blipFill>
        <p:spPr>
          <a:xfrm>
            <a:off x="3727174" y="2278666"/>
            <a:ext cx="8464826" cy="4579334"/>
          </a:xfrm>
          <a:prstGeom prst="rect">
            <a:avLst/>
          </a:prstGeom>
        </p:spPr>
      </p:pic>
    </p:spTree>
    <p:extLst>
      <p:ext uri="{BB962C8B-B14F-4D97-AF65-F5344CB8AC3E}">
        <p14:creationId xmlns:p14="http://schemas.microsoft.com/office/powerpoint/2010/main" val="3806939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5DF81-D86F-49AB-B15A-F20B07C671C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0C9705D-171F-4AC8-8910-BF2131DBA62C}"/>
              </a:ext>
            </a:extLst>
          </p:cNvPr>
          <p:cNvSpPr>
            <a:spLocks noGrp="1"/>
          </p:cNvSpPr>
          <p:nvPr>
            <p:ph idx="1"/>
          </p:nvPr>
        </p:nvSpPr>
        <p:spPr>
          <a:xfrm>
            <a:off x="498972" y="2305326"/>
            <a:ext cx="8761413" cy="3416300"/>
          </a:xfrm>
        </p:spPr>
        <p:txBody>
          <a:bodyPr>
            <a:normAutofit/>
          </a:bodyPr>
          <a:lstStyle/>
          <a:p>
            <a:r>
              <a:rPr lang="en-GB" sz="2100" dirty="0">
                <a:latin typeface="Comic Sans MS" panose="030F0702030302020204" pitchFamily="66" charset="0"/>
              </a:rPr>
              <a:t>How might unicorns be classified?</a:t>
            </a:r>
          </a:p>
          <a:p>
            <a:endParaRPr lang="en-GB" sz="2100" dirty="0">
              <a:highlight>
                <a:srgbClr val="FFFF00"/>
              </a:highlight>
              <a:latin typeface="Comic Sans MS" panose="030F0702030302020204" pitchFamily="66" charset="0"/>
            </a:endParaRPr>
          </a:p>
          <a:p>
            <a:r>
              <a:rPr lang="en-GB" sz="2100" dirty="0">
                <a:latin typeface="Comic Sans MS" panose="030F0702030302020204" pitchFamily="66" charset="0"/>
              </a:rPr>
              <a:t>Do they share similarities with any real living things?</a:t>
            </a:r>
          </a:p>
          <a:p>
            <a:r>
              <a:rPr lang="en-GB" sz="2100" dirty="0">
                <a:latin typeface="Comic Sans MS" panose="030F0702030302020204" pitchFamily="66" charset="0"/>
              </a:rPr>
              <a:t>What makes them unusual?</a:t>
            </a:r>
          </a:p>
        </p:txBody>
      </p:sp>
      <p:pic>
        <p:nvPicPr>
          <p:cNvPr id="4" name="Picture 3">
            <a:extLst>
              <a:ext uri="{FF2B5EF4-FFF2-40B4-BE49-F238E27FC236}">
                <a16:creationId xmlns:a16="http://schemas.microsoft.com/office/drawing/2014/main" id="{37315E1A-81C0-41EB-8EC9-FAD38715671D}"/>
              </a:ext>
            </a:extLst>
          </p:cNvPr>
          <p:cNvPicPr>
            <a:picLocks noChangeAspect="1"/>
          </p:cNvPicPr>
          <p:nvPr/>
        </p:nvPicPr>
        <p:blipFill>
          <a:blip r:embed="rId2"/>
          <a:stretch>
            <a:fillRect/>
          </a:stretch>
        </p:blipFill>
        <p:spPr>
          <a:xfrm>
            <a:off x="8644460" y="2305326"/>
            <a:ext cx="3547539" cy="4552674"/>
          </a:xfrm>
          <a:prstGeom prst="rect">
            <a:avLst/>
          </a:prstGeom>
        </p:spPr>
      </p:pic>
    </p:spTree>
    <p:extLst>
      <p:ext uri="{BB962C8B-B14F-4D97-AF65-F5344CB8AC3E}">
        <p14:creationId xmlns:p14="http://schemas.microsoft.com/office/powerpoint/2010/main" val="4294470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2407B-E081-4BA1-8044-0991E5B5F3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962BBB-253B-49BE-9C8D-3A46F6CCE664}"/>
              </a:ext>
            </a:extLst>
          </p:cNvPr>
          <p:cNvSpPr>
            <a:spLocks noGrp="1"/>
          </p:cNvSpPr>
          <p:nvPr>
            <p:ph idx="1"/>
          </p:nvPr>
        </p:nvSpPr>
        <p:spPr>
          <a:xfrm>
            <a:off x="1154955" y="2603500"/>
            <a:ext cx="5703046" cy="3416300"/>
          </a:xfrm>
        </p:spPr>
        <p:txBody>
          <a:bodyPr>
            <a:normAutofit/>
          </a:bodyPr>
          <a:lstStyle/>
          <a:p>
            <a:r>
              <a:rPr lang="en-GB" sz="2100" dirty="0">
                <a:latin typeface="Comic Sans MS" panose="030F0702030302020204" pitchFamily="66" charset="0"/>
              </a:rPr>
              <a:t>A unicorn’s classification route will be shared with horses.</a:t>
            </a:r>
          </a:p>
          <a:p>
            <a:r>
              <a:rPr lang="en-GB" sz="2100" dirty="0">
                <a:latin typeface="Comic Sans MS" panose="030F0702030302020204" pitchFamily="66" charset="0"/>
              </a:rPr>
              <a:t>Note what happens when we get to the genus stage, what makes it unique and different so that you can differentiate the species. </a:t>
            </a:r>
            <a:endParaRPr lang="en-GB" sz="2100" dirty="0">
              <a:highlight>
                <a:srgbClr val="FFFF00"/>
              </a:highlight>
              <a:latin typeface="Comic Sans MS" panose="030F0702030302020204" pitchFamily="66" charset="0"/>
            </a:endParaRPr>
          </a:p>
        </p:txBody>
      </p:sp>
      <p:pic>
        <p:nvPicPr>
          <p:cNvPr id="4" name="Picture 3">
            <a:extLst>
              <a:ext uri="{FF2B5EF4-FFF2-40B4-BE49-F238E27FC236}">
                <a16:creationId xmlns:a16="http://schemas.microsoft.com/office/drawing/2014/main" id="{8FA8D907-68EA-430A-8C7A-E0F6681BCD92}"/>
              </a:ext>
            </a:extLst>
          </p:cNvPr>
          <p:cNvPicPr>
            <a:picLocks noChangeAspect="1"/>
          </p:cNvPicPr>
          <p:nvPr/>
        </p:nvPicPr>
        <p:blipFill rotWithShape="1">
          <a:blip r:embed="rId2"/>
          <a:srcRect l="26168" t="20870" r="43995" b="7826"/>
          <a:stretch/>
        </p:blipFill>
        <p:spPr>
          <a:xfrm>
            <a:off x="7090317" y="0"/>
            <a:ext cx="5101684" cy="6858000"/>
          </a:xfrm>
          <a:prstGeom prst="rect">
            <a:avLst/>
          </a:prstGeom>
        </p:spPr>
      </p:pic>
    </p:spTree>
    <p:extLst>
      <p:ext uri="{BB962C8B-B14F-4D97-AF65-F5344CB8AC3E}">
        <p14:creationId xmlns:p14="http://schemas.microsoft.com/office/powerpoint/2010/main" val="1121379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Remember:</a:t>
            </a:r>
          </a:p>
        </p:txBody>
      </p:sp>
      <p:sp>
        <p:nvSpPr>
          <p:cNvPr id="4" name="Content Placeholder 3"/>
          <p:cNvSpPr>
            <a:spLocks noGrp="1"/>
          </p:cNvSpPr>
          <p:nvPr>
            <p:ph idx="1"/>
          </p:nvPr>
        </p:nvSpPr>
        <p:spPr>
          <a:xfrm>
            <a:off x="499173" y="2418773"/>
            <a:ext cx="8654063" cy="3416300"/>
          </a:xfrm>
        </p:spPr>
        <p:txBody>
          <a:bodyPr>
            <a:noAutofit/>
          </a:bodyPr>
          <a:lstStyle/>
          <a:p>
            <a:r>
              <a:rPr lang="en-GB" sz="2100" b="1" dirty="0">
                <a:latin typeface="Comic Sans MS" panose="030F0702030302020204" pitchFamily="66" charset="0"/>
              </a:rPr>
              <a:t>Kingdom: </a:t>
            </a:r>
            <a:r>
              <a:rPr lang="en-GB" sz="2100" dirty="0">
                <a:latin typeface="Comic Sans MS" panose="030F0702030302020204" pitchFamily="66" charset="0"/>
              </a:rPr>
              <a:t>Most scientists now list 5 kingdoms – Animal, Plant, </a:t>
            </a:r>
            <a:r>
              <a:rPr lang="en-GB" sz="2100" dirty="0" err="1">
                <a:latin typeface="Comic Sans MS" panose="030F0702030302020204" pitchFamily="66" charset="0"/>
              </a:rPr>
              <a:t>Protists</a:t>
            </a:r>
            <a:r>
              <a:rPr lang="en-GB" sz="2100" dirty="0">
                <a:latin typeface="Comic Sans MS" panose="030F0702030302020204" pitchFamily="66" charset="0"/>
              </a:rPr>
              <a:t> (amoebas and such), Fungi and </a:t>
            </a:r>
            <a:r>
              <a:rPr lang="en-GB" sz="2100" dirty="0" err="1">
                <a:latin typeface="Comic Sans MS" panose="030F0702030302020204" pitchFamily="66" charset="0"/>
              </a:rPr>
              <a:t>Montera</a:t>
            </a:r>
            <a:r>
              <a:rPr lang="en-GB" sz="2100" dirty="0">
                <a:latin typeface="Comic Sans MS" panose="030F0702030302020204" pitchFamily="66" charset="0"/>
              </a:rPr>
              <a:t> (bacteria).</a:t>
            </a:r>
          </a:p>
          <a:p>
            <a:r>
              <a:rPr lang="en-GB" sz="2100" b="1" dirty="0">
                <a:latin typeface="Comic Sans MS" panose="030F0702030302020204" pitchFamily="66" charset="0"/>
              </a:rPr>
              <a:t>Phylum: </a:t>
            </a:r>
            <a:r>
              <a:rPr lang="en-GB" sz="2100" dirty="0">
                <a:latin typeface="Comic Sans MS" panose="030F0702030302020204" pitchFamily="66" charset="0"/>
              </a:rPr>
              <a:t>There are more than 30 phyla in the Animal Kingdom and 9 or 10 in the Plant Kingdom. Phylum Chordata is the one we're most familiar with – it includes humans, birds, fish, and all other vertebrates (animals with a backbone). Phylum </a:t>
            </a:r>
            <a:r>
              <a:rPr lang="en-GB" sz="2100" dirty="0" err="1">
                <a:latin typeface="Comic Sans MS" panose="030F0702030302020204" pitchFamily="66" charset="0"/>
              </a:rPr>
              <a:t>Arthropoda</a:t>
            </a:r>
            <a:r>
              <a:rPr lang="en-GB" sz="2100" dirty="0">
                <a:latin typeface="Comic Sans MS" panose="030F0702030302020204" pitchFamily="66" charset="0"/>
              </a:rPr>
              <a:t> includes insects, spiders, lobsters, etc. Arthropods have segmented bodies with the segments grouped into two or three distinct sections. They have hard external skeletons, or exoskeletons, that are shed and regenerated as the animals grow. </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142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Remember:</a:t>
            </a:r>
          </a:p>
        </p:txBody>
      </p:sp>
      <p:sp>
        <p:nvSpPr>
          <p:cNvPr id="4" name="Content Placeholder 3"/>
          <p:cNvSpPr>
            <a:spLocks noGrp="1"/>
          </p:cNvSpPr>
          <p:nvPr>
            <p:ph idx="1"/>
          </p:nvPr>
        </p:nvSpPr>
        <p:spPr>
          <a:xfrm>
            <a:off x="499173" y="2418773"/>
            <a:ext cx="8654063" cy="3416300"/>
          </a:xfrm>
        </p:spPr>
        <p:txBody>
          <a:bodyPr>
            <a:noAutofit/>
          </a:bodyPr>
          <a:lstStyle/>
          <a:p>
            <a:r>
              <a:rPr lang="en-GB" sz="2100" b="1" dirty="0">
                <a:latin typeface="Comic Sans MS" panose="030F0702030302020204" pitchFamily="66" charset="0"/>
              </a:rPr>
              <a:t>Class: </a:t>
            </a:r>
            <a:r>
              <a:rPr lang="en-GB" sz="2100" dirty="0">
                <a:latin typeface="Comic Sans MS" panose="030F0702030302020204" pitchFamily="66" charset="0"/>
              </a:rPr>
              <a:t>The various phyla are divided into classes – Phylum Chordata is divided into the classes: amphibians, birds, mammals, reptiles and fish. </a:t>
            </a:r>
          </a:p>
          <a:p>
            <a:r>
              <a:rPr lang="en-GB" sz="2100" b="1" dirty="0">
                <a:latin typeface="Comic Sans MS" panose="030F0702030302020204" pitchFamily="66" charset="0"/>
              </a:rPr>
              <a:t>Order: </a:t>
            </a:r>
            <a:r>
              <a:rPr lang="en-GB" sz="2100" dirty="0">
                <a:latin typeface="Comic Sans MS" panose="030F0702030302020204" pitchFamily="66" charset="0"/>
              </a:rPr>
              <a:t>Scientific groupings don't follow hard and fast rules. Once we get to the ‘order’ of a living thing, there sometimes begins to be some disagreement about where it belongs. You may find that different sources group creatures in different orders or families. You may find that a creature has its order or family changed as more information is learned.</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693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Remember:</a:t>
            </a:r>
          </a:p>
        </p:txBody>
      </p:sp>
      <p:sp>
        <p:nvSpPr>
          <p:cNvPr id="4" name="Content Placeholder 3"/>
          <p:cNvSpPr>
            <a:spLocks noGrp="1"/>
          </p:cNvSpPr>
          <p:nvPr>
            <p:ph idx="1"/>
          </p:nvPr>
        </p:nvSpPr>
        <p:spPr>
          <a:xfrm>
            <a:off x="499172" y="2354118"/>
            <a:ext cx="8761413" cy="3416300"/>
          </a:xfrm>
        </p:spPr>
        <p:txBody>
          <a:bodyPr>
            <a:noAutofit/>
          </a:bodyPr>
          <a:lstStyle/>
          <a:p>
            <a:r>
              <a:rPr lang="en-GB" sz="2100" b="1" dirty="0">
                <a:latin typeface="Comic Sans MS" panose="030F0702030302020204" pitchFamily="66" charset="0"/>
              </a:rPr>
              <a:t>Family: </a:t>
            </a:r>
            <a:r>
              <a:rPr lang="en-GB" sz="2100" dirty="0">
                <a:latin typeface="Comic Sans MS" panose="030F0702030302020204" pitchFamily="66" charset="0"/>
              </a:rPr>
              <a:t>The family is a relatively new scientific concept. It is a way scientists group similar genera together. This is not the ‘mum, dad, brother and sister’ type of family! </a:t>
            </a:r>
          </a:p>
          <a:p>
            <a:r>
              <a:rPr lang="en-GB" sz="2100" b="1" dirty="0">
                <a:latin typeface="Comic Sans MS" panose="030F0702030302020204" pitchFamily="66" charset="0"/>
              </a:rPr>
              <a:t>Genus: </a:t>
            </a:r>
            <a:r>
              <a:rPr lang="en-GB" sz="2100" dirty="0">
                <a:latin typeface="Comic Sans MS" panose="030F0702030302020204" pitchFamily="66" charset="0"/>
              </a:rPr>
              <a:t>Two or more species that share unique body structures or other characteristics are considered to be closely related and are placed together in a genus. Sometimes a genus might include only a single species if there is nothing else in the world that has similarities with it. The genus is the first part of the scientific name of a species. The genus is always spelled with a capital letter and in italics. </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975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latin typeface="Comic Sans MS" panose="030F0702030302020204" pitchFamily="66" charset="0"/>
              </a:rPr>
              <a:t>Remember:</a:t>
            </a:r>
          </a:p>
        </p:txBody>
      </p:sp>
      <p:sp>
        <p:nvSpPr>
          <p:cNvPr id="4" name="Content Placeholder 3"/>
          <p:cNvSpPr>
            <a:spLocks noGrp="1"/>
          </p:cNvSpPr>
          <p:nvPr>
            <p:ph idx="1"/>
          </p:nvPr>
        </p:nvSpPr>
        <p:spPr>
          <a:xfrm>
            <a:off x="499172" y="2354118"/>
            <a:ext cx="8761413" cy="3416300"/>
          </a:xfrm>
        </p:spPr>
        <p:txBody>
          <a:bodyPr>
            <a:noAutofit/>
          </a:bodyPr>
          <a:lstStyle/>
          <a:p>
            <a:r>
              <a:rPr lang="en-GB" sz="2100" b="1" dirty="0">
                <a:latin typeface="Comic Sans MS" panose="030F0702030302020204" pitchFamily="66" charset="0"/>
              </a:rPr>
              <a:t>Species: </a:t>
            </a:r>
            <a:r>
              <a:rPr lang="en-GB" sz="2100" dirty="0">
                <a:latin typeface="Comic Sans MS" panose="030F0702030302020204" pitchFamily="66" charset="0"/>
              </a:rPr>
              <a:t>A species can be defined as a group of individuals that breed together to produce fertile offspring. Individuals of a species cannot breed with other such groups. It is sometimes possible for different species to breed, but the offspring will be sterile. A mule is the sterile offspring of a donkey and a horse, and the mule can never mate and reproduce itself. The species is the second part of the scientific name of a species. The species is always spelled with a lower-case letter and in italics. </a:t>
            </a:r>
          </a:p>
        </p:txBody>
      </p:sp>
      <p:pic>
        <p:nvPicPr>
          <p:cNvPr id="3074" name="Picture 2" descr="Living Things and their Habitats Year 6 | Classifying Organisms — PlanBee"/>
          <p:cNvPicPr>
            <a:picLocks noChangeAspect="1" noChangeArrowheads="1"/>
          </p:cNvPicPr>
          <p:nvPr/>
        </p:nvPicPr>
        <p:blipFill rotWithShape="1">
          <a:blip r:embed="rId2">
            <a:clrChange>
              <a:clrFrom>
                <a:srgbClr val="55EBFA"/>
              </a:clrFrom>
              <a:clrTo>
                <a:srgbClr val="55EBFA">
                  <a:alpha val="0"/>
                </a:srgbClr>
              </a:clrTo>
            </a:clrChange>
            <a:extLst>
              <a:ext uri="{28A0092B-C50C-407E-A947-70E740481C1C}">
                <a14:useLocalDpi xmlns:a14="http://schemas.microsoft.com/office/drawing/2010/main" val="0"/>
              </a:ext>
            </a:extLst>
          </a:blip>
          <a:srcRect l="3762" t="21541" r="63407" b="19584"/>
          <a:stretch/>
        </p:blipFill>
        <p:spPr bwMode="auto">
          <a:xfrm>
            <a:off x="9153236" y="2164194"/>
            <a:ext cx="2576945" cy="4621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41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EC52B-7764-4638-9B00-026B02404E0E}"/>
              </a:ext>
            </a:extLst>
          </p:cNvPr>
          <p:cNvSpPr>
            <a:spLocks noGrp="1"/>
          </p:cNvSpPr>
          <p:nvPr>
            <p:ph type="title"/>
          </p:nvPr>
        </p:nvSpPr>
        <p:spPr/>
        <p:txBody>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02E873F4-7E8F-4D77-9F1A-5B19EE8DCA8F}"/>
              </a:ext>
            </a:extLst>
          </p:cNvPr>
          <p:cNvSpPr>
            <a:spLocks noGrp="1"/>
          </p:cNvSpPr>
          <p:nvPr>
            <p:ph idx="1"/>
          </p:nvPr>
        </p:nvSpPr>
        <p:spPr>
          <a:xfrm>
            <a:off x="522994" y="2563744"/>
            <a:ext cx="3539553" cy="3886752"/>
          </a:xfrm>
        </p:spPr>
        <p:txBody>
          <a:bodyPr>
            <a:normAutofit/>
          </a:bodyPr>
          <a:lstStyle/>
          <a:p>
            <a:r>
              <a:rPr lang="en-GB" sz="2100" dirty="0">
                <a:latin typeface="Comic Sans MS" panose="030F0702030302020204" pitchFamily="66" charset="0"/>
              </a:rPr>
              <a:t>Identify the classification route you will take.</a:t>
            </a:r>
          </a:p>
          <a:p>
            <a:r>
              <a:rPr lang="en-GB" sz="2100" dirty="0">
                <a:latin typeface="Comic Sans MS" panose="030F0702030302020204" pitchFamily="66" charset="0"/>
              </a:rPr>
              <a:t>Look at the different Animalia classes and their classification route to help you identify the main characteristics of your creature (see resources on the website). </a:t>
            </a:r>
          </a:p>
          <a:p>
            <a:endParaRPr lang="en-GB" sz="2100" dirty="0">
              <a:latin typeface="Comic Sans MS" panose="030F0702030302020204" pitchFamily="66" charset="0"/>
            </a:endParaRPr>
          </a:p>
          <a:p>
            <a:pPr marL="0" indent="0">
              <a:buNone/>
            </a:pP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BD8F5E4-405F-4D12-BF4B-2B006A4EADC1}"/>
              </a:ext>
            </a:extLst>
          </p:cNvPr>
          <p:cNvPicPr>
            <a:picLocks noChangeAspect="1"/>
          </p:cNvPicPr>
          <p:nvPr/>
        </p:nvPicPr>
        <p:blipFill rotWithShape="1">
          <a:blip r:embed="rId2"/>
          <a:srcRect l="11738" t="24444" r="32745" b="21015"/>
          <a:stretch/>
        </p:blipFill>
        <p:spPr>
          <a:xfrm>
            <a:off x="4062547" y="2365513"/>
            <a:ext cx="8129453" cy="4492487"/>
          </a:xfrm>
          <a:prstGeom prst="rect">
            <a:avLst/>
          </a:prstGeom>
        </p:spPr>
      </p:pic>
    </p:spTree>
    <p:extLst>
      <p:ext uri="{BB962C8B-B14F-4D97-AF65-F5344CB8AC3E}">
        <p14:creationId xmlns:p14="http://schemas.microsoft.com/office/powerpoint/2010/main" val="1613964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3BE84-D4EC-4A0D-81D9-C0A7DB834B28}"/>
              </a:ext>
            </a:extLst>
          </p:cNvPr>
          <p:cNvSpPr>
            <a:spLocks noGrp="1"/>
          </p:cNvSpPr>
          <p:nvPr>
            <p:ph type="title"/>
          </p:nvPr>
        </p:nvSpPr>
        <p:spPr/>
        <p:txBody>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5BBB1AEB-0877-448D-BF29-10F684931445}"/>
              </a:ext>
            </a:extLst>
          </p:cNvPr>
          <p:cNvSpPr>
            <a:spLocks noGrp="1"/>
          </p:cNvSpPr>
          <p:nvPr>
            <p:ph idx="1"/>
          </p:nvPr>
        </p:nvSpPr>
        <p:spPr>
          <a:xfrm>
            <a:off x="457200" y="2373449"/>
            <a:ext cx="10624930" cy="3416300"/>
          </a:xfrm>
        </p:spPr>
        <p:txBody>
          <a:bodyPr>
            <a:normAutofit/>
          </a:bodyPr>
          <a:lstStyle/>
          <a:p>
            <a:r>
              <a:rPr lang="en-GB" sz="2100" dirty="0">
                <a:latin typeface="Comic Sans MS" panose="030F0702030302020204" pitchFamily="66" charset="0"/>
              </a:rPr>
              <a:t>Identify the characteristics which will make your creature unique.</a:t>
            </a:r>
          </a:p>
          <a:p>
            <a:r>
              <a:rPr lang="en-GB" sz="2100" dirty="0">
                <a:latin typeface="Comic Sans MS" panose="030F0702030302020204" pitchFamily="66" charset="0"/>
              </a:rPr>
              <a:t>Sketch your creature, thinking carefully about your sketching technique.</a:t>
            </a:r>
          </a:p>
          <a:p>
            <a:r>
              <a:rPr lang="en-GB" sz="2100" dirty="0">
                <a:latin typeface="Comic Sans MS" panose="030F0702030302020204" pitchFamily="66" charset="0"/>
              </a:rPr>
              <a:t>Label your sketch to make it a descriptive, scientific ‘technical’ drawing.</a:t>
            </a:r>
          </a:p>
          <a:p>
            <a:r>
              <a:rPr lang="en-GB" sz="2100" dirty="0">
                <a:latin typeface="Comic Sans MS" panose="030F0702030302020204" pitchFamily="66" charset="0"/>
              </a:rPr>
              <a:t>Include a detailed scientific description and the classification route.</a:t>
            </a:r>
          </a:p>
          <a:p>
            <a:r>
              <a:rPr lang="en-GB" sz="2100" dirty="0">
                <a:latin typeface="Comic Sans MS" panose="030F0702030302020204" pitchFamily="66" charset="0"/>
              </a:rPr>
              <a:t>Remember to come up with a common name. </a:t>
            </a:r>
          </a:p>
          <a:p>
            <a:endParaRPr lang="en-GB" sz="2100" dirty="0">
              <a:latin typeface="Comic Sans MS" panose="030F0702030302020204" pitchFamily="66" charset="0"/>
            </a:endParaRPr>
          </a:p>
        </p:txBody>
      </p:sp>
      <p:pic>
        <p:nvPicPr>
          <p:cNvPr id="3074" name="Picture 2" descr="23 Science Clipart &amp;amp; Pictures ideas | science clipart, science, science  lessons">
            <a:extLst>
              <a:ext uri="{FF2B5EF4-FFF2-40B4-BE49-F238E27FC236}">
                <a16:creationId xmlns:a16="http://schemas.microsoft.com/office/drawing/2014/main" id="{E67F6E25-B287-4217-8E91-50EA8529F1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9539" y="4166963"/>
            <a:ext cx="3952462" cy="2691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463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1152B-3D99-4B73-AC96-4E972168E6D1}"/>
              </a:ext>
            </a:extLst>
          </p:cNvPr>
          <p:cNvSpPr>
            <a:spLocks noGrp="1"/>
          </p:cNvSpPr>
          <p:nvPr>
            <p:ph type="title"/>
          </p:nvPr>
        </p:nvSpPr>
        <p:spPr/>
        <p:txBody>
          <a:bodyPr/>
          <a:lstStyle/>
          <a:p>
            <a:r>
              <a:rPr lang="en-GB" sz="5400" dirty="0">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C5C992B8-CDA9-41AF-B1DD-01905EF31882}"/>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Based on your learning from this topic, do you think classification is important?</a:t>
            </a:r>
          </a:p>
          <a:p>
            <a:r>
              <a:rPr lang="en-GB" sz="2100" dirty="0">
                <a:solidFill>
                  <a:srgbClr val="FF0000"/>
                </a:solidFill>
                <a:latin typeface="Comic Sans MS" panose="030F0702030302020204" pitchFamily="66" charset="0"/>
              </a:rPr>
              <a:t>Explain your thinking. </a:t>
            </a:r>
          </a:p>
        </p:txBody>
      </p:sp>
      <p:pic>
        <p:nvPicPr>
          <p:cNvPr id="4098" name="Picture 2" descr="Clipart thinking 7 » Clipart Station">
            <a:extLst>
              <a:ext uri="{FF2B5EF4-FFF2-40B4-BE49-F238E27FC236}">
                <a16:creationId xmlns:a16="http://schemas.microsoft.com/office/drawing/2014/main" id="{1D6F61ED-D81C-4450-92F9-6E8F17CB83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8303" y="3677478"/>
            <a:ext cx="3313697" cy="3180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9622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EA3E6-3B56-4A27-9021-9CEE86D4CEDB}"/>
              </a:ext>
            </a:extLst>
          </p:cNvPr>
          <p:cNvSpPr>
            <a:spLocks noGrp="1"/>
          </p:cNvSpPr>
          <p:nvPr>
            <p:ph type="title"/>
          </p:nvPr>
        </p:nvSpPr>
        <p:spPr>
          <a:xfrm>
            <a:off x="1154954" y="947920"/>
            <a:ext cx="9191681" cy="728480"/>
          </a:xfrm>
        </p:spPr>
        <p:txBody>
          <a:bodyPr/>
          <a:lstStyle/>
          <a:p>
            <a:r>
              <a:rPr lang="en-GB" sz="5000" dirty="0">
                <a:latin typeface="Comic Sans MS" panose="030F0702030302020204" pitchFamily="66" charset="0"/>
              </a:rPr>
              <a:t>Plenary – Snapshot Serengeti </a:t>
            </a:r>
          </a:p>
        </p:txBody>
      </p:sp>
      <p:sp>
        <p:nvSpPr>
          <p:cNvPr id="3" name="Content Placeholder 2">
            <a:extLst>
              <a:ext uri="{FF2B5EF4-FFF2-40B4-BE49-F238E27FC236}">
                <a16:creationId xmlns:a16="http://schemas.microsoft.com/office/drawing/2014/main" id="{A8D376D1-1161-4D70-8C3B-DE11888960E7}"/>
              </a:ext>
            </a:extLst>
          </p:cNvPr>
          <p:cNvSpPr>
            <a:spLocks noGrp="1"/>
          </p:cNvSpPr>
          <p:nvPr>
            <p:ph idx="1"/>
          </p:nvPr>
        </p:nvSpPr>
        <p:spPr>
          <a:xfrm>
            <a:off x="421117" y="2573967"/>
            <a:ext cx="3655585" cy="3956326"/>
          </a:xfrm>
        </p:spPr>
        <p:txBody>
          <a:bodyPr>
            <a:normAutofit/>
          </a:bodyPr>
          <a:lstStyle/>
          <a:p>
            <a:r>
              <a:rPr lang="en-GB" sz="2100" u="sng" dirty="0">
                <a:latin typeface="Comic Sans MS" panose="030F0702030302020204" pitchFamily="66" charset="0"/>
                <a:hlinkClick r:id="rId2"/>
              </a:rPr>
              <a:t>https://www.zooniverse.org/projects/zooniverse/snapshot-serengeti/classify</a:t>
            </a:r>
            <a:endParaRPr lang="en-GB" sz="2100" u="sng" dirty="0">
              <a:latin typeface="Comic Sans MS" panose="030F0702030302020204" pitchFamily="66" charset="0"/>
            </a:endParaRPr>
          </a:p>
          <a:p>
            <a:r>
              <a:rPr lang="en-GB" sz="2100" dirty="0">
                <a:latin typeface="Comic Sans MS" panose="030F0702030302020204" pitchFamily="66" charset="0"/>
              </a:rPr>
              <a:t>Everyone can help with classification!</a:t>
            </a:r>
          </a:p>
          <a:p>
            <a:r>
              <a:rPr lang="en-GB" sz="2100" dirty="0">
                <a:latin typeface="Comic Sans MS" panose="030F0702030302020204" pitchFamily="66" charset="0"/>
              </a:rPr>
              <a:t>This website shows how tricky it can be to classify living things.</a:t>
            </a:r>
          </a:p>
        </p:txBody>
      </p:sp>
      <p:pic>
        <p:nvPicPr>
          <p:cNvPr id="4" name="Picture 3">
            <a:extLst>
              <a:ext uri="{FF2B5EF4-FFF2-40B4-BE49-F238E27FC236}">
                <a16:creationId xmlns:a16="http://schemas.microsoft.com/office/drawing/2014/main" id="{8D2DDC0F-E2C1-443A-A092-14DBEDF6E572}"/>
              </a:ext>
            </a:extLst>
          </p:cNvPr>
          <p:cNvPicPr>
            <a:picLocks noChangeAspect="1"/>
          </p:cNvPicPr>
          <p:nvPr/>
        </p:nvPicPr>
        <p:blipFill rotWithShape="1">
          <a:blip r:embed="rId3"/>
          <a:srcRect l="1386" t="10145" r="1440" b="6377"/>
          <a:stretch/>
        </p:blipFill>
        <p:spPr>
          <a:xfrm>
            <a:off x="4076702" y="2573967"/>
            <a:ext cx="7981122" cy="3856650"/>
          </a:xfrm>
          <a:prstGeom prst="rect">
            <a:avLst/>
          </a:prstGeom>
        </p:spPr>
      </p:pic>
    </p:spTree>
    <p:extLst>
      <p:ext uri="{BB962C8B-B14F-4D97-AF65-F5344CB8AC3E}">
        <p14:creationId xmlns:p14="http://schemas.microsoft.com/office/powerpoint/2010/main" val="40292615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62</TotalTime>
  <Words>851</Words>
  <Application>Microsoft Office PowerPoint</Application>
  <PresentationFormat>Widescreen</PresentationFormat>
  <Paragraphs>55</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Century Gothic</vt:lpstr>
      <vt:lpstr>Comic Sans MS</vt:lpstr>
      <vt:lpstr>Wingdings 3</vt:lpstr>
      <vt:lpstr>Ion Boardroom</vt:lpstr>
      <vt:lpstr>PowerPoint Presentation</vt:lpstr>
      <vt:lpstr>Starter </vt:lpstr>
      <vt:lpstr>Look at the features of two close relatives and try to make a decision - which genus will you put the Hog-Nosed Shrew Rat in? </vt:lpstr>
      <vt:lpstr>Starter </vt:lpstr>
      <vt:lpstr>PowerPoint Presentation</vt:lpstr>
      <vt:lpstr>PowerPoint Presentation</vt:lpstr>
      <vt:lpstr>PowerPoint Presentation</vt:lpstr>
      <vt:lpstr>PowerPoint Presentation</vt:lpstr>
      <vt:lpstr>Remember:</vt:lpstr>
      <vt:lpstr>Remember:</vt:lpstr>
      <vt:lpstr>Remember:</vt:lpstr>
      <vt:lpstr>Remember:</vt:lpstr>
      <vt:lpstr>Activity </vt:lpstr>
      <vt:lpstr>Activity </vt:lpstr>
      <vt:lpstr>Red Pen</vt:lpstr>
      <vt:lpstr>Plenary – Snapshot Serengeti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5</cp:revision>
  <dcterms:created xsi:type="dcterms:W3CDTF">2021-11-26T16:41:12Z</dcterms:created>
  <dcterms:modified xsi:type="dcterms:W3CDTF">2021-11-29T19:22:49Z</dcterms:modified>
</cp:coreProperties>
</file>