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6" r:id="rId5"/>
    <p:sldId id="268" r:id="rId6"/>
    <p:sldId id="269" r:id="rId7"/>
    <p:sldId id="261" r:id="rId8"/>
    <p:sldId id="265" r:id="rId9"/>
    <p:sldId id="257" r:id="rId10"/>
    <p:sldId id="258" r:id="rId11"/>
    <p:sldId id="259" r:id="rId12"/>
    <p:sldId id="260" r:id="rId13"/>
    <p:sldId id="267" r:id="rId14"/>
    <p:sldId id="263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4" autoAdjust="0"/>
    <p:restoredTop sz="94660"/>
  </p:normalViewPr>
  <p:slideViewPr>
    <p:cSldViewPr>
      <p:cViewPr varScale="1">
        <p:scale>
          <a:sx n="44" d="100"/>
          <a:sy n="44" d="100"/>
        </p:scale>
        <p:origin x="127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E0F5DE-3E72-4816-95F6-3D58D8DB4F4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7A6ECD-656A-41B9-BFC1-747F2F970FF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A6ECD-656A-41B9-BFC1-747F2F970FF3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6B52BF-AAE1-4ED8-8D6D-E37F55B15F47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6B52BF-AAE1-4ED8-8D6D-E37F55B15F4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392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BB4F1-28E1-4191-AAFE-F5B2B8C49A04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Compare</a:t>
            </a:r>
            <a:r>
              <a:rPr lang="en-GB" baseline="0" dirty="0"/>
              <a:t> photograph and diagram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BB4F1-28E1-4191-AAFE-F5B2B8C49A0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BB4F1-28E1-4191-AAFE-F5B2B8C49A0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BB4F1-28E1-4191-AAFE-F5B2B8C49A0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BB4F1-28E1-4191-AAFE-F5B2B8C49A0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BB4F1-28E1-4191-AAFE-F5B2B8C49A0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6B52BF-AAE1-4ED8-8D6D-E37F55B15F47}" type="slidenum">
              <a:rPr lang="en-GB" smtClean="0"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6B52BF-AAE1-4ED8-8D6D-E37F55B15F4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768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4F4B2-BD12-48F7-A7CF-5CBDD1FD956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E5246-8933-4554-8690-573EAD868C2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5.gif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hyperlink" Target="https://www.bing.com/videos/search?q=canopy+layer+of+the+rainforest&amp;ru=/videos/search?q%3dcanopy%20layer%20of%20the%20rainforest%26qs%3dn%26form%3dQBVDMH%26sp%3d-1%26pq%3dcanopy%20layer%20of%20the%20rainforest%26sc%3d7-30%26sk%3d%26cvid%3d344949C5C3D2429CA1C88CE79832F307&amp;view=detail&amp;mid=11058180A182633D8E2211058180A182633D8E22&amp;rvsmid=5CDD5C0CDDCDE40ECE005CDD5C0CDDCDE40ECE00&amp;FORM=VDQVAP" TargetMode="External"/><Relationship Id="rId5" Type="http://schemas.openxmlformats.org/officeDocument/2006/relationships/hyperlink" Target="https://www.bing.com/videos/search?q=canopy+layer+of+the+rainforest&amp;&amp;view=detail&amp;mid=5CDD5C0CDDCDE40ECE005CDD5C0CDDCDE40ECE00&amp;&amp;FORM=VRDGAR&amp;ru=/videos/search?q%3Dcanopy%20layer%20of%20the%20rainforest%26qs%3Dn%26form%3DQBVDMH%26sp%3D-1%26pq%3Dcanopy%20layer%20of%20the%20rainforest%26sc%3D7-30%26sk%3D%26cvid%3D344949C5C3D2429CA1C88CE79832F307" TargetMode="Externa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5602" name="Picture 2" descr="http://i1.squidoocdn.com/resize/squidoo_images/590/draft_lens13182681module117907911photo_1296627271Amazon_river_rainforest.j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7696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371600" y="2130425"/>
            <a:ext cx="6008712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u="sng" dirty="0"/>
              <a:t>LO: To investigate places.</a:t>
            </a:r>
          </a:p>
          <a:p>
            <a:r>
              <a:rPr lang="en-GB" sz="4000" u="sng" dirty="0"/>
              <a:t>C: Layers of the rainforest</a:t>
            </a:r>
            <a:r>
              <a:rPr lang="en-GB" sz="4000" dirty="0"/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1043608" y="4581128"/>
            <a:ext cx="2520280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73304" y="507770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23528" y="1628800"/>
            <a:ext cx="8606760" cy="224676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What can you remember about rainforests so far?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Location?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Climate?</a:t>
            </a:r>
          </a:p>
        </p:txBody>
      </p:sp>
      <p:sp>
        <p:nvSpPr>
          <p:cNvPr id="2" name="Rectangle 1"/>
          <p:cNvSpPr/>
          <p:nvPr/>
        </p:nvSpPr>
        <p:spPr>
          <a:xfrm>
            <a:off x="683568" y="4653136"/>
            <a:ext cx="2376264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66900" y="521243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51520" y="476672"/>
            <a:ext cx="8606760" cy="58785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/>
              <a:t>Rainforests are perhaps the most complicated ecosystems on the Earth. They are very old and were there thousands of years ago in dinosaur times.</a:t>
            </a:r>
          </a:p>
          <a:p>
            <a:endParaRPr lang="en-GB" sz="2800" dirty="0"/>
          </a:p>
          <a:p>
            <a:r>
              <a:rPr lang="en-US" sz="2800" dirty="0"/>
              <a:t>They contain the largest variety of plant and animal species anywhere on Earth. </a:t>
            </a:r>
          </a:p>
          <a:p>
            <a:endParaRPr lang="en-US" sz="2800" dirty="0"/>
          </a:p>
          <a:p>
            <a:r>
              <a:rPr lang="en-US" sz="2800" dirty="0"/>
              <a:t>Scientists are discovering new ones all the time. There are 50-200 different types of tree in 1 hectare of rainforest! </a:t>
            </a:r>
          </a:p>
          <a:p>
            <a:endParaRPr lang="en-US" sz="2800" dirty="0"/>
          </a:p>
          <a:p>
            <a:r>
              <a:rPr lang="en-US" sz="2800" dirty="0"/>
              <a:t>Today we will learn about the different layers of the rainforest.</a:t>
            </a:r>
            <a:endParaRPr lang="en-GB" sz="2800" dirty="0"/>
          </a:p>
          <a:p>
            <a:endParaRPr lang="en-GB" sz="4000" dirty="0">
              <a:latin typeface="Comic Sans MS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99792" y="5445224"/>
            <a:ext cx="2736304" cy="14127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63144" y="58468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421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64088" y="274638"/>
            <a:ext cx="3322712" cy="1143000"/>
          </a:xfrm>
        </p:spPr>
        <p:txBody>
          <a:bodyPr>
            <a:normAutofit fontScale="90000"/>
          </a:bodyPr>
          <a:lstStyle/>
          <a:p>
            <a:r>
              <a:rPr lang="en-GB" sz="4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Bird’s eye view</a:t>
            </a:r>
            <a:endParaRPr lang="en-US" sz="4800" b="1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941168"/>
            <a:ext cx="8497068" cy="1512168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en-US" sz="2400" dirty="0">
                <a:solidFill>
                  <a:schemeClr val="bg1"/>
                </a:solidFill>
                <a:latin typeface="Comic Sans MS" pitchFamily="66" charset="0"/>
              </a:rPr>
              <a:t>This is a picture of a rainforest from a birds eye view.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en-US" sz="2400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en-US" sz="2400" dirty="0">
                <a:solidFill>
                  <a:schemeClr val="bg1"/>
                </a:solidFill>
                <a:latin typeface="Comic Sans MS" pitchFamily="66" charset="0"/>
              </a:rPr>
              <a:t>How many layers do you think there might be in a rainforest based on this picture? </a:t>
            </a:r>
          </a:p>
        </p:txBody>
      </p:sp>
      <p:pic>
        <p:nvPicPr>
          <p:cNvPr id="7174" name="Picture 6" descr="11_canop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88640"/>
            <a:ext cx="5184576" cy="4695228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6300192" y="1916832"/>
            <a:ext cx="2304256" cy="1944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47520" y="249775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http://www.tigerhomes.org/animal/images/rainforest-layer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1000108"/>
            <a:ext cx="3544516" cy="55721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4644008" y="428604"/>
            <a:ext cx="4214272" cy="563231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A rainforest is made up of 4 different layers.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They are: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Emergent Layer – right at the top, emerging into the sunlight.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Canopy Layer – very thick layer, forming a ‘roof’ to the lower layers, often the plants roots don’t reach the floor. 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Understory Layer – little light, just below the Canopy Layer. 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Forest Floor – Is the bottom of the rainforest, sees only 2% of sunlight. </a:t>
            </a: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215082"/>
            <a:ext cx="2071702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282" y="4286256"/>
            <a:ext cx="2071702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20" y="2643182"/>
            <a:ext cx="2071702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5720" y="1357298"/>
            <a:ext cx="2071702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92080" y="5589240"/>
            <a:ext cx="2664296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46344" y="582204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28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The Layers</a:t>
            </a:r>
            <a:endParaRPr lang="en-US" b="1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36613"/>
            <a:ext cx="8229600" cy="1036637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sz="3000">
                <a:latin typeface="Comic Sans MS" pitchFamily="66" charset="0"/>
              </a:rPr>
              <a:t>There are four layers to Tropical Rainforests:</a:t>
            </a:r>
          </a:p>
        </p:txBody>
      </p:sp>
      <p:pic>
        <p:nvPicPr>
          <p:cNvPr id="14341" name="Picture 5" descr="whlay1.gif (24019 bytes)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1773238"/>
            <a:ext cx="3190875" cy="1052512"/>
          </a:xfrm>
          <a:prstGeom prst="rect">
            <a:avLst/>
          </a:prstGeom>
          <a:noFill/>
        </p:spPr>
      </p:pic>
      <p:pic>
        <p:nvPicPr>
          <p:cNvPr id="14343" name="Picture 7" descr="whlay2.gif (42639 bytes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2852738"/>
            <a:ext cx="3190875" cy="1238250"/>
          </a:xfrm>
          <a:prstGeom prst="rect">
            <a:avLst/>
          </a:prstGeom>
          <a:noFill/>
        </p:spPr>
      </p:pic>
      <p:pic>
        <p:nvPicPr>
          <p:cNvPr id="14345" name="Picture 9" descr="whlay3.gif (58054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4076700"/>
            <a:ext cx="3190875" cy="1238250"/>
          </a:xfrm>
          <a:prstGeom prst="rect">
            <a:avLst/>
          </a:prstGeom>
          <a:noFill/>
        </p:spPr>
      </p:pic>
      <p:pic>
        <p:nvPicPr>
          <p:cNvPr id="14347" name="Picture 11" descr="whlay4.gif (47267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5300663"/>
            <a:ext cx="3190875" cy="1238250"/>
          </a:xfrm>
          <a:prstGeom prst="rect">
            <a:avLst/>
          </a:prstGeom>
          <a:noFill/>
        </p:spPr>
      </p:pic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4067175" y="2060575"/>
            <a:ext cx="4176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Emergent Layer</a:t>
            </a:r>
            <a:endParaRPr 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4140200" y="3141663"/>
            <a:ext cx="25923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Canopy Layer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4067175" y="4365625"/>
            <a:ext cx="4176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Understory Layer</a:t>
            </a:r>
            <a:endParaRPr 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4211638" y="5589588"/>
            <a:ext cx="41767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Forest Floor</a:t>
            </a:r>
            <a:endParaRPr 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The Layers</a:t>
            </a:r>
            <a:endParaRPr lang="en-US" b="1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36613"/>
            <a:ext cx="8229600" cy="1036637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sz="3000">
                <a:solidFill>
                  <a:schemeClr val="bg1"/>
                </a:solidFill>
                <a:latin typeface="Comic Sans MS" pitchFamily="66" charset="0"/>
              </a:rPr>
              <a:t>There are four layers to Tropical Rainforests:</a:t>
            </a:r>
          </a:p>
        </p:txBody>
      </p:sp>
      <p:pic>
        <p:nvPicPr>
          <p:cNvPr id="16388" name="Picture 4" descr="whlay1.gif (24019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1773238"/>
            <a:ext cx="3190875" cy="1052512"/>
          </a:xfrm>
          <a:prstGeom prst="rect">
            <a:avLst/>
          </a:prstGeom>
          <a:noFill/>
        </p:spPr>
      </p:pic>
      <p:pic>
        <p:nvPicPr>
          <p:cNvPr id="16389" name="Picture 5" descr="whlay2.gif (42639 bytes)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2852738"/>
            <a:ext cx="3190875" cy="1238250"/>
          </a:xfrm>
          <a:prstGeom prst="rect">
            <a:avLst/>
          </a:prstGeom>
          <a:noFill/>
        </p:spPr>
      </p:pic>
      <p:pic>
        <p:nvPicPr>
          <p:cNvPr id="16390" name="Picture 6" descr="whlay3.gif (58054 bytes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4213" y="4076700"/>
            <a:ext cx="3190875" cy="1238250"/>
          </a:xfrm>
          <a:prstGeom prst="rect">
            <a:avLst/>
          </a:prstGeom>
          <a:noFill/>
        </p:spPr>
      </p:pic>
      <p:pic>
        <p:nvPicPr>
          <p:cNvPr id="16391" name="Picture 7" descr="whlay4.gif (47267 bytes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4213" y="5300663"/>
            <a:ext cx="3190875" cy="1238250"/>
          </a:xfrm>
          <a:prstGeom prst="rect">
            <a:avLst/>
          </a:prstGeom>
          <a:noFill/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067175" y="2060575"/>
            <a:ext cx="4176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Emergent Layer</a:t>
            </a:r>
            <a:endParaRPr 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4140200" y="2852738"/>
            <a:ext cx="446405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dirty="0">
                <a:solidFill>
                  <a:schemeClr val="bg1"/>
                </a:solidFill>
                <a:latin typeface="Comic Sans MS" pitchFamily="66" charset="0"/>
              </a:rPr>
              <a:t>This is the top layer.  </a:t>
            </a:r>
          </a:p>
          <a:p>
            <a:pPr>
              <a:spcBef>
                <a:spcPct val="50000"/>
              </a:spcBef>
            </a:pPr>
            <a:r>
              <a:rPr lang="en-GB" sz="2000" dirty="0">
                <a:solidFill>
                  <a:schemeClr val="bg1"/>
                </a:solidFill>
                <a:latin typeface="Comic Sans MS" pitchFamily="66" charset="0"/>
              </a:rPr>
              <a:t>Tall trees as high as 240 feet make up this layer. </a:t>
            </a:r>
            <a:endParaRPr lang="en-US" sz="2000" dirty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en-GB" sz="2000" dirty="0">
                <a:solidFill>
                  <a:schemeClr val="bg1"/>
                </a:solidFill>
                <a:latin typeface="Comic Sans MS" pitchFamily="66" charset="0"/>
              </a:rPr>
              <a:t>This layer gets the most sunlight, and the most rain.</a:t>
            </a:r>
          </a:p>
          <a:p>
            <a:pPr>
              <a:spcBef>
                <a:spcPct val="50000"/>
              </a:spcBef>
            </a:pPr>
            <a:r>
              <a:rPr lang="en-GB" sz="2000" dirty="0">
                <a:solidFill>
                  <a:schemeClr val="bg1"/>
                </a:solidFill>
                <a:latin typeface="Comic Sans MS" pitchFamily="66" charset="0"/>
              </a:rPr>
              <a:t>It is where animals like butterflies, </a:t>
            </a:r>
            <a:r>
              <a:rPr lang="en-GB" sz="2000" dirty="0" smtClean="0">
                <a:solidFill>
                  <a:schemeClr val="bg1"/>
                </a:solidFill>
                <a:latin typeface="Comic Sans MS" pitchFamily="66" charset="0"/>
              </a:rPr>
              <a:t>birds</a:t>
            </a:r>
            <a:r>
              <a:rPr lang="en-GB" sz="2000" dirty="0">
                <a:solidFill>
                  <a:schemeClr val="bg1"/>
                </a:solidFill>
                <a:latin typeface="Comic Sans MS" pitchFamily="66" charset="0"/>
              </a:rPr>
              <a:t>, eagles and bats live.  </a:t>
            </a:r>
          </a:p>
          <a:p>
            <a:pPr>
              <a:spcBef>
                <a:spcPct val="50000"/>
              </a:spcBef>
            </a:pP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684213" y="1773238"/>
            <a:ext cx="3167062" cy="1079500"/>
          </a:xfrm>
          <a:prstGeom prst="rect">
            <a:avLst/>
          </a:prstGeom>
          <a:noFill/>
          <a:ln w="508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7164288" y="1412776"/>
            <a:ext cx="1656184" cy="14399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634288" y="1739697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The Layers</a:t>
            </a:r>
            <a:endParaRPr lang="en-US" b="1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36613"/>
            <a:ext cx="8229600" cy="1036637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sz="3000">
                <a:solidFill>
                  <a:schemeClr val="bg1"/>
                </a:solidFill>
                <a:latin typeface="Comic Sans MS" pitchFamily="66" charset="0"/>
              </a:rPr>
              <a:t>There are four layers to Tropical Rainforests:</a:t>
            </a:r>
          </a:p>
        </p:txBody>
      </p:sp>
      <p:pic>
        <p:nvPicPr>
          <p:cNvPr id="17412" name="Picture 4" descr="whlay1.gif (24019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1773238"/>
            <a:ext cx="3190875" cy="1052512"/>
          </a:xfrm>
          <a:prstGeom prst="rect">
            <a:avLst/>
          </a:prstGeom>
          <a:noFill/>
        </p:spPr>
      </p:pic>
      <p:pic>
        <p:nvPicPr>
          <p:cNvPr id="17413" name="Picture 5" descr="whlay2.gif (42639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2852738"/>
            <a:ext cx="3190875" cy="1238250"/>
          </a:xfrm>
          <a:prstGeom prst="rect">
            <a:avLst/>
          </a:prstGeom>
          <a:noFill/>
        </p:spPr>
      </p:pic>
      <p:pic>
        <p:nvPicPr>
          <p:cNvPr id="17414" name="Picture 6" descr="whlay3.gif (58054 bytes)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4213" y="4076700"/>
            <a:ext cx="3190875" cy="1238250"/>
          </a:xfrm>
          <a:prstGeom prst="rect">
            <a:avLst/>
          </a:prstGeom>
          <a:noFill/>
        </p:spPr>
      </p:pic>
      <p:pic>
        <p:nvPicPr>
          <p:cNvPr id="17415" name="Picture 7" descr="whlay4.gif (47267 bytes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4213" y="5300663"/>
            <a:ext cx="3190875" cy="1238250"/>
          </a:xfrm>
          <a:prstGeom prst="rect">
            <a:avLst/>
          </a:prstGeom>
          <a:noFill/>
        </p:spPr>
      </p:pic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684213" y="2852738"/>
            <a:ext cx="3167062" cy="1296987"/>
          </a:xfrm>
          <a:prstGeom prst="rect">
            <a:avLst/>
          </a:prstGeom>
          <a:noFill/>
          <a:ln w="508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4067944" y="2348880"/>
            <a:ext cx="25923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Canopy Layer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4211638" y="2924944"/>
            <a:ext cx="3744912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</a:rPr>
              <a:t>This is the second layer. It forms a roof over the rest of the Rainforest.   </a:t>
            </a:r>
          </a:p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</a:rPr>
              <a:t>90% of the rainforest animals live here.</a:t>
            </a:r>
          </a:p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</a:rPr>
              <a:t>Lots of animals live here because it has plenty of food, and is easy to hide in. </a:t>
            </a:r>
          </a:p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</a:rPr>
              <a:t>You will find; snakes, toucans, tree frogs, monkeys and sloths living in this layer. </a:t>
            </a:r>
          </a:p>
          <a:p>
            <a:pPr>
              <a:spcBef>
                <a:spcPct val="50000"/>
              </a:spcBef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1484784"/>
            <a:ext cx="1944216" cy="1340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687580" y="180626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The Layers</a:t>
            </a:r>
            <a:endParaRPr lang="en-US" b="1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36613"/>
            <a:ext cx="8229600" cy="1036637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sz="3000">
                <a:solidFill>
                  <a:schemeClr val="bg1"/>
                </a:solidFill>
                <a:latin typeface="Comic Sans MS" pitchFamily="66" charset="0"/>
              </a:rPr>
              <a:t>There are four layers to Tropical Rainforests:</a:t>
            </a:r>
          </a:p>
        </p:txBody>
      </p:sp>
      <p:pic>
        <p:nvPicPr>
          <p:cNvPr id="18436" name="Picture 4" descr="whlay1.gif (24019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1773238"/>
            <a:ext cx="3190875" cy="1052512"/>
          </a:xfrm>
          <a:prstGeom prst="rect">
            <a:avLst/>
          </a:prstGeom>
          <a:noFill/>
        </p:spPr>
      </p:pic>
      <p:pic>
        <p:nvPicPr>
          <p:cNvPr id="18437" name="Picture 5" descr="whlay2.gif (42639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2852738"/>
            <a:ext cx="3190875" cy="1238250"/>
          </a:xfrm>
          <a:prstGeom prst="rect">
            <a:avLst/>
          </a:prstGeom>
          <a:noFill/>
        </p:spPr>
      </p:pic>
      <p:pic>
        <p:nvPicPr>
          <p:cNvPr id="18438" name="Picture 6" descr="whlay3.gif (58054 bytes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4213" y="4076700"/>
            <a:ext cx="3190875" cy="1238250"/>
          </a:xfrm>
          <a:prstGeom prst="rect">
            <a:avLst/>
          </a:prstGeom>
          <a:noFill/>
        </p:spPr>
      </p:pic>
      <p:pic>
        <p:nvPicPr>
          <p:cNvPr id="18439" name="Picture 7" descr="whlay4.gif (47267 bytes)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4213" y="5300663"/>
            <a:ext cx="3190875" cy="1238250"/>
          </a:xfrm>
          <a:prstGeom prst="rect">
            <a:avLst/>
          </a:prstGeom>
          <a:noFill/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684213" y="4076700"/>
            <a:ext cx="3167062" cy="1223963"/>
          </a:xfrm>
          <a:prstGeom prst="rect">
            <a:avLst/>
          </a:prstGeom>
          <a:noFill/>
          <a:ln w="508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3875088" y="2290762"/>
            <a:ext cx="4176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Understory Layer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3978456" y="3385855"/>
            <a:ext cx="475228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</a:rPr>
              <a:t>Very little light gets to this area, so the plants have big leaves to reach the sunlight.  </a:t>
            </a:r>
          </a:p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</a:rPr>
              <a:t>It is very humid.</a:t>
            </a:r>
          </a:p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</a:rPr>
              <a:t>Animals like Jaguars, snakes and lizards live here.  There are also lots of insects.</a:t>
            </a:r>
          </a:p>
        </p:txBody>
      </p:sp>
      <p:sp>
        <p:nvSpPr>
          <p:cNvPr id="2" name="Rectangle 1"/>
          <p:cNvSpPr/>
          <p:nvPr/>
        </p:nvSpPr>
        <p:spPr>
          <a:xfrm>
            <a:off x="7308304" y="1556792"/>
            <a:ext cx="1584176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747001" y="19034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The Layers</a:t>
            </a:r>
            <a:endParaRPr lang="en-US" b="1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36613"/>
            <a:ext cx="8229600" cy="1036637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sz="3000">
                <a:solidFill>
                  <a:schemeClr val="bg1"/>
                </a:solidFill>
                <a:latin typeface="Comic Sans MS" pitchFamily="66" charset="0"/>
              </a:rPr>
              <a:t>There are four layers to Tropical Rainforests:</a:t>
            </a:r>
          </a:p>
        </p:txBody>
      </p:sp>
      <p:pic>
        <p:nvPicPr>
          <p:cNvPr id="18436" name="Picture 4" descr="whlay1.gif (24019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1773238"/>
            <a:ext cx="3190875" cy="1052512"/>
          </a:xfrm>
          <a:prstGeom prst="rect">
            <a:avLst/>
          </a:prstGeom>
          <a:noFill/>
        </p:spPr>
      </p:pic>
      <p:pic>
        <p:nvPicPr>
          <p:cNvPr id="18437" name="Picture 5" descr="whlay2.gif (42639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2852738"/>
            <a:ext cx="3190875" cy="1238250"/>
          </a:xfrm>
          <a:prstGeom prst="rect">
            <a:avLst/>
          </a:prstGeom>
          <a:noFill/>
        </p:spPr>
      </p:pic>
      <p:pic>
        <p:nvPicPr>
          <p:cNvPr id="18438" name="Picture 6" descr="whlay3.gif (58054 bytes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4077072"/>
            <a:ext cx="3190875" cy="1238250"/>
          </a:xfrm>
          <a:prstGeom prst="rect">
            <a:avLst/>
          </a:prstGeom>
          <a:noFill/>
        </p:spPr>
      </p:pic>
      <p:pic>
        <p:nvPicPr>
          <p:cNvPr id="18439" name="Picture 7" descr="whlay4.gif (47267 bytes)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4213" y="5300663"/>
            <a:ext cx="3190875" cy="1238250"/>
          </a:xfrm>
          <a:prstGeom prst="rect">
            <a:avLst/>
          </a:prstGeom>
          <a:noFill/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683568" y="5301208"/>
            <a:ext cx="3167062" cy="1223963"/>
          </a:xfrm>
          <a:prstGeom prst="rect">
            <a:avLst/>
          </a:prstGeom>
          <a:noFill/>
          <a:ln w="508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4074042" y="2190750"/>
            <a:ext cx="4176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Forest Floor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3907266" y="3055962"/>
            <a:ext cx="5220072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Not many plants live here as it is very dark and they struggle to make their food to survive. </a:t>
            </a:r>
          </a:p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Less than </a:t>
            </a:r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2% </a:t>
            </a: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of sunlight makes it through to this level.</a:t>
            </a:r>
          </a:p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You will find lots of large mammals living here such </a:t>
            </a:r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as elephants, </a:t>
            </a: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tigers, leopards and gorillas, depending on the country. You will also find the smallest of insect here such as ants.</a:t>
            </a:r>
          </a:p>
        </p:txBody>
      </p:sp>
      <p:sp>
        <p:nvSpPr>
          <p:cNvPr id="2" name="Rectangle 1"/>
          <p:cNvSpPr/>
          <p:nvPr/>
        </p:nvSpPr>
        <p:spPr>
          <a:xfrm>
            <a:off x="6804248" y="1484784"/>
            <a:ext cx="2016224" cy="13679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507560" y="1844651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4581128"/>
            <a:ext cx="4214842" cy="2069422"/>
          </a:xfrm>
          <a:prstGeom prst="roundRect">
            <a:avLst/>
          </a:prstGeom>
          <a:solidFill>
            <a:schemeClr val="accent3">
              <a:lumMod val="75000"/>
              <a:alpha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4643438" y="4500570"/>
            <a:ext cx="4214842" cy="2143140"/>
          </a:xfrm>
          <a:prstGeom prst="roundRect">
            <a:avLst/>
          </a:prstGeom>
          <a:solidFill>
            <a:schemeClr val="accent3">
              <a:lumMod val="75000"/>
              <a:alpha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51520" y="5157192"/>
            <a:ext cx="4214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>
                <a:latin typeface="Comic Sans MS" pitchFamily="66" charset="0"/>
              </a:rPr>
              <a:t>What </a:t>
            </a:r>
            <a:r>
              <a:rPr lang="en-GB" dirty="0" smtClean="0">
                <a:latin typeface="Comic Sans MS" pitchFamily="66" charset="0"/>
              </a:rPr>
              <a:t>plants and animals </a:t>
            </a:r>
            <a:r>
              <a:rPr lang="en-GB" dirty="0">
                <a:latin typeface="Comic Sans MS" pitchFamily="66" charset="0"/>
              </a:rPr>
              <a:t>do you get at the top of the rainforest </a:t>
            </a:r>
            <a:r>
              <a:rPr lang="en-GB" dirty="0" smtClean="0">
                <a:latin typeface="Comic Sans MS" pitchFamily="66" charset="0"/>
              </a:rPr>
              <a:t>that you </a:t>
            </a:r>
            <a:r>
              <a:rPr lang="en-GB" dirty="0">
                <a:latin typeface="Comic Sans MS" pitchFamily="66" charset="0"/>
              </a:rPr>
              <a:t>don’t get at the bottom?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44008" y="5085184"/>
            <a:ext cx="4214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>
                <a:latin typeface="Comic Sans MS" pitchFamily="66" charset="0"/>
              </a:rPr>
              <a:t>What </a:t>
            </a:r>
            <a:r>
              <a:rPr lang="en-GB" dirty="0" smtClean="0">
                <a:latin typeface="Comic Sans MS" pitchFamily="66" charset="0"/>
              </a:rPr>
              <a:t>plants and animals </a:t>
            </a:r>
            <a:r>
              <a:rPr lang="en-GB" dirty="0">
                <a:latin typeface="Comic Sans MS" pitchFamily="66" charset="0"/>
              </a:rPr>
              <a:t>do you get at the bottom of the rainforest </a:t>
            </a:r>
            <a:r>
              <a:rPr lang="en-GB" dirty="0" smtClean="0">
                <a:latin typeface="Comic Sans MS" pitchFamily="66" charset="0"/>
              </a:rPr>
              <a:t>that you </a:t>
            </a:r>
            <a:r>
              <a:rPr lang="en-GB" dirty="0">
                <a:latin typeface="Comic Sans MS" pitchFamily="66" charset="0"/>
              </a:rPr>
              <a:t>don’t get at the top?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3528" y="1628800"/>
            <a:ext cx="8606760" cy="25853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b="1" dirty="0">
                <a:latin typeface="Comic Sans MS" pitchFamily="66" charset="0"/>
              </a:rPr>
              <a:t>Let’s watch two videos to help us remember.</a:t>
            </a:r>
          </a:p>
          <a:p>
            <a:endParaRPr lang="en-GB" sz="2400" b="1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  <a:hlinkClick r:id="rId5"/>
              </a:rPr>
              <a:t>Layers video 1</a:t>
            </a:r>
            <a:endParaRPr lang="en-GB" sz="2400" dirty="0">
              <a:latin typeface="Comic Sans MS" pitchFamily="66" charset="0"/>
            </a:endParaRP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  <a:hlinkClick r:id="rId6"/>
              </a:rPr>
              <a:t>Layers video 2</a:t>
            </a:r>
            <a:endParaRPr lang="en-GB" sz="2400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55776" y="188640"/>
            <a:ext cx="3096344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09131" y="49899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707904" y="124990"/>
            <a:ext cx="1440160" cy="110799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b="1" dirty="0">
                <a:latin typeface="Comic Sans MS" pitchFamily="66" charset="0"/>
              </a:rPr>
              <a:t>  Task</a:t>
            </a:r>
          </a:p>
          <a:p>
            <a:endParaRPr lang="en-GB" dirty="0">
              <a:latin typeface="Comic Sans MS" pitchFamily="66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7564890"/>
              </p:ext>
            </p:extLst>
          </p:nvPr>
        </p:nvGraphicFramePr>
        <p:xfrm>
          <a:off x="165537" y="1412776"/>
          <a:ext cx="8978463" cy="5229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2821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2992821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2992821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320629">
                <a:tc>
                  <a:txBody>
                    <a:bodyPr/>
                    <a:lstStyle/>
                    <a:p>
                      <a:r>
                        <a:rPr lang="en-GB" sz="21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15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1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1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1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3822872">
                <a:tc>
                  <a:txBody>
                    <a:bodyPr/>
                    <a:lstStyle/>
                    <a:p>
                      <a:r>
                        <a:rPr lang="en-GB" sz="12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Using the sheet, stick the animals onto the correct layer of the rainforest. Can you name each layer?</a:t>
                      </a:r>
                    </a:p>
                    <a:p>
                      <a:endParaRPr lang="en-GB" sz="12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2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In your opinion, what is the best part of the rainforest and why?</a:t>
                      </a:r>
                    </a:p>
                    <a:p>
                      <a:endParaRPr lang="en-GB" sz="1200" b="0" i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1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Draw the layers diagram </a:t>
                      </a:r>
                      <a:r>
                        <a:rPr lang="en-GB" sz="1200" b="0" i="1" kern="120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above. </a:t>
                      </a:r>
                      <a:r>
                        <a:rPr lang="en-GB" sz="1200" b="0" i="1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Label with the information you have found out.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Why do you think the canopy layer has the most living life? What makes it ideal to live in?</a:t>
                      </a: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1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Divide your page into 4 sections and write some facts about each </a:t>
                      </a:r>
                      <a:r>
                        <a:rPr lang="en-GB" sz="1200" b="0" i="1" kern="120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layer.</a:t>
                      </a: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Why do you think the canopy layer has the most living life? What makes it ideal to live in?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If you have time, draw the layers diagram and label it.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8575" y="2852936"/>
            <a:ext cx="1334052" cy="19497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0272" y="4509120"/>
            <a:ext cx="1334052" cy="19497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372200" y="124990"/>
            <a:ext cx="2376264" cy="1107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55532" y="4084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62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86BB31-1726-42FF-9714-09D07FAAB136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933c73ff-1f47-478d-836a-52d41c4c8390"/>
    <ds:schemaRef ds:uri="http://purl.org/dc/terms/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3956FA7-9F60-48B2-B852-CB41299C91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8EFD7D2-6E5E-41C8-8F52-C51806FAD1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706</Words>
  <Application>Microsoft Office PowerPoint</Application>
  <PresentationFormat>On-screen Show (4:3)</PresentationFormat>
  <Paragraphs>110</Paragraphs>
  <Slides>12</Slides>
  <Notes>12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Bird’s eye view</vt:lpstr>
      <vt:lpstr>PowerPoint Presentation</vt:lpstr>
      <vt:lpstr>The Layers</vt:lpstr>
      <vt:lpstr>The Layers</vt:lpstr>
      <vt:lpstr>The Layers</vt:lpstr>
      <vt:lpstr>The Layers</vt:lpstr>
      <vt:lpstr>The Layers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Knights</dc:creator>
  <cp:lastModifiedBy>Rachael Norman</cp:lastModifiedBy>
  <cp:revision>22</cp:revision>
  <dcterms:created xsi:type="dcterms:W3CDTF">2012-02-04T15:59:55Z</dcterms:created>
  <dcterms:modified xsi:type="dcterms:W3CDTF">2021-01-12T12:23:23Z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