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sldIdLst>
    <p:sldId id="256" r:id="rId2"/>
    <p:sldId id="263" r:id="rId3"/>
    <p:sldId id="258" r:id="rId4"/>
    <p:sldId id="259" r:id="rId5"/>
    <p:sldId id="264" r:id="rId6"/>
    <p:sldId id="260" r:id="rId7"/>
    <p:sldId id="261"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88C24E1-6B4E-4BC4-BB26-13A1261DCA1F}" type="datetimeFigureOut">
              <a:rPr lang="en-GB" smtClean="0"/>
              <a:t>01/11/2021</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9C2AA5B-8104-4964-B748-F1FE1CB8D2E7}" type="slidenum">
              <a:rPr lang="en-GB" smtClean="0"/>
              <a:t>‹#›</a:t>
            </a:fld>
            <a:endParaRPr lang="en-GB"/>
          </a:p>
        </p:txBody>
      </p:sp>
    </p:spTree>
    <p:extLst>
      <p:ext uri="{BB962C8B-B14F-4D97-AF65-F5344CB8AC3E}">
        <p14:creationId xmlns:p14="http://schemas.microsoft.com/office/powerpoint/2010/main" val="31740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8C24E1-6B4E-4BC4-BB26-13A1261DCA1F}" type="datetimeFigureOut">
              <a:rPr lang="en-GB" smtClean="0"/>
              <a:t>01/11/2021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9C2AA5B-8104-4964-B748-F1FE1CB8D2E7}" type="slidenum">
              <a:rPr lang="en-GB" smtClean="0"/>
              <a:t>‹#›</a:t>
            </a:fld>
            <a:endParaRPr lang="en-GB"/>
          </a:p>
        </p:txBody>
      </p:sp>
    </p:spTree>
    <p:extLst>
      <p:ext uri="{BB962C8B-B14F-4D97-AF65-F5344CB8AC3E}">
        <p14:creationId xmlns:p14="http://schemas.microsoft.com/office/powerpoint/2010/main" val="2741333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8C24E1-6B4E-4BC4-BB26-13A1261DCA1F}" type="datetimeFigureOut">
              <a:rPr lang="en-GB" smtClean="0"/>
              <a:t>01/11/2021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9C2AA5B-8104-4964-B748-F1FE1CB8D2E7}" type="slidenum">
              <a:rPr lang="en-GB" smtClean="0"/>
              <a:t>‹#›</a:t>
            </a:fld>
            <a:endParaRPr lang="en-GB"/>
          </a:p>
        </p:txBody>
      </p:sp>
    </p:spTree>
    <p:extLst>
      <p:ext uri="{BB962C8B-B14F-4D97-AF65-F5344CB8AC3E}">
        <p14:creationId xmlns:p14="http://schemas.microsoft.com/office/powerpoint/2010/main" val="3712734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8C24E1-6B4E-4BC4-BB26-13A1261DCA1F}" type="datetimeFigureOut">
              <a:rPr lang="en-GB" smtClean="0"/>
              <a:t>01/11/2021</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9C2AA5B-8104-4964-B748-F1FE1CB8D2E7}" type="slidenum">
              <a:rPr lang="en-GB" smtClean="0"/>
              <a:t>‹#›</a:t>
            </a:fld>
            <a:endParaRPr lang="en-GB"/>
          </a:p>
        </p:txBody>
      </p:sp>
    </p:spTree>
    <p:extLst>
      <p:ext uri="{BB962C8B-B14F-4D97-AF65-F5344CB8AC3E}">
        <p14:creationId xmlns:p14="http://schemas.microsoft.com/office/powerpoint/2010/main" val="2802005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8C24E1-6B4E-4BC4-BB26-13A1261DCA1F}" type="datetimeFigureOut">
              <a:rPr lang="en-GB" smtClean="0"/>
              <a:t>01/11/2021</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9C2AA5B-8104-4964-B748-F1FE1CB8D2E7}" type="slidenum">
              <a:rPr lang="en-GB" smtClean="0"/>
              <a:t>‹#›</a:t>
            </a:fld>
            <a:endParaRPr lang="en-GB"/>
          </a:p>
        </p:txBody>
      </p:sp>
    </p:spTree>
    <p:extLst>
      <p:ext uri="{BB962C8B-B14F-4D97-AF65-F5344CB8AC3E}">
        <p14:creationId xmlns:p14="http://schemas.microsoft.com/office/powerpoint/2010/main" val="3214377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8C24E1-6B4E-4BC4-BB26-13A1261DCA1F}" type="datetimeFigureOut">
              <a:rPr lang="en-GB" smtClean="0"/>
              <a:t>01/11/2021</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9C2AA5B-8104-4964-B748-F1FE1CB8D2E7}" type="slidenum">
              <a:rPr lang="en-GB" smtClean="0"/>
              <a:t>‹#›</a:t>
            </a:fld>
            <a:endParaRPr lang="en-GB"/>
          </a:p>
        </p:txBody>
      </p:sp>
    </p:spTree>
    <p:extLst>
      <p:ext uri="{BB962C8B-B14F-4D97-AF65-F5344CB8AC3E}">
        <p14:creationId xmlns:p14="http://schemas.microsoft.com/office/powerpoint/2010/main" val="2090964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8C24E1-6B4E-4BC4-BB26-13A1261DCA1F}" type="datetimeFigureOut">
              <a:rPr lang="en-GB" smtClean="0"/>
              <a:t>01/11/2021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9C2AA5B-8104-4964-B748-F1FE1CB8D2E7}" type="slidenum">
              <a:rPr lang="en-GB" smtClean="0"/>
              <a:t>‹#›</a:t>
            </a:fld>
            <a:endParaRPr lang="en-GB"/>
          </a:p>
        </p:txBody>
      </p:sp>
    </p:spTree>
    <p:extLst>
      <p:ext uri="{BB962C8B-B14F-4D97-AF65-F5344CB8AC3E}">
        <p14:creationId xmlns:p14="http://schemas.microsoft.com/office/powerpoint/2010/main" val="830735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88C24E1-6B4E-4BC4-BB26-13A1261DCA1F}" type="datetimeFigureOut">
              <a:rPr lang="en-GB" smtClean="0"/>
              <a:t>01/11/2021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9C2AA5B-8104-4964-B748-F1FE1CB8D2E7}" type="slidenum">
              <a:rPr lang="en-GB" smtClean="0"/>
              <a:t>‹#›</a:t>
            </a:fld>
            <a:endParaRPr lang="en-GB"/>
          </a:p>
        </p:txBody>
      </p:sp>
    </p:spTree>
    <p:extLst>
      <p:ext uri="{BB962C8B-B14F-4D97-AF65-F5344CB8AC3E}">
        <p14:creationId xmlns:p14="http://schemas.microsoft.com/office/powerpoint/2010/main" val="3230828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88C24E1-6B4E-4BC4-BB26-13A1261DCA1F}" type="datetimeFigureOut">
              <a:rPr lang="en-GB" smtClean="0"/>
              <a:t>01/11/2021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C2AA5B-8104-4964-B748-F1FE1CB8D2E7}" type="slidenum">
              <a:rPr lang="en-GB" smtClean="0"/>
              <a:t>‹#›</a:t>
            </a:fld>
            <a:endParaRPr lang="en-GB"/>
          </a:p>
        </p:txBody>
      </p:sp>
    </p:spTree>
    <p:extLst>
      <p:ext uri="{BB962C8B-B14F-4D97-AF65-F5344CB8AC3E}">
        <p14:creationId xmlns:p14="http://schemas.microsoft.com/office/powerpoint/2010/main" val="1547172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8C24E1-6B4E-4BC4-BB26-13A1261DCA1F}" type="datetimeFigureOut">
              <a:rPr lang="en-GB" smtClean="0"/>
              <a:t>01/11/2021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9C2AA5B-8104-4964-B748-F1FE1CB8D2E7}" type="slidenum">
              <a:rPr lang="en-GB" smtClean="0"/>
              <a:t>‹#›</a:t>
            </a:fld>
            <a:endParaRPr lang="en-GB"/>
          </a:p>
        </p:txBody>
      </p:sp>
    </p:spTree>
    <p:extLst>
      <p:ext uri="{BB962C8B-B14F-4D97-AF65-F5344CB8AC3E}">
        <p14:creationId xmlns:p14="http://schemas.microsoft.com/office/powerpoint/2010/main" val="37106559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8C24E1-6B4E-4BC4-BB26-13A1261DCA1F}" type="datetimeFigureOut">
              <a:rPr lang="en-GB" smtClean="0"/>
              <a:t>01/11/2021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9C2AA5B-8104-4964-B748-F1FE1CB8D2E7}"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6041404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188C24E1-6B4E-4BC4-BB26-13A1261DCA1F}" type="datetimeFigureOut">
              <a:rPr lang="en-GB" smtClean="0"/>
              <a:t>01/11/2021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C2AA5B-8104-4964-B748-F1FE1CB8D2E7}" type="slidenum">
              <a:rPr lang="en-GB" smtClean="0"/>
              <a:t>‹#›</a:t>
            </a:fld>
            <a:endParaRPr lang="en-GB"/>
          </a:p>
        </p:txBody>
      </p:sp>
    </p:spTree>
    <p:extLst>
      <p:ext uri="{BB962C8B-B14F-4D97-AF65-F5344CB8AC3E}">
        <p14:creationId xmlns:p14="http://schemas.microsoft.com/office/powerpoint/2010/main" val="36340809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188C24E1-6B4E-4BC4-BB26-13A1261DCA1F}" type="datetimeFigureOut">
              <a:rPr lang="en-GB" smtClean="0"/>
              <a:t>01/11/2021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C2AA5B-8104-4964-B748-F1FE1CB8D2E7}"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812627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188C24E1-6B4E-4BC4-BB26-13A1261DCA1F}" type="datetimeFigureOut">
              <a:rPr lang="en-GB" smtClean="0"/>
              <a:t>01/11/2021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C2AA5B-8104-4964-B748-F1FE1CB8D2E7}" type="slidenum">
              <a:rPr lang="en-GB" smtClean="0"/>
              <a:t>‹#›</a:t>
            </a:fld>
            <a:endParaRPr lang="en-GB"/>
          </a:p>
        </p:txBody>
      </p:sp>
    </p:spTree>
    <p:extLst>
      <p:ext uri="{BB962C8B-B14F-4D97-AF65-F5344CB8AC3E}">
        <p14:creationId xmlns:p14="http://schemas.microsoft.com/office/powerpoint/2010/main" val="42528304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8C24E1-6B4E-4BC4-BB26-13A1261DCA1F}" type="datetimeFigureOut">
              <a:rPr lang="en-GB" smtClean="0"/>
              <a:t>01/11/2021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9C2AA5B-8104-4964-B748-F1FE1CB8D2E7}" type="slidenum">
              <a:rPr lang="en-GB" smtClean="0"/>
              <a:t>‹#›</a:t>
            </a:fld>
            <a:endParaRPr lang="en-GB"/>
          </a:p>
        </p:txBody>
      </p:sp>
    </p:spTree>
    <p:extLst>
      <p:ext uri="{BB962C8B-B14F-4D97-AF65-F5344CB8AC3E}">
        <p14:creationId xmlns:p14="http://schemas.microsoft.com/office/powerpoint/2010/main" val="14201428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8C24E1-6B4E-4BC4-BB26-13A1261DCA1F}" type="datetimeFigureOut">
              <a:rPr lang="en-GB" smtClean="0"/>
              <a:t>01/11/2021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9C2AA5B-8104-4964-B748-F1FE1CB8D2E7}" type="slidenum">
              <a:rPr lang="en-GB" smtClean="0"/>
              <a:t>‹#›</a:t>
            </a:fld>
            <a:endParaRPr lang="en-GB"/>
          </a:p>
        </p:txBody>
      </p:sp>
    </p:spTree>
    <p:extLst>
      <p:ext uri="{BB962C8B-B14F-4D97-AF65-F5344CB8AC3E}">
        <p14:creationId xmlns:p14="http://schemas.microsoft.com/office/powerpoint/2010/main" val="2970386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88C24E1-6B4E-4BC4-BB26-13A1261DCA1F}" type="datetimeFigureOut">
              <a:rPr lang="en-GB" smtClean="0"/>
              <a:t>01/11/2021</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9C2AA5B-8104-4964-B748-F1FE1CB8D2E7}" type="slidenum">
              <a:rPr lang="en-GB" smtClean="0"/>
              <a:t>‹#›</a:t>
            </a:fld>
            <a:endParaRPr lang="en-GB"/>
          </a:p>
        </p:txBody>
      </p:sp>
    </p:spTree>
    <p:extLst>
      <p:ext uri="{BB962C8B-B14F-4D97-AF65-F5344CB8AC3E}">
        <p14:creationId xmlns:p14="http://schemas.microsoft.com/office/powerpoint/2010/main" val="2913979885"/>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DAEDD-6FC2-42FE-B088-17E45222A52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D97B677-8412-4523-A912-0C360BA8FE3D}"/>
              </a:ext>
            </a:extLst>
          </p:cNvPr>
          <p:cNvSpPr>
            <a:spLocks noGrp="1"/>
          </p:cNvSpPr>
          <p:nvPr>
            <p:ph type="subTitle" idx="1"/>
          </p:nvPr>
        </p:nvSpPr>
        <p:spPr/>
        <p:txBody>
          <a:bodyPr>
            <a:noAutofit/>
          </a:bodyPr>
          <a:lstStyle/>
          <a:p>
            <a:r>
              <a:rPr lang="en-GB" sz="2100" dirty="0">
                <a:latin typeface="Comic Sans MS" panose="030F0702030302020204" pitchFamily="66" charset="0"/>
              </a:rPr>
              <a:t>LO: To understand beliefs and teachings</a:t>
            </a:r>
          </a:p>
          <a:p>
            <a:r>
              <a:rPr lang="en-GB" sz="2100" dirty="0">
                <a:latin typeface="Comic Sans MS" panose="030F0702030302020204" pitchFamily="66" charset="0"/>
              </a:rPr>
              <a:t>	To understand practices and lifestyles</a:t>
            </a:r>
          </a:p>
          <a:p>
            <a:r>
              <a:rPr lang="en-GB" sz="2100" dirty="0">
                <a:latin typeface="Comic Sans MS" panose="030F0702030302020204" pitchFamily="66" charset="0"/>
              </a:rPr>
              <a:t>	To reflect</a:t>
            </a:r>
          </a:p>
          <a:p>
            <a:r>
              <a:rPr lang="en-GB" sz="2100" dirty="0">
                <a:latin typeface="Comic Sans MS" panose="030F0702030302020204" pitchFamily="66" charset="0"/>
              </a:rPr>
              <a:t>C: Christianity</a:t>
            </a:r>
          </a:p>
        </p:txBody>
      </p:sp>
    </p:spTree>
    <p:extLst>
      <p:ext uri="{BB962C8B-B14F-4D97-AF65-F5344CB8AC3E}">
        <p14:creationId xmlns:p14="http://schemas.microsoft.com/office/powerpoint/2010/main" val="26723696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697BD-70B7-40BE-9CB5-F98021C704E9}"/>
              </a:ext>
            </a:extLst>
          </p:cNvPr>
          <p:cNvSpPr>
            <a:spLocks noGrp="1"/>
          </p:cNvSpPr>
          <p:nvPr>
            <p:ph type="title"/>
          </p:nvPr>
        </p:nvSpPr>
        <p:spPr/>
        <p:txBody>
          <a:bodyPr>
            <a:noAutofit/>
          </a:bodyPr>
          <a:lstStyle/>
          <a:p>
            <a:r>
              <a:rPr lang="en-GB" sz="3700" i="1" dirty="0">
                <a:latin typeface="Comic Sans MS" panose="030F0702030302020204" pitchFamily="66" charset="0"/>
              </a:rPr>
              <a:t>The Transfiguration </a:t>
            </a:r>
            <a:r>
              <a:rPr lang="en-GB" sz="3700" dirty="0">
                <a:latin typeface="Comic Sans MS" panose="030F0702030302020204" pitchFamily="66" charset="0"/>
              </a:rPr>
              <a:t>- Matthew 17:1-13</a:t>
            </a:r>
            <a:endParaRPr lang="en-GB" sz="3700" dirty="0"/>
          </a:p>
        </p:txBody>
      </p:sp>
      <p:sp>
        <p:nvSpPr>
          <p:cNvPr id="3" name="Content Placeholder 2">
            <a:extLst>
              <a:ext uri="{FF2B5EF4-FFF2-40B4-BE49-F238E27FC236}">
                <a16:creationId xmlns:a16="http://schemas.microsoft.com/office/drawing/2014/main" id="{1EE1D60A-4E2F-44A5-9762-03D7C19CA219}"/>
              </a:ext>
            </a:extLst>
          </p:cNvPr>
          <p:cNvSpPr>
            <a:spLocks noGrp="1"/>
          </p:cNvSpPr>
          <p:nvPr>
            <p:ph idx="1"/>
          </p:nvPr>
        </p:nvSpPr>
        <p:spPr>
          <a:xfrm>
            <a:off x="2066702" y="1461155"/>
            <a:ext cx="9964132" cy="5241303"/>
          </a:xfrm>
        </p:spPr>
        <p:txBody>
          <a:bodyPr>
            <a:noAutofit/>
          </a:bodyPr>
          <a:lstStyle/>
          <a:p>
            <a:r>
              <a:rPr lang="en-GB" dirty="0">
                <a:latin typeface="Comic Sans MS" panose="030F0702030302020204" pitchFamily="66" charset="0"/>
              </a:rPr>
              <a:t>After six days Jesus took with him Peter, James and John the brother of James, and led them up a high mountain by themselves. There he was transfigured before them. His face shone like the sun, and his clothes became as white as the light. Just then there appeared before them Moses and Elijah, talking with Jesus.</a:t>
            </a:r>
          </a:p>
          <a:p>
            <a:r>
              <a:rPr lang="en-GB" dirty="0">
                <a:latin typeface="Comic Sans MS" panose="030F0702030302020204" pitchFamily="66" charset="0"/>
              </a:rPr>
              <a:t>Peter said to Jesus, “Lord, it is good for us to be here. If you wish, I will put up three shelters—one for you, one for Moses and one for Elijah.” While he was still speaking, a bright cloud covered them, and a voice from the cloud said, “This is my Son, whom I love; with him I am well pleased. Listen to him!”</a:t>
            </a:r>
          </a:p>
          <a:p>
            <a:r>
              <a:rPr lang="en-GB" dirty="0">
                <a:latin typeface="Comic Sans MS" panose="030F0702030302020204" pitchFamily="66" charset="0"/>
              </a:rPr>
              <a:t>When the disciples heard this, they fell facedown to the ground, terrified. But Jesus came and touched them. “Get up,” he said. “Don’t be afraid.” When they looked up, they saw no one except Jesus.</a:t>
            </a:r>
          </a:p>
          <a:p>
            <a:r>
              <a:rPr lang="en-GB" dirty="0">
                <a:latin typeface="Comic Sans MS" panose="030F0702030302020204" pitchFamily="66" charset="0"/>
              </a:rPr>
              <a:t>As they were coming down the mountain, Jesus instructed them, “Don’t tell anyone what you have seen, until the Son of Man has been raised from the dead.” The disciples asked him, “Why then do the teachers of the law say that Elijah must come first?” Jesus replied, “To be sure, Elijah comes and will restore all things. But I tell you, Elijah has already come, and they did not recognize him, but have done to him everything they wished. In the same way the Son of Man is going to suffer at their hands.” Then the disciples understood that he was talking to them about John the Baptist.</a:t>
            </a:r>
          </a:p>
          <a:p>
            <a:endParaRPr lang="en-GB" dirty="0">
              <a:latin typeface="Comic Sans MS" panose="030F0702030302020204" pitchFamily="66" charset="0"/>
            </a:endParaRPr>
          </a:p>
        </p:txBody>
      </p:sp>
    </p:spTree>
    <p:extLst>
      <p:ext uri="{BB962C8B-B14F-4D97-AF65-F5344CB8AC3E}">
        <p14:creationId xmlns:p14="http://schemas.microsoft.com/office/powerpoint/2010/main" val="33536125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28F38C1-AAF6-4FA9-AF36-DDE7CE03DCB6}"/>
              </a:ext>
            </a:extLst>
          </p:cNvPr>
          <p:cNvSpPr>
            <a:spLocks noGrp="1"/>
          </p:cNvSpPr>
          <p:nvPr>
            <p:ph idx="1"/>
          </p:nvPr>
        </p:nvSpPr>
        <p:spPr>
          <a:xfrm>
            <a:off x="2589212" y="3080378"/>
            <a:ext cx="8915400" cy="3777622"/>
          </a:xfrm>
        </p:spPr>
        <p:txBody>
          <a:bodyPr>
            <a:normAutofit/>
          </a:bodyPr>
          <a:lstStyle/>
          <a:p>
            <a:r>
              <a:rPr lang="en-GB" sz="2100" dirty="0">
                <a:latin typeface="Comic Sans MS" panose="030F0702030302020204" pitchFamily="66" charset="0"/>
              </a:rPr>
              <a:t>The difference between the traditional Jewish idea of a messiah and the new early Christian idea is an important distinction between the faiths, and is one of the major reasons which led the Jewish sect of Christianity to split from Judaism and become a separate religion.</a:t>
            </a:r>
          </a:p>
          <a:p>
            <a:r>
              <a:rPr lang="en-GB" sz="2100" dirty="0">
                <a:latin typeface="Comic Sans MS" panose="030F0702030302020204" pitchFamily="66" charset="0"/>
              </a:rPr>
              <a:t>The early Christians found their Messiah to be in Jesus, who was not an earthly king or a warrior but a man of peace.</a:t>
            </a:r>
          </a:p>
          <a:p>
            <a:r>
              <a:rPr lang="en-GB" sz="2100" dirty="0">
                <a:latin typeface="Comic Sans MS" panose="030F0702030302020204" pitchFamily="66" charset="0"/>
              </a:rPr>
              <a:t>More amazing still, Jesus was someone whose life, words and deeds made people believe that he was God in the flesh, and the culmination of God’s plan of salvation.</a:t>
            </a:r>
          </a:p>
        </p:txBody>
      </p:sp>
      <p:pic>
        <p:nvPicPr>
          <p:cNvPr id="1028" name="Picture 4" descr="My Fellow Non-Jewish Women: Stop Blaming The Jews For Your">
            <a:extLst>
              <a:ext uri="{FF2B5EF4-FFF2-40B4-BE49-F238E27FC236}">
                <a16:creationId xmlns:a16="http://schemas.microsoft.com/office/drawing/2014/main" id="{307C7111-BA0C-4967-BBB8-57BD0A9F4D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677" y="91084"/>
            <a:ext cx="4228470" cy="2989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53513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CD2D5E-888D-4EB5-B6C2-9CD100ACFC0C}"/>
              </a:ext>
            </a:extLst>
          </p:cNvPr>
          <p:cNvSpPr>
            <a:spLocks noGrp="1"/>
          </p:cNvSpPr>
          <p:nvPr>
            <p:ph idx="1"/>
          </p:nvPr>
        </p:nvSpPr>
        <p:spPr>
          <a:xfrm>
            <a:off x="2570358" y="700726"/>
            <a:ext cx="8915400" cy="3777622"/>
          </a:xfrm>
        </p:spPr>
        <p:txBody>
          <a:bodyPr>
            <a:normAutofit/>
          </a:bodyPr>
          <a:lstStyle/>
          <a:p>
            <a:r>
              <a:rPr lang="en-GB" sz="2100" dirty="0">
                <a:latin typeface="Comic Sans MS" panose="030F0702030302020204" pitchFamily="66" charset="0"/>
              </a:rPr>
              <a:t>Create a list of all of the clues to the identity of Jesus from the transfiguration text.</a:t>
            </a:r>
          </a:p>
        </p:txBody>
      </p:sp>
      <p:pic>
        <p:nvPicPr>
          <p:cNvPr id="2052" name="Picture 4" descr="Searching for a clue Royalty Free Vector Image">
            <a:extLst>
              <a:ext uri="{FF2B5EF4-FFF2-40B4-BE49-F238E27FC236}">
                <a16:creationId xmlns:a16="http://schemas.microsoft.com/office/drawing/2014/main" id="{9F4747CA-B92D-4C47-9815-70F9FF19192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9101"/>
          <a:stretch/>
        </p:blipFill>
        <p:spPr bwMode="auto">
          <a:xfrm>
            <a:off x="7880807" y="2675354"/>
            <a:ext cx="4114539" cy="4039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45701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CD2D5E-888D-4EB5-B6C2-9CD100ACFC0C}"/>
              </a:ext>
            </a:extLst>
          </p:cNvPr>
          <p:cNvSpPr>
            <a:spLocks noGrp="1"/>
          </p:cNvSpPr>
          <p:nvPr>
            <p:ph idx="1"/>
          </p:nvPr>
        </p:nvSpPr>
        <p:spPr>
          <a:xfrm>
            <a:off x="2626919" y="681872"/>
            <a:ext cx="8915400" cy="4295480"/>
          </a:xfrm>
        </p:spPr>
        <p:txBody>
          <a:bodyPr>
            <a:normAutofit/>
          </a:bodyPr>
          <a:lstStyle/>
          <a:p>
            <a:r>
              <a:rPr lang="en-GB" sz="2100" dirty="0">
                <a:latin typeface="Comic Sans MS" panose="030F0702030302020204" pitchFamily="66" charset="0"/>
              </a:rPr>
              <a:t>Create a list of all of the clues to the identity of Jesus from the transfiguration text.</a:t>
            </a:r>
          </a:p>
          <a:p>
            <a:endParaRPr lang="en-GB" sz="2100" dirty="0">
              <a:latin typeface="Comic Sans MS" panose="030F0702030302020204" pitchFamily="66" charset="0"/>
            </a:endParaRPr>
          </a:p>
          <a:p>
            <a:r>
              <a:rPr lang="en-GB" sz="2100" i="1" dirty="0">
                <a:latin typeface="Comic Sans MS" panose="030F0702030302020204" pitchFamily="66" charset="0"/>
              </a:rPr>
              <a:t>For example:</a:t>
            </a:r>
          </a:p>
          <a:p>
            <a:r>
              <a:rPr lang="en-GB" sz="2100" dirty="0">
                <a:latin typeface="Comic Sans MS" panose="030F0702030302020204" pitchFamily="66" charset="0"/>
              </a:rPr>
              <a:t>Jesus’ transfiguration - His face shone like the sun, and his clothes became as white as the light.</a:t>
            </a:r>
          </a:p>
          <a:p>
            <a:r>
              <a:rPr lang="en-GB" sz="2100" dirty="0">
                <a:latin typeface="Comic Sans MS" panose="030F0702030302020204" pitchFamily="66" charset="0"/>
              </a:rPr>
              <a:t>The prophets Moses and Elijah appeared and talked to Jesus.</a:t>
            </a:r>
          </a:p>
          <a:p>
            <a:r>
              <a:rPr lang="en-GB" sz="2100" dirty="0">
                <a:latin typeface="Comic Sans MS" panose="030F0702030302020204" pitchFamily="66" charset="0"/>
              </a:rPr>
              <a:t>Jesus led his disciples up the mountain.</a:t>
            </a:r>
          </a:p>
          <a:p>
            <a:r>
              <a:rPr lang="en-GB" sz="2100" dirty="0">
                <a:latin typeface="Comic Sans MS" panose="030F0702030302020204" pitchFamily="66" charset="0"/>
              </a:rPr>
              <a:t>A voice from the cloud said, “This is my Son, whom I love; with him I am well pleased. Listen to him!”</a:t>
            </a:r>
          </a:p>
          <a:p>
            <a:endParaRPr lang="en-GB" sz="2100" dirty="0">
              <a:latin typeface="Comic Sans MS" panose="030F0702030302020204" pitchFamily="66" charset="0"/>
            </a:endParaRPr>
          </a:p>
          <a:p>
            <a:endParaRPr lang="en-GB" sz="2100" dirty="0">
              <a:latin typeface="Comic Sans MS" panose="030F0702030302020204" pitchFamily="66" charset="0"/>
            </a:endParaRPr>
          </a:p>
          <a:p>
            <a:endParaRPr lang="en-GB" sz="2100" dirty="0">
              <a:latin typeface="Comic Sans MS" panose="030F0702030302020204" pitchFamily="66" charset="0"/>
            </a:endParaRPr>
          </a:p>
        </p:txBody>
      </p:sp>
      <p:pic>
        <p:nvPicPr>
          <p:cNvPr id="4" name="Picture 4" descr="Searching for a clue Royalty Free Vector Image">
            <a:extLst>
              <a:ext uri="{FF2B5EF4-FFF2-40B4-BE49-F238E27FC236}">
                <a16:creationId xmlns:a16="http://schemas.microsoft.com/office/drawing/2014/main" id="{0B054180-8273-4B60-95C7-44D4F528BD4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9101"/>
          <a:stretch/>
        </p:blipFill>
        <p:spPr bwMode="auto">
          <a:xfrm>
            <a:off x="9709608" y="4470714"/>
            <a:ext cx="2285738" cy="2243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8389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49A3C-1E63-4F3E-8770-E6FFA354894E}"/>
              </a:ext>
            </a:extLst>
          </p:cNvPr>
          <p:cNvSpPr>
            <a:spLocks noGrp="1"/>
          </p:cNvSpPr>
          <p:nvPr>
            <p:ph type="title"/>
          </p:nvPr>
        </p:nvSpPr>
        <p:spPr/>
        <p:txBody>
          <a:bodyPr>
            <a:normAutofit/>
          </a:bodyPr>
          <a:lstStyle/>
          <a:p>
            <a:r>
              <a:rPr lang="en-GB" sz="5400"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66A25302-6914-42A7-9E6A-8064F0188B89}"/>
              </a:ext>
            </a:extLst>
          </p:cNvPr>
          <p:cNvSpPr>
            <a:spLocks noGrp="1"/>
          </p:cNvSpPr>
          <p:nvPr>
            <p:ph idx="1"/>
          </p:nvPr>
        </p:nvSpPr>
        <p:spPr>
          <a:xfrm>
            <a:off x="2589212" y="1905000"/>
            <a:ext cx="8915400" cy="3777622"/>
          </a:xfrm>
        </p:spPr>
        <p:txBody>
          <a:bodyPr>
            <a:noAutofit/>
          </a:bodyPr>
          <a:lstStyle/>
          <a:p>
            <a:r>
              <a:rPr lang="en-GB" sz="2000" dirty="0">
                <a:latin typeface="Comic Sans MS" panose="030F0702030302020204" pitchFamily="66" charset="0"/>
              </a:rPr>
              <a:t>Answer the questions below using the clues you identified and the clues on the previous slide.</a:t>
            </a:r>
          </a:p>
          <a:p>
            <a:endParaRPr lang="en-GB" sz="2000" b="1" i="1" dirty="0">
              <a:latin typeface="Comic Sans MS" panose="030F0702030302020204" pitchFamily="66" charset="0"/>
            </a:endParaRPr>
          </a:p>
          <a:p>
            <a:r>
              <a:rPr lang="en-GB" sz="2000" b="1" i="1" dirty="0">
                <a:latin typeface="Comic Sans MS" panose="030F0702030302020204" pitchFamily="66" charset="0"/>
              </a:rPr>
              <a:t>Which would be the most persuasive for people at the time do you think? Why?</a:t>
            </a:r>
          </a:p>
          <a:p>
            <a:r>
              <a:rPr lang="en-GB" sz="2000" b="1" i="1" dirty="0">
                <a:latin typeface="Comic Sans MS" panose="030F0702030302020204" pitchFamily="66" charset="0"/>
              </a:rPr>
              <a:t>Why were some people not convinced? Or even hostile?</a:t>
            </a:r>
          </a:p>
          <a:p>
            <a:endParaRPr lang="en-GB" sz="2000" dirty="0">
              <a:latin typeface="Comic Sans MS" panose="030F0702030302020204" pitchFamily="66" charset="0"/>
            </a:endParaRPr>
          </a:p>
        </p:txBody>
      </p:sp>
    </p:spTree>
    <p:extLst>
      <p:ext uri="{BB962C8B-B14F-4D97-AF65-F5344CB8AC3E}">
        <p14:creationId xmlns:p14="http://schemas.microsoft.com/office/powerpoint/2010/main" val="34371328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8D794-0928-4D04-B545-7FBDF43DA63E}"/>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3D811B78-7C4E-406D-A213-963EA15C016F}"/>
              </a:ext>
            </a:extLst>
          </p:cNvPr>
          <p:cNvSpPr>
            <a:spLocks noGrp="1"/>
          </p:cNvSpPr>
          <p:nvPr>
            <p:ph idx="1"/>
          </p:nvPr>
        </p:nvSpPr>
        <p:spPr/>
        <p:txBody>
          <a:bodyPr>
            <a:normAutofit/>
          </a:bodyPr>
          <a:lstStyle/>
          <a:p>
            <a:r>
              <a:rPr lang="en-GB" sz="2100" b="1" dirty="0">
                <a:solidFill>
                  <a:srgbClr val="FF0000"/>
                </a:solidFill>
                <a:latin typeface="Comic Sans MS" panose="030F0702030302020204" pitchFamily="66" charset="0"/>
              </a:rPr>
              <a:t>Paddling:</a:t>
            </a:r>
            <a:r>
              <a:rPr lang="en-GB" sz="2100" dirty="0">
                <a:solidFill>
                  <a:srgbClr val="FF0000"/>
                </a:solidFill>
                <a:latin typeface="Comic Sans MS" panose="030F0702030302020204" pitchFamily="66" charset="0"/>
              </a:rPr>
              <a:t> If you had witnessed the transfiguration, would you believe that Jesus was the Messiah? Why/why not?</a:t>
            </a:r>
          </a:p>
          <a:p>
            <a:endParaRPr lang="en-GB" sz="2100" dirty="0">
              <a:solidFill>
                <a:srgbClr val="FF0000"/>
              </a:solidFill>
              <a:latin typeface="Comic Sans MS" panose="030F0702030302020204" pitchFamily="66" charset="0"/>
            </a:endParaRPr>
          </a:p>
          <a:p>
            <a:r>
              <a:rPr lang="en-GB" sz="2100" b="1" dirty="0">
                <a:solidFill>
                  <a:srgbClr val="FF0000"/>
                </a:solidFill>
                <a:latin typeface="Comic Sans MS" panose="030F0702030302020204" pitchFamily="66" charset="0"/>
              </a:rPr>
              <a:t>Snorkelling/Diving: </a:t>
            </a:r>
            <a:r>
              <a:rPr lang="en-GB" sz="2100" dirty="0">
                <a:solidFill>
                  <a:srgbClr val="FF0000"/>
                </a:solidFill>
                <a:latin typeface="Comic Sans MS" panose="030F0702030302020204" pitchFamily="66" charset="0"/>
              </a:rPr>
              <a:t>If you had witnessed the transfiguration, would you believe that Jesus was the Messiah? Why/why not? Explain your reasoning. </a:t>
            </a:r>
          </a:p>
        </p:txBody>
      </p:sp>
    </p:spTree>
    <p:extLst>
      <p:ext uri="{BB962C8B-B14F-4D97-AF65-F5344CB8AC3E}">
        <p14:creationId xmlns:p14="http://schemas.microsoft.com/office/powerpoint/2010/main" val="174004082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2548</TotalTime>
  <Words>677</Words>
  <Application>Microsoft Office PowerPoint</Application>
  <PresentationFormat>Widescreen</PresentationFormat>
  <Paragraphs>30</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Century Gothic</vt:lpstr>
      <vt:lpstr>Comic Sans MS</vt:lpstr>
      <vt:lpstr>Wingdings 3</vt:lpstr>
      <vt:lpstr>Wisp</vt:lpstr>
      <vt:lpstr>PowerPoint Presentation</vt:lpstr>
      <vt:lpstr>The Transfiguration - Matthew 17:1-13</vt:lpstr>
      <vt:lpstr>PowerPoint Presentation</vt:lpstr>
      <vt:lpstr>PowerPoint Presentation</vt:lpstr>
      <vt:lpstr>PowerPoint Presentation</vt:lpstr>
      <vt:lpstr>Activity:</vt:lpstr>
      <vt:lpstr>Red Pen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3</cp:revision>
  <dcterms:created xsi:type="dcterms:W3CDTF">2021-11-01T18:16:40Z</dcterms:created>
  <dcterms:modified xsi:type="dcterms:W3CDTF">2021-11-03T12:45:07Z</dcterms:modified>
</cp:coreProperties>
</file>