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450" r:id="rId5"/>
    <p:sldId id="451" r:id="rId6"/>
    <p:sldId id="452" r:id="rId7"/>
    <p:sldId id="453" r:id="rId8"/>
    <p:sldId id="454" r:id="rId9"/>
    <p:sldId id="455" r:id="rId10"/>
    <p:sldId id="45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76" autoAdjust="0"/>
    <p:restoredTop sz="94660"/>
  </p:normalViewPr>
  <p:slideViewPr>
    <p:cSldViewPr snapToGrid="0">
      <p:cViewPr varScale="1">
        <p:scale>
          <a:sx n="64" d="100"/>
          <a:sy n="64" d="100"/>
        </p:scale>
        <p:origin x="60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171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19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85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2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22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65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88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523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45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27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37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0858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7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137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8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E867-73DE-4A82-BB44-EC0BF7E8F362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5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1808098" y="2519406"/>
            <a:ext cx="9845011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Friday 9</a:t>
            </a:r>
            <a:r>
              <a:rPr lang="en-GB" sz="4800" u="sng" baseline="30000" dirty="0">
                <a:solidFill>
                  <a:srgbClr val="002060"/>
                </a:solidFill>
                <a:latin typeface="+mn-lt"/>
              </a:rPr>
              <a:t>th</a:t>
            </a:r>
            <a:r>
              <a:rPr lang="en-GB" sz="4800" u="sng" dirty="0">
                <a:solidFill>
                  <a:srgbClr val="002060"/>
                </a:solidFill>
                <a:latin typeface="+mn-lt"/>
              </a:rPr>
              <a:t> October 2020</a:t>
            </a:r>
          </a:p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L.O: To use measures</a:t>
            </a:r>
          </a:p>
          <a:p>
            <a:pPr algn="l"/>
            <a:r>
              <a:rPr lang="en-GB" sz="4800" u="sng" dirty="0">
                <a:solidFill>
                  <a:srgbClr val="002060"/>
                </a:solidFill>
                <a:latin typeface="+mn-lt"/>
              </a:rPr>
              <a:t>C: Four Operations with Length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4787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6D53193-1BA1-436F-B345-462D39BE9EAD}"/>
              </a:ext>
            </a:extLst>
          </p:cNvPr>
          <p:cNvSpPr txBox="1">
            <a:spLocks/>
          </p:cNvSpPr>
          <p:nvPr/>
        </p:nvSpPr>
        <p:spPr>
          <a:xfrm>
            <a:off x="4991873" y="826055"/>
            <a:ext cx="9053587" cy="684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000" dirty="0">
                <a:solidFill>
                  <a:srgbClr val="002060"/>
                </a:solidFill>
                <a:latin typeface="+mn-lt"/>
              </a:rPr>
              <a:t>Starter</a:t>
            </a:r>
            <a:br>
              <a:rPr lang="en-GB" sz="4800" dirty="0">
                <a:solidFill>
                  <a:srgbClr val="002060"/>
                </a:solidFill>
                <a:latin typeface="+mn-lt"/>
              </a:rPr>
            </a:br>
            <a:endParaRPr lang="en-GB" sz="4800" dirty="0">
              <a:latin typeface="+mn-l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AF56361-2F9B-48F9-90FB-8FBFA9589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3211" y="782319"/>
            <a:ext cx="9318566" cy="561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68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86570EC-E672-46C4-80D8-DF22DB7D02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1" t="29551" r="14819" b="29705"/>
          <a:stretch/>
        </p:blipFill>
        <p:spPr>
          <a:xfrm>
            <a:off x="2398182" y="782320"/>
            <a:ext cx="7476495" cy="293521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6A6629F-6E41-46B6-A810-C7C8664B4F01}"/>
              </a:ext>
            </a:extLst>
          </p:cNvPr>
          <p:cNvSpPr txBox="1">
            <a:spLocks/>
          </p:cNvSpPr>
          <p:nvPr/>
        </p:nvSpPr>
        <p:spPr>
          <a:xfrm>
            <a:off x="-703550" y="5904455"/>
            <a:ext cx="13213602" cy="619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800" dirty="0">
                <a:solidFill>
                  <a:srgbClr val="00B0F0"/>
                </a:solidFill>
                <a:latin typeface="+mn-lt"/>
              </a:rPr>
              <a:t>Let’s make a </a:t>
            </a:r>
          </a:p>
          <a:p>
            <a:pPr algn="ctr"/>
            <a:r>
              <a:rPr lang="en-GB" sz="4800" dirty="0">
                <a:solidFill>
                  <a:srgbClr val="00B0F0"/>
                </a:solidFill>
                <a:latin typeface="+mn-lt"/>
              </a:rPr>
              <a:t>bar model to help us!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0FC2645C-D100-477B-9D4E-A7F1247D8E37}"/>
              </a:ext>
            </a:extLst>
          </p:cNvPr>
          <p:cNvSpPr txBox="1">
            <a:spLocks/>
          </p:cNvSpPr>
          <p:nvPr/>
        </p:nvSpPr>
        <p:spPr>
          <a:xfrm>
            <a:off x="-510801" y="6952664"/>
            <a:ext cx="13213602" cy="619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3600" dirty="0">
                <a:solidFill>
                  <a:srgbClr val="FF0000"/>
                </a:solidFill>
                <a:latin typeface="+mn-lt"/>
              </a:rPr>
              <a:t>Challenge: How long are both the toys together?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7452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6A6629F-6E41-46B6-A810-C7C8664B4F01}"/>
              </a:ext>
            </a:extLst>
          </p:cNvPr>
          <p:cNvSpPr txBox="1">
            <a:spLocks/>
          </p:cNvSpPr>
          <p:nvPr/>
        </p:nvSpPr>
        <p:spPr>
          <a:xfrm>
            <a:off x="6440433" y="4830548"/>
            <a:ext cx="3556080" cy="619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dirty="0">
                <a:solidFill>
                  <a:schemeClr val="tx1"/>
                </a:solidFill>
                <a:latin typeface="+mn-lt"/>
              </a:rPr>
              <a:t>Let’s work out what each picture shows?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0FC2645C-D100-477B-9D4E-A7F1247D8E37}"/>
              </a:ext>
            </a:extLst>
          </p:cNvPr>
          <p:cNvSpPr txBox="1">
            <a:spLocks/>
          </p:cNvSpPr>
          <p:nvPr/>
        </p:nvSpPr>
        <p:spPr>
          <a:xfrm>
            <a:off x="1924582" y="6342313"/>
            <a:ext cx="8342836" cy="14259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3200" dirty="0">
                <a:solidFill>
                  <a:srgbClr val="FF0000"/>
                </a:solidFill>
                <a:latin typeface="+mn-lt"/>
              </a:rPr>
              <a:t>What is the difference in the pencil’s length from the start to the end of year 2?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707CC66-08C2-42C8-8538-C1BFEFF6BD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5" t="15406" r="24927" b="5873"/>
          <a:stretch/>
        </p:blipFill>
        <p:spPr>
          <a:xfrm>
            <a:off x="1164000" y="760586"/>
            <a:ext cx="5423095" cy="481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386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3C4A43-B4A4-4533-9531-5E1AB7578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1084" y="302293"/>
            <a:ext cx="5192473" cy="642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608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5D03B15-E9B2-4AD5-BAC3-A0E7A3FBB2B8}"/>
              </a:ext>
            </a:extLst>
          </p:cNvPr>
          <p:cNvSpPr txBox="1">
            <a:spLocks/>
          </p:cNvSpPr>
          <p:nvPr/>
        </p:nvSpPr>
        <p:spPr>
          <a:xfrm>
            <a:off x="1539742" y="4808039"/>
            <a:ext cx="7445232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dirty="0">
                <a:solidFill>
                  <a:srgbClr val="002060"/>
                </a:solidFill>
                <a:latin typeface="+mn-lt"/>
              </a:rPr>
              <a:t>Your turn! Cut and stick a question card in your book </a:t>
            </a:r>
            <a:r>
              <a:rPr lang="en-GB" sz="4800" b="1" u="sng" dirty="0">
                <a:solidFill>
                  <a:srgbClr val="002060"/>
                </a:solidFill>
                <a:latin typeface="+mn-lt"/>
              </a:rPr>
              <a:t>one at a time</a:t>
            </a:r>
            <a:r>
              <a:rPr lang="en-GB" sz="4800" dirty="0">
                <a:solidFill>
                  <a:srgbClr val="002060"/>
                </a:solidFill>
                <a:latin typeface="+mn-lt"/>
              </a:rPr>
              <a:t>.</a:t>
            </a:r>
          </a:p>
          <a:p>
            <a:pPr algn="l"/>
            <a:endParaRPr lang="en-GB" sz="4800" dirty="0">
              <a:solidFill>
                <a:srgbClr val="002060"/>
              </a:solidFill>
              <a:latin typeface="+mn-lt"/>
            </a:endParaRPr>
          </a:p>
          <a:p>
            <a:pPr algn="l"/>
            <a:r>
              <a:rPr lang="en-GB" sz="4800" dirty="0">
                <a:solidFill>
                  <a:srgbClr val="002060"/>
                </a:solidFill>
                <a:latin typeface="+mn-lt"/>
              </a:rPr>
              <a:t>Draw </a:t>
            </a:r>
            <a:r>
              <a:rPr lang="en-GB" sz="4800" b="1" u="sng" dirty="0">
                <a:solidFill>
                  <a:srgbClr val="002060"/>
                </a:solidFill>
                <a:latin typeface="+mn-lt"/>
              </a:rPr>
              <a:t>a bar model </a:t>
            </a:r>
            <a:r>
              <a:rPr lang="en-GB" sz="4800" dirty="0">
                <a:solidFill>
                  <a:srgbClr val="002060"/>
                </a:solidFill>
                <a:latin typeface="+mn-lt"/>
              </a:rPr>
              <a:t>in your book to help you work out your answers. 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0798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5D03B15-E9B2-4AD5-BAC3-A0E7A3FBB2B8}"/>
              </a:ext>
            </a:extLst>
          </p:cNvPr>
          <p:cNvSpPr txBox="1">
            <a:spLocks/>
          </p:cNvSpPr>
          <p:nvPr/>
        </p:nvSpPr>
        <p:spPr>
          <a:xfrm>
            <a:off x="4242048" y="54889"/>
            <a:ext cx="2734084" cy="18936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dirty="0">
                <a:solidFill>
                  <a:srgbClr val="002060"/>
                </a:solidFill>
                <a:latin typeface="+mn-lt"/>
              </a:rPr>
              <a:t>Plenary!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B0642C-F983-48DA-9247-C3852C296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678" y="1201864"/>
            <a:ext cx="4572638" cy="518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7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7DE58BB-9FE3-4861-AA83-03432C0A44F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8CF093-6CB7-4C3A-9401-77CBF1109B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E289E7-D241-45CD-B852-E45B0DB8D15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23247</TotalTime>
  <Words>126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 Watton and Mrs Weston Welcome You To…</dc:title>
  <dc:creator>alice watton</dc:creator>
  <cp:lastModifiedBy>alice watton</cp:lastModifiedBy>
  <cp:revision>94</cp:revision>
  <dcterms:created xsi:type="dcterms:W3CDTF">2020-08-30T11:29:32Z</dcterms:created>
  <dcterms:modified xsi:type="dcterms:W3CDTF">2020-10-03T20:52:21Z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