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4"/>
  </p:sldMasterIdLst>
  <p:notesMasterIdLst>
    <p:notesMasterId r:id="rId9"/>
  </p:notesMasterIdLst>
  <p:handoutMasterIdLst>
    <p:handoutMasterId r:id="rId10"/>
  </p:handoutMasterIdLst>
  <p:sldIdLst>
    <p:sldId id="258" r:id="rId5"/>
    <p:sldId id="288" r:id="rId6"/>
    <p:sldId id="310" r:id="rId7"/>
    <p:sldId id="304" r:id="rId8"/>
  </p:sldIdLst>
  <p:sldSz cx="9144000" cy="6858000" type="screen4x3"/>
  <p:notesSz cx="6858000" cy="9144000"/>
  <p:embeddedFontLst>
    <p:embeddedFont>
      <p:font typeface="Twinkl" panose="020B0604020202020204" charset="0"/>
      <p:regular r:id="rId11"/>
      <p:bold r:id="rId12"/>
    </p:embeddedFont>
    <p:embeddedFont>
      <p:font typeface="Calibri" panose="020F0502020204030204" pitchFamily="34" charset="0"/>
      <p:regular r:id="rId13"/>
      <p:bold r:id="rId14"/>
      <p:italic r:id="rId15"/>
      <p:boldItalic r:id="rId16"/>
    </p:embeddedFont>
    <p:embeddedFont>
      <p:font typeface="Twinkl Cursive Looped" panose="020B0604020202020204" charset="0"/>
      <p:regular r:id="rId17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FF"/>
    <a:srgbClr val="18A0DB"/>
    <a:srgbClr val="DE1E5A"/>
    <a:srgbClr val="BC0105"/>
    <a:srgbClr val="4DB1E3"/>
    <a:srgbClr val="80C1EB"/>
    <a:srgbClr val="ACDDFC"/>
    <a:srgbClr val="4AA1D9"/>
    <a:srgbClr val="21A6F9"/>
    <a:srgbClr val="1C1C1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301" autoAdjust="0"/>
    <p:restoredTop sz="94660"/>
  </p:normalViewPr>
  <p:slideViewPr>
    <p:cSldViewPr snapToGrid="0" showGuides="1">
      <p:cViewPr varScale="1">
        <p:scale>
          <a:sx n="73" d="100"/>
          <a:sy n="73" d="100"/>
        </p:scale>
        <p:origin x="1266" y="84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font" Target="fonts/font3.fntdata"/><Relationship Id="rId18" Type="http://schemas.openxmlformats.org/officeDocument/2006/relationships/presProps" Target="presProps.xml"/><Relationship Id="rId3" Type="http://schemas.openxmlformats.org/officeDocument/2006/relationships/customXml" Target="../customXml/item3.xml"/><Relationship Id="rId21" Type="http://schemas.openxmlformats.org/officeDocument/2006/relationships/tableStyles" Target="tableStyles.xml"/><Relationship Id="rId7" Type="http://schemas.openxmlformats.org/officeDocument/2006/relationships/slide" Target="slides/slide3.xml"/><Relationship Id="rId12" Type="http://schemas.openxmlformats.org/officeDocument/2006/relationships/font" Target="fonts/font2.fntdata"/><Relationship Id="rId17" Type="http://schemas.openxmlformats.org/officeDocument/2006/relationships/font" Target="fonts/font7.fntdata"/><Relationship Id="rId2" Type="http://schemas.openxmlformats.org/officeDocument/2006/relationships/customXml" Target="../customXml/item2.xml"/><Relationship Id="rId16" Type="http://schemas.openxmlformats.org/officeDocument/2006/relationships/font" Target="fonts/font6.fntdata"/><Relationship Id="rId20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font" Target="fonts/font1.fntdata"/><Relationship Id="rId5" Type="http://schemas.openxmlformats.org/officeDocument/2006/relationships/slide" Target="slides/slide1.xml"/><Relationship Id="rId15" Type="http://schemas.openxmlformats.org/officeDocument/2006/relationships/font" Target="fonts/font5.fntdata"/><Relationship Id="rId10" Type="http://schemas.openxmlformats.org/officeDocument/2006/relationships/handoutMaster" Target="handoutMasters/handoutMaster1.xml"/><Relationship Id="rId19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notesMaster" Target="notesMasters/notesMaster1.xml"/><Relationship Id="rId14" Type="http://schemas.openxmlformats.org/officeDocument/2006/relationships/font" Target="fonts/font4.fntdata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03/01/2022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03/01/2022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" TargetMode="Externa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" TargetMode="Externa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2" name="Rectangle 1">
            <a:hlinkClick r:id="rId4"/>
          </p:cNvPr>
          <p:cNvSpPr/>
          <p:nvPr userDrawn="1"/>
        </p:nvSpPr>
        <p:spPr>
          <a:xfrm>
            <a:off x="4137660" y="5561814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4" name="Rectangle 3">
            <a:hlinkClick r:id="rId4"/>
          </p:cNvPr>
          <p:cNvSpPr/>
          <p:nvPr userDrawn="1"/>
        </p:nvSpPr>
        <p:spPr>
          <a:xfrm>
            <a:off x="4137660" y="3152488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7A21B2D-358F-4735-ADF0-BB8A8AE20932}"/>
              </a:ext>
            </a:extLst>
          </p:cNvPr>
          <p:cNvSpPr/>
          <p:nvPr/>
        </p:nvSpPr>
        <p:spPr>
          <a:xfrm>
            <a:off x="0" y="-60644"/>
            <a:ext cx="9144000" cy="68580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AD2E2F6-AC8B-4036-BAEC-C00D57B557A7}"/>
              </a:ext>
            </a:extLst>
          </p:cNvPr>
          <p:cNvSpPr txBox="1"/>
          <p:nvPr/>
        </p:nvSpPr>
        <p:spPr>
          <a:xfrm>
            <a:off x="0" y="268357"/>
            <a:ext cx="9014791" cy="59093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u="sng" dirty="0">
                <a:solidFill>
                  <a:schemeClr val="bg1"/>
                </a:solidFill>
                <a:latin typeface="Twinkl Cursive Looped" panose="02000000000000000000" pitchFamily="2" charset="0"/>
              </a:rPr>
              <a:t>Friday </a:t>
            </a:r>
            <a:r>
              <a:rPr lang="en-GB" sz="5400" u="sng" dirty="0" smtClean="0">
                <a:solidFill>
                  <a:schemeClr val="bg1"/>
                </a:solidFill>
                <a:latin typeface="Twinkl Cursive Looped" panose="02000000000000000000" pitchFamily="2" charset="0"/>
              </a:rPr>
              <a:t>14</a:t>
            </a:r>
            <a:r>
              <a:rPr lang="en-GB" sz="5400" u="sng" baseline="30000" dirty="0" smtClean="0">
                <a:solidFill>
                  <a:schemeClr val="bg1"/>
                </a:solidFill>
                <a:latin typeface="Twinkl Cursive Looped" panose="02000000000000000000" pitchFamily="2" charset="0"/>
              </a:rPr>
              <a:t>th</a:t>
            </a:r>
            <a:r>
              <a:rPr lang="en-GB" sz="5400" u="sng" dirty="0" smtClean="0">
                <a:solidFill>
                  <a:schemeClr val="bg1"/>
                </a:solidFill>
                <a:latin typeface="Twinkl Cursive Looped" panose="02000000000000000000" pitchFamily="2" charset="0"/>
              </a:rPr>
              <a:t> January 2022</a:t>
            </a:r>
            <a:endParaRPr lang="en-GB" sz="5400" u="sng" dirty="0">
              <a:solidFill>
                <a:schemeClr val="bg1"/>
              </a:solidFill>
              <a:latin typeface="Twinkl Cursive Looped" panose="02000000000000000000" pitchFamily="2" charset="0"/>
            </a:endParaRPr>
          </a:p>
          <a:p>
            <a:endParaRPr lang="en-GB" sz="5400" u="sng" dirty="0">
              <a:solidFill>
                <a:schemeClr val="bg1"/>
              </a:solidFill>
              <a:latin typeface="Twinkl Cursive Looped" panose="02000000000000000000" pitchFamily="2" charset="0"/>
            </a:endParaRPr>
          </a:p>
          <a:p>
            <a:r>
              <a:rPr lang="en-GB" sz="5400" u="sng" dirty="0">
                <a:solidFill>
                  <a:schemeClr val="bg1"/>
                </a:solidFill>
                <a:latin typeface="Twinkl Cursive Looped" panose="02000000000000000000" pitchFamily="2" charset="0"/>
              </a:rPr>
              <a:t>L.O: To use the main features of a type of writing to plan and write.</a:t>
            </a:r>
          </a:p>
          <a:p>
            <a:r>
              <a:rPr lang="en-GB" sz="5400" u="sng" dirty="0">
                <a:solidFill>
                  <a:schemeClr val="bg1"/>
                </a:solidFill>
                <a:latin typeface="Twinkl Cursive Looped" panose="02000000000000000000" pitchFamily="2" charset="0"/>
              </a:rPr>
              <a:t> </a:t>
            </a:r>
          </a:p>
          <a:p>
            <a:r>
              <a:rPr lang="en-GB" sz="5400" b="0" i="0" u="sng" dirty="0">
                <a:solidFill>
                  <a:schemeClr val="bg1"/>
                </a:solidFill>
                <a:effectLst/>
                <a:latin typeface="Twinkl Cursive Looped" panose="02000000000000000000" pitchFamily="2" charset="0"/>
              </a:rPr>
              <a:t>C: Cinquain Po</a:t>
            </a:r>
            <a:r>
              <a:rPr lang="en-GB" sz="5400" u="sng" dirty="0">
                <a:solidFill>
                  <a:schemeClr val="bg1"/>
                </a:solidFill>
                <a:latin typeface="Twinkl Cursive Looped" panose="02000000000000000000" pitchFamily="2" charset="0"/>
              </a:rPr>
              <a:t>ems</a:t>
            </a:r>
          </a:p>
        </p:txBody>
      </p:sp>
      <p:pic>
        <p:nvPicPr>
          <p:cNvPr id="1026" name="Picture 2" descr="Image result for poem clipart">
            <a:extLst>
              <a:ext uri="{FF2B5EF4-FFF2-40B4-BE49-F238E27FC236}">
                <a16:creationId xmlns:a16="http://schemas.microsoft.com/office/drawing/2014/main" id="{F9BCB377-1D38-4A67-85C9-A513017B8EE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2734" b="89844" l="4348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71792" y="3445565"/>
            <a:ext cx="2480221" cy="36807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7A21B2D-358F-4735-ADF0-BB8A8AE20932}"/>
              </a:ext>
            </a:extLst>
          </p:cNvPr>
          <p:cNvSpPr/>
          <p:nvPr/>
        </p:nvSpPr>
        <p:spPr>
          <a:xfrm>
            <a:off x="0" y="-60644"/>
            <a:ext cx="9144000" cy="68580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AD2E2F6-AC8B-4036-BAEC-C00D57B557A7}"/>
              </a:ext>
            </a:extLst>
          </p:cNvPr>
          <p:cNvSpPr txBox="1"/>
          <p:nvPr/>
        </p:nvSpPr>
        <p:spPr>
          <a:xfrm>
            <a:off x="218661" y="278296"/>
            <a:ext cx="901479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>
                <a:solidFill>
                  <a:schemeClr val="bg1"/>
                </a:solidFill>
                <a:latin typeface="Twinkl Cursive Looped" panose="02000000000000000000" pitchFamily="2" charset="0"/>
              </a:rPr>
              <a:t>Let’s edit and publish!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62C0CFDA-C7ED-44D9-965D-E55C4812197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35053" y="2940646"/>
            <a:ext cx="3982006" cy="36390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022274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7A21B2D-358F-4735-ADF0-BB8A8AE20932}"/>
              </a:ext>
            </a:extLst>
          </p:cNvPr>
          <p:cNvSpPr/>
          <p:nvPr/>
        </p:nvSpPr>
        <p:spPr>
          <a:xfrm>
            <a:off x="0" y="-60644"/>
            <a:ext cx="9144000" cy="68580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AD2E2F6-AC8B-4036-BAEC-C00D57B557A7}"/>
              </a:ext>
            </a:extLst>
          </p:cNvPr>
          <p:cNvSpPr txBox="1"/>
          <p:nvPr/>
        </p:nvSpPr>
        <p:spPr>
          <a:xfrm>
            <a:off x="218661" y="278296"/>
            <a:ext cx="9014791" cy="59093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>
                <a:solidFill>
                  <a:schemeClr val="bg1"/>
                </a:solidFill>
                <a:latin typeface="Twinkl Cursive Looped" panose="02000000000000000000" pitchFamily="2" charset="0"/>
              </a:rPr>
              <a:t>Read your poem to your table. </a:t>
            </a:r>
          </a:p>
          <a:p>
            <a:pPr marL="685800" indent="-685800">
              <a:buFontTx/>
              <a:buChar char="-"/>
            </a:pPr>
            <a:r>
              <a:rPr lang="en-GB" sz="5400" dirty="0">
                <a:solidFill>
                  <a:schemeClr val="bg1"/>
                </a:solidFill>
                <a:latin typeface="Twinkl Cursive Looped" panose="02000000000000000000" pitchFamily="2" charset="0"/>
              </a:rPr>
              <a:t>Does your poem follow the syllable and theme patterns?</a:t>
            </a:r>
          </a:p>
          <a:p>
            <a:pPr marL="685800" indent="-685800">
              <a:buFontTx/>
              <a:buChar char="-"/>
            </a:pPr>
            <a:r>
              <a:rPr lang="en-GB" sz="5400" dirty="0">
                <a:solidFill>
                  <a:schemeClr val="bg1"/>
                </a:solidFill>
                <a:latin typeface="Twinkl Cursive Looped" panose="02000000000000000000" pitchFamily="2" charset="0"/>
              </a:rPr>
              <a:t>Could you improve your word choice?  </a:t>
            </a:r>
          </a:p>
        </p:txBody>
      </p:sp>
    </p:spTree>
    <p:extLst>
      <p:ext uri="{BB962C8B-B14F-4D97-AF65-F5344CB8AC3E}">
        <p14:creationId xmlns:p14="http://schemas.microsoft.com/office/powerpoint/2010/main" val="69985618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7A21B2D-358F-4735-ADF0-BB8A8AE20932}"/>
              </a:ext>
            </a:extLst>
          </p:cNvPr>
          <p:cNvSpPr/>
          <p:nvPr/>
        </p:nvSpPr>
        <p:spPr>
          <a:xfrm>
            <a:off x="0" y="-60644"/>
            <a:ext cx="9144000" cy="68580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AD2E2F6-AC8B-4036-BAEC-C00D57B557A7}"/>
              </a:ext>
            </a:extLst>
          </p:cNvPr>
          <p:cNvSpPr txBox="1"/>
          <p:nvPr/>
        </p:nvSpPr>
        <p:spPr>
          <a:xfrm>
            <a:off x="64604" y="-60644"/>
            <a:ext cx="9014791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>
                <a:solidFill>
                  <a:schemeClr val="bg1"/>
                </a:solidFill>
                <a:latin typeface="Twinkl Cursive Looped" panose="02000000000000000000" pitchFamily="2" charset="0"/>
              </a:rPr>
              <a:t>Let’s publish our poems with a title and a border! 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635997E2-DDFE-4512-A666-736F5B809CE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81539" y="2336738"/>
            <a:ext cx="6629400" cy="38175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615548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Guidance.pptx" id="{2B828E38-98E0-4383-94F7-1551083635AD}" vid="{98D973AB-FEE2-41B7-BB8D-8C5BBB1E938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1443E85BA137C438EEAFD7FD4AD28F3" ma:contentTypeVersion="17" ma:contentTypeDescription="Create a new document." ma:contentTypeScope="" ma:versionID="59d72ef830b3e7d655a9cff1bd9798a9">
  <xsd:schema xmlns:xsd="http://www.w3.org/2001/XMLSchema" xmlns:xs="http://www.w3.org/2001/XMLSchema" xmlns:p="http://schemas.microsoft.com/office/2006/metadata/properties" xmlns:ns2="b7193443-4924-4c98-83f1-322a08f13154" xmlns:ns3="933c73ff-1f47-478d-836a-52d41c4c8390" targetNamespace="http://schemas.microsoft.com/office/2006/metadata/properties" ma:root="true" ma:fieldsID="ca80607aa85f642b5855281dc31d5a1f" ns2:_="" ns3:_="">
    <xsd:import namespace="b7193443-4924-4c98-83f1-322a08f13154"/>
    <xsd:import namespace="933c73ff-1f47-478d-836a-52d41c4c8390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OCR" minOccurs="0"/>
                <xsd:element ref="ns2:MediaServiceLocation" minOccurs="0"/>
                <xsd:element ref="ns3:SharedWithUsers" minOccurs="0"/>
                <xsd:element ref="ns3:SharedWithDetails" minOccurs="0"/>
                <xsd:element ref="ns2:MediaServiceGenerationTime" minOccurs="0"/>
                <xsd:element ref="ns2:MediaServiceEventHashCode" minOccurs="0"/>
                <xsd:element ref="ns2:MediaServiceAutoKeyPoints" minOccurs="0"/>
                <xsd:element ref="ns2:MediaServiceKeyPoints" minOccurs="0"/>
                <xsd:element ref="ns2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7193443-4924-4c98-83f1-322a08f1315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7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8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9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0" nillable="true" ma:displayName="Tags" ma:hidden="true" ma:internalName="MediaServiceAutoTags" ma:readOnly="true">
      <xsd:simpleType>
        <xsd:restriction base="dms:Text"/>
      </xsd:simpleType>
    </xsd:element>
    <xsd:element name="MediaServiceOCR" ma:index="11" nillable="true" ma:displayName="Extracted Text" ma:hidden="true" ma:internalName="MediaServiceOCR" ma:readOnly="true">
      <xsd:simpleType>
        <xsd:restriction base="dms:Note"/>
      </xsd:simpleType>
    </xsd:element>
    <xsd:element name="MediaServiceLocation" ma:index="12" nillable="true" ma:displayName="Location" ma:hidden="true" ma:internalName="MediaServiceLocation" ma:readOnly="true">
      <xsd:simpleType>
        <xsd:restriction base="dms:Text"/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7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8" nillable="true" ma:displayName="KeyPoints" ma:hidden="true" ma:internalName="MediaServiceKeyPoints" ma:readOnly="true">
      <xsd:simpleType>
        <xsd:restriction base="dms:Note"/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33c73ff-1f47-478d-836a-52d41c4c8390" elementFormDefault="qualified">
    <xsd:import namespace="http://schemas.microsoft.com/office/2006/documentManagement/types"/>
    <xsd:import namespace="http://schemas.microsoft.com/office/infopath/2007/PartnerControls"/>
    <xsd:element name="SharedWithUsers" ma:index="13" nillable="true" ma:displayName="Shared With" ma:hidden="true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4" nillable="true" ma:displayName="Shared With Details" ma:hidden="true" ma:internalName="SharedWithDetail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displayName="Content Type"/>
        <xsd:element ref="dc:title" minOccurs="0" maxOccurs="1" ma:index="1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98EA66D5-7DEB-460E-9BF2-D3EC09181496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BB54F4DB-2F9F-4504-8F1B-7D8BED1C1D22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7193443-4924-4c98-83f1-322a08f13154"/>
    <ds:schemaRef ds:uri="933c73ff-1f47-478d-836a-52d41c4c8390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8C8D5A29-EBCD-487C-BE25-19CD07F26D95}">
  <ds:schemaRefs>
    <ds:schemaRef ds:uri="http://purl.org/dc/elements/1.1/"/>
    <ds:schemaRef ds:uri="http://schemas.microsoft.com/office/2006/metadata/properties"/>
    <ds:schemaRef ds:uri="933c73ff-1f47-478d-836a-52d41c4c8390"/>
    <ds:schemaRef ds:uri="http://purl.org/dc/terms/"/>
    <ds:schemaRef ds:uri="http://schemas.openxmlformats.org/package/2006/metadata/core-properties"/>
    <ds:schemaRef ds:uri="http://schemas.microsoft.com/office/2006/documentManagement/types"/>
    <ds:schemaRef ds:uri="http://schemas.microsoft.com/office/infopath/2007/PartnerControls"/>
    <ds:schemaRef ds:uri="b7193443-4924-4c98-83f1-322a08f13154"/>
    <ds:schemaRef ds:uri="http://www.w3.org/XML/1998/namespace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2058</TotalTime>
  <Words>66</Words>
  <Application>Microsoft Office PowerPoint</Application>
  <PresentationFormat>On-screen Show (4:3)</PresentationFormat>
  <Paragraphs>10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9" baseType="lpstr">
      <vt:lpstr>Twinkl</vt:lpstr>
      <vt:lpstr>Arial</vt:lpstr>
      <vt:lpstr>Calibri</vt:lpstr>
      <vt:lpstr>Twinkl Cursive Looped</vt:lpstr>
      <vt:lpstr>Office Theme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Meghan Parry</dc:creator>
  <cp:lastModifiedBy>Alice Watton</cp:lastModifiedBy>
  <cp:revision>29</cp:revision>
  <dcterms:created xsi:type="dcterms:W3CDTF">2020-10-11T13:03:23Z</dcterms:created>
  <dcterms:modified xsi:type="dcterms:W3CDTF">2022-01-03T20:39:14Z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0x01010041443E85BA137C438EEAFD7FD4AD28F3</vt:lpwstr>
  </property>
</Properties>
</file>