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296" r:id="rId11"/>
    <p:sldId id="297" r:id="rId12"/>
    <p:sldId id="306" r:id="rId13"/>
    <p:sldId id="307" r:id="rId14"/>
    <p:sldId id="299" r:id="rId15"/>
    <p:sldId id="308" r:id="rId16"/>
    <p:sldId id="319" r:id="rId17"/>
    <p:sldId id="320" r:id="rId18"/>
    <p:sldId id="318" r:id="rId19"/>
    <p:sldId id="309" r:id="rId20"/>
    <p:sldId id="310" r:id="rId21"/>
    <p:sldId id="311" r:id="rId22"/>
    <p:sldId id="321" r:id="rId23"/>
    <p:sldId id="322" r:id="rId24"/>
    <p:sldId id="315" r:id="rId25"/>
    <p:sldId id="316" r:id="rId26"/>
    <p:sldId id="313" r:id="rId27"/>
    <p:sldId id="324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28/10/2020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 this lesson we are going to use number bonds to help us add.</a:t>
            </a:r>
          </a:p>
          <a:p>
            <a:r>
              <a:rPr lang="en-GB" dirty="0" smtClean="0"/>
              <a:t>I am going to show a number, then I want you to shout what number</a:t>
            </a:r>
            <a:r>
              <a:rPr lang="en-GB" baseline="0" dirty="0" smtClean="0"/>
              <a:t> you would add to it to make ten.  </a:t>
            </a:r>
          </a:p>
          <a:p>
            <a:r>
              <a:rPr lang="en-GB" baseline="0" dirty="0" smtClean="0"/>
              <a:t>Let’s do one together.</a:t>
            </a:r>
          </a:p>
          <a:p>
            <a:r>
              <a:rPr lang="en-GB" baseline="0" dirty="0" smtClean="0"/>
              <a:t>Here is 6 so you would shout…..4!  6 + 4 makes 10</a:t>
            </a:r>
          </a:p>
          <a:p>
            <a:r>
              <a:rPr lang="en-GB" baseline="0" dirty="0" smtClean="0"/>
              <a:t>Here we go.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5950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 this lesson we are going to use number bonds to help us add.</a:t>
            </a:r>
          </a:p>
          <a:p>
            <a:r>
              <a:rPr lang="en-GB" dirty="0" smtClean="0"/>
              <a:t>I am going to show a number, then I want you to shout what number</a:t>
            </a:r>
            <a:r>
              <a:rPr lang="en-GB" baseline="0" dirty="0" smtClean="0"/>
              <a:t> you would add to it to make ten.  </a:t>
            </a:r>
          </a:p>
          <a:p>
            <a:r>
              <a:rPr lang="en-GB" baseline="0" dirty="0" smtClean="0"/>
              <a:t>Let’s do one together.</a:t>
            </a:r>
          </a:p>
          <a:p>
            <a:r>
              <a:rPr lang="en-GB" baseline="0" dirty="0" smtClean="0"/>
              <a:t>Here is 6 so you would shout…..4!  6 + 4 makes 10</a:t>
            </a:r>
          </a:p>
          <a:p>
            <a:r>
              <a:rPr lang="en-GB" baseline="0" dirty="0" smtClean="0"/>
              <a:t>Here we go.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21604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 this lesson we are going to use number bonds to help us add.</a:t>
            </a:r>
          </a:p>
          <a:p>
            <a:r>
              <a:rPr lang="en-GB" dirty="0" smtClean="0"/>
              <a:t>I am going to show a number, then I want you to shout what number</a:t>
            </a:r>
            <a:r>
              <a:rPr lang="en-GB" baseline="0" dirty="0" smtClean="0"/>
              <a:t> you would add to it to make ten.  </a:t>
            </a:r>
          </a:p>
          <a:p>
            <a:r>
              <a:rPr lang="en-GB" baseline="0" dirty="0" smtClean="0"/>
              <a:t>Let’s do one together.</a:t>
            </a:r>
          </a:p>
          <a:p>
            <a:r>
              <a:rPr lang="en-GB" baseline="0" dirty="0" smtClean="0"/>
              <a:t>Here is 6 so you would shout…..4!  6 + 4 makes 10</a:t>
            </a:r>
          </a:p>
          <a:p>
            <a:r>
              <a:rPr lang="en-GB" baseline="0" dirty="0" smtClean="0"/>
              <a:t>Here we go.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64428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 this lesson we are going to use number bonds to help us add.</a:t>
            </a:r>
          </a:p>
          <a:p>
            <a:r>
              <a:rPr lang="en-GB" dirty="0" smtClean="0"/>
              <a:t>I am going to show a number, then I want you to shout what number</a:t>
            </a:r>
            <a:r>
              <a:rPr lang="en-GB" baseline="0" dirty="0" smtClean="0"/>
              <a:t> you would add to it to make ten.  </a:t>
            </a:r>
          </a:p>
          <a:p>
            <a:r>
              <a:rPr lang="en-GB" baseline="0" dirty="0" smtClean="0"/>
              <a:t>Let’s do one together.</a:t>
            </a:r>
          </a:p>
          <a:p>
            <a:r>
              <a:rPr lang="en-GB" baseline="0" dirty="0" smtClean="0"/>
              <a:t>Here is 6 so you would shout…..4!  6 + 4 makes 10</a:t>
            </a:r>
          </a:p>
          <a:p>
            <a:r>
              <a:rPr lang="en-GB" baseline="0" dirty="0" smtClean="0"/>
              <a:t>Here we go.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95417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 this lesson we are going to use number bonds to help us add.</a:t>
            </a:r>
          </a:p>
          <a:p>
            <a:r>
              <a:rPr lang="en-GB" dirty="0" smtClean="0"/>
              <a:t>I am going to show a number, then I want you to shout what number</a:t>
            </a:r>
            <a:r>
              <a:rPr lang="en-GB" baseline="0" dirty="0" smtClean="0"/>
              <a:t> you would add to it to make ten.  </a:t>
            </a:r>
          </a:p>
          <a:p>
            <a:r>
              <a:rPr lang="en-GB" baseline="0" dirty="0" smtClean="0"/>
              <a:t>Let’s do one together.</a:t>
            </a:r>
          </a:p>
          <a:p>
            <a:r>
              <a:rPr lang="en-GB" baseline="0" dirty="0" smtClean="0"/>
              <a:t>Here is 6 so you would shout…..4!  6 + 4 makes 10</a:t>
            </a:r>
          </a:p>
          <a:p>
            <a:r>
              <a:rPr lang="en-GB" baseline="0" dirty="0" smtClean="0"/>
              <a:t>Here we go.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32487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 this lesson we are going to use number bonds to help us add.</a:t>
            </a:r>
          </a:p>
          <a:p>
            <a:r>
              <a:rPr lang="en-GB" dirty="0" smtClean="0"/>
              <a:t>I am going to show a number, then I want you to shout what number</a:t>
            </a:r>
            <a:r>
              <a:rPr lang="en-GB" baseline="0" dirty="0" smtClean="0"/>
              <a:t> you would add to it to make ten.  </a:t>
            </a:r>
          </a:p>
          <a:p>
            <a:r>
              <a:rPr lang="en-GB" baseline="0" dirty="0" smtClean="0"/>
              <a:t>Let’s do one together.</a:t>
            </a:r>
          </a:p>
          <a:p>
            <a:r>
              <a:rPr lang="en-GB" baseline="0" dirty="0" smtClean="0"/>
              <a:t>Here is 6 so you would shout…..4!  6 + 4 makes 10</a:t>
            </a:r>
          </a:p>
          <a:p>
            <a:r>
              <a:rPr lang="en-GB" baseline="0" dirty="0" smtClean="0"/>
              <a:t>Here we go.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86220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4012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14746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6783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20.png"/><Relationship Id="rId10" Type="http://schemas.openxmlformats.org/officeDocument/2006/relationships/image" Target="../media/image17.png"/><Relationship Id="rId9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png"/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160.png"/><Relationship Id="rId10" Type="http://schemas.openxmlformats.org/officeDocument/2006/relationships/image" Target="../media/image21.png"/><Relationship Id="rId9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23.png"/><Relationship Id="rId11" Type="http://schemas.openxmlformats.org/officeDocument/2006/relationships/image" Target="../media/image10.png"/><Relationship Id="rId10" Type="http://schemas.openxmlformats.org/officeDocument/2006/relationships/image" Target="../media/image26.png"/><Relationship Id="rId9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5" Type="http://schemas.openxmlformats.org/officeDocument/2006/relationships/image" Target="../media/image23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5" Type="http://schemas.openxmlformats.org/officeDocument/2006/relationships/image" Target="../media/image24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4" Type="http://schemas.openxmlformats.org/officeDocument/2006/relationships/image" Target="../media/image12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2.emf"/><Relationship Id="rId7" Type="http://schemas.openxmlformats.org/officeDocument/2006/relationships/image" Target="../media/image27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Relationship Id="rId4" Type="http://schemas.openxmlformats.org/officeDocument/2006/relationships/image" Target="../media/image1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8192"/>
            <a:ext cx="7698902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40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04.11.20</a:t>
            </a:r>
          </a:p>
          <a:p>
            <a:r>
              <a:rPr lang="en-US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LO: To add and subtract</a:t>
            </a:r>
          </a:p>
          <a:p>
            <a:r>
              <a:rPr lang="en-US" sz="40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C: Subtract a 1 digit number from</a:t>
            </a:r>
          </a:p>
          <a:p>
            <a:r>
              <a:rPr lang="en-US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 2 digit number –crossing 10 recap</a:t>
            </a:r>
            <a:endParaRPr lang="en-US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1247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the subtractions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lang="en-GB" sz="2800" baseline="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 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16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 Complete the subtractions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		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10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7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	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 Partition 6 in two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different ways.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124754"/>
              </a:xfrm>
              <a:prstGeom prst="rect">
                <a:avLst/>
              </a:prstGeom>
              <a:blipFill>
                <a:blip r:embed="rId4"/>
                <a:stretch>
                  <a:fillRect l="-1707" t="-10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6060069" y="2914681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104700" y="2922678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91543" y="1199606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60069" y="1199606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3785381" y="4022059"/>
            <a:ext cx="1824989" cy="1885797"/>
            <a:chOff x="268171" y="249049"/>
            <a:chExt cx="2498576" cy="2448272"/>
          </a:xfrm>
        </p:grpSpPr>
        <p:sp>
          <p:nvSpPr>
            <p:cNvPr id="9" name="Oval 8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2" name="Straight Connector 11"/>
            <p:cNvCxnSpPr>
              <a:stCxn id="9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>
              <a:stCxn id="9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/>
          <p:cNvSpPr txBox="1"/>
          <p:nvPr/>
        </p:nvSpPr>
        <p:spPr>
          <a:xfrm>
            <a:off x="4453269" y="4087795"/>
            <a:ext cx="539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 smtClean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6004442" y="4022059"/>
            <a:ext cx="1824989" cy="1885797"/>
            <a:chOff x="268171" y="249049"/>
            <a:chExt cx="2498576" cy="2448272"/>
          </a:xfrm>
        </p:grpSpPr>
        <p:sp>
          <p:nvSpPr>
            <p:cNvPr id="16" name="Oval 15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9" name="Straight Connector 18"/>
            <p:cNvCxnSpPr>
              <a:stCxn id="16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16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extBox 20"/>
          <p:cNvSpPr txBox="1"/>
          <p:nvPr/>
        </p:nvSpPr>
        <p:spPr>
          <a:xfrm>
            <a:off x="6663041" y="4081832"/>
            <a:ext cx="539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 smtClean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303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1247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the subtractions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lang="en-GB" sz="2800" baseline="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 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16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 Complete the subtractions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			   10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7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	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 Partition 6 in two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different ways.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124754"/>
              </a:xfrm>
              <a:prstGeom prst="rect">
                <a:avLst/>
              </a:prstGeom>
              <a:blipFill>
                <a:blip r:embed="rId5"/>
                <a:stretch>
                  <a:fillRect l="-1707" t="-10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3104700" y="2922678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91543" y="1199606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60069" y="1199606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3785381" y="4022059"/>
            <a:ext cx="1824989" cy="1885797"/>
            <a:chOff x="268171" y="249049"/>
            <a:chExt cx="2498576" cy="2448272"/>
          </a:xfrm>
        </p:grpSpPr>
        <p:sp>
          <p:nvSpPr>
            <p:cNvPr id="9" name="Oval 8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2" name="Straight Connector 11"/>
            <p:cNvCxnSpPr>
              <a:stCxn id="9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>
              <a:stCxn id="9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/>
          <p:cNvSpPr txBox="1"/>
          <p:nvPr/>
        </p:nvSpPr>
        <p:spPr>
          <a:xfrm>
            <a:off x="4453269" y="4087795"/>
            <a:ext cx="539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 smtClean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6004442" y="4022059"/>
            <a:ext cx="1824989" cy="1885797"/>
            <a:chOff x="268171" y="249049"/>
            <a:chExt cx="2498576" cy="2448272"/>
          </a:xfrm>
        </p:grpSpPr>
        <p:sp>
          <p:nvSpPr>
            <p:cNvPr id="16" name="Oval 15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9" name="Straight Connector 18"/>
            <p:cNvCxnSpPr>
              <a:stCxn id="16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16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extBox 20"/>
          <p:cNvSpPr txBox="1"/>
          <p:nvPr/>
        </p:nvSpPr>
        <p:spPr>
          <a:xfrm>
            <a:off x="6663041" y="4081832"/>
            <a:ext cx="539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 smtClean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181689" y="1199606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10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123360" y="1205941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10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198436" y="2930320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8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140922" y="2919116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817637" y="5304205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996710" y="5301842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034705" y="5285909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200445" y="5308623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817637" y="5304205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2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996710" y="5297673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034705" y="5292960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3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200445" y="5318975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37" name="Rectangle 36"/>
          <p:cNvSpPr/>
          <p:nvPr/>
        </p:nvSpPr>
        <p:spPr>
          <a:xfrm>
            <a:off x="6060069" y="2914681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3281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8" grpId="0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4" grpId="0"/>
      <p:bldP spid="35" grpId="0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26668" y="489527"/>
            <a:ext cx="81173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can use number bonds to help us subtract!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8608" y="1452110"/>
            <a:ext cx="3844718" cy="384887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18876" y="1342271"/>
            <a:ext cx="4364181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600" dirty="0">
                <a:solidFill>
                  <a:prstClr val="black"/>
                </a:solidFill>
                <a:latin typeface="Calibri" panose="020F0502020204030204"/>
              </a:rPr>
              <a:t>8</a:t>
            </a:r>
            <a:r>
              <a:rPr kumimoji="0" lang="en-GB" sz="1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GB" sz="1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8671" y="3453247"/>
            <a:ext cx="4364181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600" noProof="0" dirty="0" smtClean="0">
                <a:solidFill>
                  <a:prstClr val="black"/>
                </a:solidFill>
                <a:latin typeface="Calibri" panose="020F0502020204030204"/>
              </a:rPr>
              <a:t>6</a:t>
            </a:r>
            <a:r>
              <a:rPr kumimoji="0" lang="en-GB" sz="1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GB" sz="1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14899" y="3468636"/>
            <a:ext cx="931665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5797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26668" y="489527"/>
            <a:ext cx="81173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can use number bonds to help us subtract!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8608" y="1452110"/>
            <a:ext cx="3844718" cy="384887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18876" y="1342271"/>
            <a:ext cx="4364181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600" dirty="0">
                <a:solidFill>
                  <a:prstClr val="black"/>
                </a:solidFill>
                <a:latin typeface="Calibri" panose="020F0502020204030204"/>
              </a:rPr>
              <a:t>8</a:t>
            </a:r>
            <a:r>
              <a:rPr kumimoji="0" lang="en-GB" sz="1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GB" sz="1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77588" y="3502328"/>
            <a:ext cx="4364181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600" dirty="0">
                <a:solidFill>
                  <a:prstClr val="black"/>
                </a:solidFill>
                <a:latin typeface="Calibri" panose="020F0502020204030204"/>
              </a:rPr>
              <a:t>1</a:t>
            </a:r>
            <a:r>
              <a:rPr kumimoji="0" lang="en-GB" sz="1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GB" sz="1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15088" y="3438932"/>
            <a:ext cx="931665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500" dirty="0">
                <a:solidFill>
                  <a:srgbClr val="ED7D31">
                    <a:lumMod val="75000"/>
                  </a:srgbClr>
                </a:solidFill>
                <a:latin typeface="Calibri" panose="020F0502020204030204"/>
              </a:rPr>
              <a:t>7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131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26668" y="489527"/>
            <a:ext cx="81173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can use number bonds to help us subtract!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8608" y="1452110"/>
            <a:ext cx="3844718" cy="384887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18876" y="1342271"/>
            <a:ext cx="4364181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600" dirty="0">
                <a:solidFill>
                  <a:prstClr val="black"/>
                </a:solidFill>
                <a:latin typeface="Calibri" panose="020F0502020204030204"/>
              </a:rPr>
              <a:t>7</a:t>
            </a:r>
            <a:r>
              <a:rPr kumimoji="0" lang="en-GB" sz="1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GB" sz="1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77588" y="3502328"/>
            <a:ext cx="4364181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600" noProof="0" dirty="0" smtClean="0">
                <a:solidFill>
                  <a:prstClr val="black"/>
                </a:solidFill>
                <a:latin typeface="Calibri" panose="020F0502020204030204"/>
              </a:rPr>
              <a:t>3</a:t>
            </a:r>
            <a:r>
              <a:rPr kumimoji="0" lang="en-GB" sz="1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GB" sz="1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15088" y="3438932"/>
            <a:ext cx="931665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500" noProof="0" dirty="0" smtClean="0">
                <a:solidFill>
                  <a:srgbClr val="ED7D31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831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818866" y="2303687"/>
                <a:ext cx="4926337" cy="18774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1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6 </a:t>
                </a:r>
                <a14:m>
                  <m:oMath xmlns:m="http://schemas.openxmlformats.org/officeDocument/2006/math">
                    <m:r>
                      <a:rPr kumimoji="0" lang="en-GB" sz="11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11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11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endParaRPr kumimoji="0" lang="en-GB" sz="1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8866" y="2303687"/>
                <a:ext cx="4926337" cy="1877437"/>
              </a:xfrm>
              <a:prstGeom prst="rect">
                <a:avLst/>
              </a:prstGeom>
              <a:blipFill>
                <a:blip r:embed="rId6"/>
                <a:stretch>
                  <a:fillRect l="-15594" t="-21104" b="-441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5888736" y="2596340"/>
            <a:ext cx="1759527" cy="1332099"/>
          </a:xfrm>
          <a:prstGeom prst="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363453" y="2331365"/>
            <a:ext cx="931665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7139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818866" y="2303687"/>
                <a:ext cx="4926337" cy="18774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1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9</a:t>
                </a:r>
                <a:r>
                  <a:rPr kumimoji="0" lang="en-GB" sz="11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11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11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11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endParaRPr kumimoji="0" lang="en-GB" sz="1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8866" y="2303687"/>
                <a:ext cx="4926337" cy="1877437"/>
              </a:xfrm>
              <a:prstGeom prst="rect">
                <a:avLst/>
              </a:prstGeom>
              <a:blipFill>
                <a:blip r:embed="rId6"/>
                <a:stretch>
                  <a:fillRect l="-15594" t="-21104" b="-441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5888736" y="2583277"/>
            <a:ext cx="1759527" cy="1332099"/>
          </a:xfrm>
          <a:prstGeom prst="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363453" y="2318302"/>
            <a:ext cx="931665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500" dirty="0">
                <a:solidFill>
                  <a:srgbClr val="ED7D31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31242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667512" y="2303687"/>
                <a:ext cx="5077691" cy="18774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1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9</a:t>
                </a:r>
                <a:r>
                  <a:rPr kumimoji="0" lang="en-GB" sz="11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11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11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GB" sz="11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endParaRPr kumimoji="0" lang="en-GB" sz="1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2303687"/>
                <a:ext cx="5077691" cy="1877437"/>
              </a:xfrm>
              <a:prstGeom prst="rect">
                <a:avLst/>
              </a:prstGeom>
              <a:blipFill>
                <a:blip r:embed="rId6"/>
                <a:stretch>
                  <a:fillRect l="-13702" t="-21104" b="-441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5888736" y="2596340"/>
            <a:ext cx="1759527" cy="1332099"/>
          </a:xfrm>
          <a:prstGeom prst="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363453" y="2331365"/>
            <a:ext cx="931665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7330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453259" y="2885079"/>
                <a:ext cx="542290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5400" dirty="0" smtClean="0">
                    <a:solidFill>
                      <a:prstClr val="black"/>
                    </a:solidFill>
                    <a:latin typeface="Calibri" panose="020F0502020204030204"/>
                  </a:rPr>
                  <a:t>17</a:t>
                </a:r>
                <a:r>
                  <a:rPr kumimoji="0" lang="en-GB" sz="5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5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kumimoji="0" lang="en-GB" sz="5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</m:t>
                    </m:r>
                    <m:r>
                      <a:rPr kumimoji="0" lang="en-GB" sz="5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</m:t>
                    </m:r>
                  </m:oMath>
                </a14:m>
                <a:r>
                  <a:rPr lang="en-GB" sz="5400" dirty="0" smtClean="0">
                    <a:solidFill>
                      <a:prstClr val="black"/>
                    </a:solidFill>
                    <a:latin typeface="Calibri" panose="020F0502020204030204"/>
                  </a:rPr>
                  <a:t>9</a:t>
                </a:r>
                <a:r>
                  <a:rPr kumimoji="0" lang="en-GB" sz="5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</a:t>
                </a:r>
                <a:endParaRPr kumimoji="0" lang="en-GB" sz="5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3259" y="2885079"/>
                <a:ext cx="5422900" cy="923330"/>
              </a:xfrm>
              <a:prstGeom prst="rect">
                <a:avLst/>
              </a:prstGeom>
              <a:blipFill>
                <a:blip r:embed="rId6"/>
                <a:stretch>
                  <a:fillRect l="-5955" t="-17763" b="-394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Connector 8"/>
          <p:cNvCxnSpPr/>
          <p:nvPr/>
        </p:nvCxnSpPr>
        <p:spPr>
          <a:xfrm flipH="1">
            <a:off x="3773742" y="3694047"/>
            <a:ext cx="450850" cy="6298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498963" y="3687992"/>
            <a:ext cx="570169" cy="6298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384908" y="4140015"/>
            <a:ext cx="685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dirty="0">
                <a:solidFill>
                  <a:prstClr val="black"/>
                </a:solidFill>
                <a:latin typeface="Calibri" panose="020F0502020204030204"/>
              </a:rPr>
              <a:t>7</a:t>
            </a: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46756" y="4130066"/>
            <a:ext cx="685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640343" y="2893293"/>
                <a:ext cx="215891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lang="en-GB" sz="5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5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</a:t>
                </a:r>
                <a:endParaRPr kumimoji="0" lang="en-GB" sz="5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0343" y="2893293"/>
                <a:ext cx="2158918" cy="923330"/>
              </a:xfrm>
              <a:prstGeom prst="rect">
                <a:avLst/>
              </a:prstGeom>
              <a:blipFill>
                <a:blip r:embed="rId8"/>
                <a:stretch>
                  <a:fillRect t="-17881" b="-403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822372"/>
              </p:ext>
            </p:extLst>
          </p:nvPr>
        </p:nvGraphicFramePr>
        <p:xfrm>
          <a:off x="1282453" y="1609790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13065737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749941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7277455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8064074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044925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861454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2647390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3293585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020239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143519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04894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9054569"/>
                  </a:ext>
                </a:extLst>
              </a:tr>
            </a:tbl>
          </a:graphicData>
        </a:graphic>
      </p:graphicFrame>
      <p:grpSp>
        <p:nvGrpSpPr>
          <p:cNvPr id="39" name="Group 38"/>
          <p:cNvGrpSpPr/>
          <p:nvPr/>
        </p:nvGrpSpPr>
        <p:grpSpPr>
          <a:xfrm>
            <a:off x="987813" y="1320230"/>
            <a:ext cx="6786880" cy="1277927"/>
            <a:chOff x="711200" y="4236720"/>
            <a:chExt cx="6786880" cy="1277927"/>
          </a:xfrm>
        </p:grpSpPr>
        <p:sp>
          <p:nvSpPr>
            <p:cNvPr id="40" name="Rectangle 39"/>
            <p:cNvSpPr/>
            <p:nvPr/>
          </p:nvSpPr>
          <p:spPr>
            <a:xfrm>
              <a:off x="812800" y="4236720"/>
              <a:ext cx="6685280" cy="477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>
                <a:latin typeface="KG Primary Penmanship" panose="02000506000000020003" pitchFamily="2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711200" y="5037127"/>
              <a:ext cx="6685280" cy="477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>
                <a:latin typeface="KG Primary Penmanship" panose="02000506000000020003" pitchFamily="2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47202" y="5037127"/>
              <a:ext cx="34015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/>
                <a:t>7</a:t>
              </a:r>
              <a:endParaRPr lang="en-GB" sz="2400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450468" y="5037127"/>
              <a:ext cx="34015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/>
                <a:t>8</a:t>
              </a:r>
              <a:endParaRPr lang="en-GB" sz="2400" dirty="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040929" y="5037127"/>
              <a:ext cx="34015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/>
                <a:t>9</a:t>
              </a:r>
              <a:endParaRPr lang="en-GB" sz="2400" dirty="0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591102" y="503712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10</a:t>
              </a:r>
              <a:endParaRPr lang="en-GB" sz="2400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3201460" y="503712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11</a:t>
              </a:r>
              <a:endParaRPr lang="en-GB" sz="2400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810751" y="503712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12</a:t>
              </a:r>
              <a:endParaRPr lang="en-GB" sz="2400" dirty="0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4425424" y="503712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13</a:t>
              </a:r>
              <a:endParaRPr lang="en-GB" sz="2400" dirty="0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014420" y="503712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14</a:t>
              </a:r>
              <a:endParaRPr lang="en-GB" sz="2400" dirty="0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5633369" y="503712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15</a:t>
              </a:r>
              <a:endParaRPr lang="en-GB" sz="2400" dirty="0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6237089" y="5037127"/>
              <a:ext cx="52882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/>
                <a:t>16</a:t>
              </a:r>
              <a:endParaRPr lang="en-GB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859505" y="503712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17</a:t>
              </a:r>
              <a:endParaRPr lang="en-GB" sz="2400" dirty="0"/>
            </a:p>
          </p:txBody>
        </p:sp>
      </p:grpSp>
      <p:sp>
        <p:nvSpPr>
          <p:cNvPr id="53" name="Arc 52"/>
          <p:cNvSpPr/>
          <p:nvPr/>
        </p:nvSpPr>
        <p:spPr>
          <a:xfrm>
            <a:off x="3136397" y="833628"/>
            <a:ext cx="4243711" cy="1721656"/>
          </a:xfrm>
          <a:prstGeom prst="arc">
            <a:avLst>
              <a:gd name="adj1" fmla="val 10723193"/>
              <a:gd name="adj2" fmla="val 0"/>
            </a:avLst>
          </a:prstGeom>
          <a:ln w="38100">
            <a:solidFill>
              <a:schemeClr val="accent2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4854593" y="279639"/>
                <a:ext cx="78899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320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b="0" i="0" dirty="0" smtClean="0">
                    <a:solidFill>
                      <a:schemeClr val="accent2"/>
                    </a:solidFill>
                  </a:rPr>
                  <a:t>7</a:t>
                </a:r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4593" y="279639"/>
                <a:ext cx="788999" cy="584775"/>
              </a:xfrm>
              <a:prstGeom prst="rect">
                <a:avLst/>
              </a:prstGeom>
              <a:blipFill>
                <a:blip r:embed="rId9"/>
                <a:stretch>
                  <a:fillRect t="-12500" r="-18462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Arc 54"/>
          <p:cNvSpPr/>
          <p:nvPr/>
        </p:nvSpPr>
        <p:spPr>
          <a:xfrm>
            <a:off x="1878026" y="833628"/>
            <a:ext cx="1198726" cy="1721656"/>
          </a:xfrm>
          <a:prstGeom prst="arc">
            <a:avLst>
              <a:gd name="adj1" fmla="val 10723193"/>
              <a:gd name="adj2" fmla="val 184841"/>
            </a:avLst>
          </a:prstGeom>
          <a:ln w="38100">
            <a:solidFill>
              <a:schemeClr val="accent2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2097095" y="279639"/>
                <a:ext cx="78899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320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b="0" i="0" dirty="0" smtClean="0">
                    <a:solidFill>
                      <a:schemeClr val="accent2"/>
                    </a:solidFill>
                  </a:rPr>
                  <a:t>2</a:t>
                </a:r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7095" y="279639"/>
                <a:ext cx="788999" cy="584775"/>
              </a:xfrm>
              <a:prstGeom prst="rect">
                <a:avLst/>
              </a:prstGeom>
              <a:blipFill>
                <a:blip r:embed="rId10"/>
                <a:stretch>
                  <a:fillRect t="-12500" r="-1938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860314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6" grpId="0"/>
      <p:bldP spid="53" grpId="0" animBg="1"/>
      <p:bldP spid="54" grpId="0"/>
      <p:bldP spid="55" grpId="0" animBg="1"/>
      <p:bldP spid="5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453259" y="2885079"/>
                <a:ext cx="542290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5400" dirty="0" smtClean="0">
                    <a:solidFill>
                      <a:prstClr val="black"/>
                    </a:solidFill>
                    <a:latin typeface="Calibri" panose="020F0502020204030204"/>
                  </a:rPr>
                  <a:t>16</a:t>
                </a:r>
                <a:r>
                  <a:rPr kumimoji="0" lang="en-GB" sz="5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5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kumimoji="0" lang="en-GB" sz="5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</m:t>
                    </m:r>
                    <m:r>
                      <a:rPr kumimoji="0" lang="en-GB" sz="5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</m:t>
                    </m:r>
                  </m:oMath>
                </a14:m>
                <a:r>
                  <a:rPr lang="en-GB" sz="5400" dirty="0" smtClean="0">
                    <a:solidFill>
                      <a:prstClr val="black"/>
                    </a:solidFill>
                    <a:latin typeface="Calibri" panose="020F0502020204030204"/>
                  </a:rPr>
                  <a:t>9</a:t>
                </a:r>
                <a:r>
                  <a:rPr kumimoji="0" lang="en-GB" sz="5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</a:t>
                </a:r>
                <a:endParaRPr kumimoji="0" lang="en-GB" sz="5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3259" y="2885079"/>
                <a:ext cx="5422900" cy="923330"/>
              </a:xfrm>
              <a:prstGeom prst="rect">
                <a:avLst/>
              </a:prstGeom>
              <a:blipFill>
                <a:blip r:embed="rId6"/>
                <a:stretch>
                  <a:fillRect l="-5955" t="-17763" b="-394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Connector 8"/>
          <p:cNvCxnSpPr/>
          <p:nvPr/>
        </p:nvCxnSpPr>
        <p:spPr>
          <a:xfrm flipH="1">
            <a:off x="3773742" y="3694047"/>
            <a:ext cx="450850" cy="6298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498963" y="3687992"/>
            <a:ext cx="570169" cy="6298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384908" y="4140015"/>
            <a:ext cx="685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noProof="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46756" y="4130066"/>
            <a:ext cx="685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noProof="0" dirty="0" smtClean="0">
                <a:solidFill>
                  <a:prstClr val="black"/>
                </a:solidFill>
                <a:latin typeface="Calibri" panose="020F0502020204030204"/>
              </a:rPr>
              <a:t>3</a:t>
            </a: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640343" y="2893293"/>
                <a:ext cx="215891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lang="en-GB" sz="5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5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</a:t>
                </a:r>
                <a:endParaRPr kumimoji="0" lang="en-GB" sz="5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0343" y="2893293"/>
                <a:ext cx="2158918" cy="923330"/>
              </a:xfrm>
              <a:prstGeom prst="rect">
                <a:avLst/>
              </a:prstGeom>
              <a:blipFill>
                <a:blip r:embed="rId8"/>
                <a:stretch>
                  <a:fillRect t="-17881" b="-403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822372"/>
              </p:ext>
            </p:extLst>
          </p:nvPr>
        </p:nvGraphicFramePr>
        <p:xfrm>
          <a:off x="1282453" y="1609790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13065737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749941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7277455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8064074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044925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861454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2647390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3293585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020239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143519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04894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9054569"/>
                  </a:ext>
                </a:extLst>
              </a:tr>
            </a:tbl>
          </a:graphicData>
        </a:graphic>
      </p:graphicFrame>
      <p:grpSp>
        <p:nvGrpSpPr>
          <p:cNvPr id="39" name="Group 38"/>
          <p:cNvGrpSpPr/>
          <p:nvPr/>
        </p:nvGrpSpPr>
        <p:grpSpPr>
          <a:xfrm>
            <a:off x="987813" y="1320230"/>
            <a:ext cx="6786880" cy="1277927"/>
            <a:chOff x="711200" y="4236720"/>
            <a:chExt cx="6786880" cy="1277927"/>
          </a:xfrm>
        </p:grpSpPr>
        <p:sp>
          <p:nvSpPr>
            <p:cNvPr id="40" name="Rectangle 39"/>
            <p:cNvSpPr/>
            <p:nvPr/>
          </p:nvSpPr>
          <p:spPr>
            <a:xfrm>
              <a:off x="812800" y="4236720"/>
              <a:ext cx="6685280" cy="477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>
                <a:latin typeface="KG Primary Penmanship" panose="02000506000000020003" pitchFamily="2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711200" y="5037127"/>
              <a:ext cx="6685280" cy="477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>
                <a:latin typeface="KG Primary Penmanship" panose="02000506000000020003" pitchFamily="2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23074" y="5037127"/>
              <a:ext cx="34015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/>
                <a:t>7</a:t>
              </a:r>
              <a:endParaRPr lang="en-GB" sz="2400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446888" y="5037127"/>
              <a:ext cx="34015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/>
                <a:t>8</a:t>
              </a:r>
              <a:endParaRPr lang="en-GB" sz="2400" dirty="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057897" y="5037127"/>
              <a:ext cx="34015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/>
                <a:t>9</a:t>
              </a:r>
              <a:endParaRPr lang="en-GB" sz="2400" dirty="0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587522" y="503712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10</a:t>
              </a:r>
              <a:endParaRPr lang="en-GB" sz="2400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3197880" y="503712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11</a:t>
              </a:r>
              <a:endParaRPr lang="en-GB" sz="2400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807171" y="503712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12</a:t>
              </a:r>
              <a:endParaRPr lang="en-GB" sz="2400" dirty="0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4411570" y="503712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13</a:t>
              </a:r>
              <a:endParaRPr lang="en-GB" sz="2400" dirty="0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031388" y="503712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14</a:t>
              </a:r>
              <a:endParaRPr lang="en-GB" sz="2400" dirty="0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5629789" y="503712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15</a:t>
              </a:r>
              <a:endParaRPr lang="en-GB" sz="2400" dirty="0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6206267" y="5037127"/>
              <a:ext cx="56077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/>
                <a:t>16</a:t>
              </a:r>
              <a:endParaRPr lang="en-GB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859505" y="503712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17</a:t>
              </a:r>
              <a:endParaRPr lang="en-GB" sz="2400" dirty="0"/>
            </a:p>
          </p:txBody>
        </p:sp>
      </p:grpSp>
      <p:sp>
        <p:nvSpPr>
          <p:cNvPr id="53" name="Arc 52"/>
          <p:cNvSpPr/>
          <p:nvPr/>
        </p:nvSpPr>
        <p:spPr>
          <a:xfrm>
            <a:off x="3157581" y="999376"/>
            <a:ext cx="3624577" cy="1476697"/>
          </a:xfrm>
          <a:prstGeom prst="arc">
            <a:avLst>
              <a:gd name="adj1" fmla="val 10723193"/>
              <a:gd name="adj2" fmla="val 0"/>
            </a:avLst>
          </a:prstGeom>
          <a:ln w="38100">
            <a:solidFill>
              <a:schemeClr val="accent2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4555618" y="460318"/>
                <a:ext cx="78899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320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b="0" i="0" dirty="0" smtClean="0">
                    <a:solidFill>
                      <a:schemeClr val="accent2"/>
                    </a:solidFill>
                  </a:rPr>
                  <a:t>6</a:t>
                </a:r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5618" y="460318"/>
                <a:ext cx="788999" cy="584775"/>
              </a:xfrm>
              <a:prstGeom prst="rect">
                <a:avLst/>
              </a:prstGeom>
              <a:blipFill>
                <a:blip r:embed="rId9"/>
                <a:stretch>
                  <a:fillRect t="-12632" r="-1846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Arc 54"/>
          <p:cNvSpPr/>
          <p:nvPr/>
        </p:nvSpPr>
        <p:spPr>
          <a:xfrm>
            <a:off x="1308494" y="999377"/>
            <a:ext cx="1768258" cy="1476696"/>
          </a:xfrm>
          <a:prstGeom prst="arc">
            <a:avLst>
              <a:gd name="adj1" fmla="val 10723193"/>
              <a:gd name="adj2" fmla="val 0"/>
            </a:avLst>
          </a:prstGeom>
          <a:ln w="38100">
            <a:solidFill>
              <a:schemeClr val="accent2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1812329" y="460318"/>
                <a:ext cx="78899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320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b="0" i="0" dirty="0" smtClean="0">
                    <a:solidFill>
                      <a:schemeClr val="accent2"/>
                    </a:solidFill>
                  </a:rPr>
                  <a:t>3</a:t>
                </a:r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2329" y="460318"/>
                <a:ext cx="788999" cy="584775"/>
              </a:xfrm>
              <a:prstGeom prst="rect">
                <a:avLst/>
              </a:prstGeom>
              <a:blipFill>
                <a:blip r:embed="rId10"/>
                <a:stretch>
                  <a:fillRect t="-12632" r="-1846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689974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6" grpId="0"/>
      <p:bldP spid="53" grpId="0" animBg="1"/>
      <p:bldP spid="54" grpId="0"/>
      <p:bldP spid="55" grpId="0" animBg="1"/>
      <p:bldP spid="5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453259" y="2885079"/>
                <a:ext cx="542290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5400" dirty="0" smtClean="0">
                    <a:solidFill>
                      <a:prstClr val="black"/>
                    </a:solidFill>
                    <a:latin typeface="Calibri" panose="020F0502020204030204"/>
                  </a:rPr>
                  <a:t>15</a:t>
                </a:r>
                <a:r>
                  <a:rPr kumimoji="0" lang="en-GB" sz="5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5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kumimoji="0" lang="en-GB" sz="5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</m:t>
                    </m:r>
                    <m:r>
                      <a:rPr kumimoji="0" lang="en-GB" sz="5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</m:t>
                    </m:r>
                  </m:oMath>
                </a14:m>
                <a:r>
                  <a:rPr kumimoji="0" lang="en-GB" sz="5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7</a:t>
                </a:r>
                <a:r>
                  <a:rPr kumimoji="0" lang="en-GB" sz="5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</a:t>
                </a:r>
                <a:endParaRPr kumimoji="0" lang="en-GB" sz="5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3259" y="2885079"/>
                <a:ext cx="5422900" cy="923330"/>
              </a:xfrm>
              <a:prstGeom prst="rect">
                <a:avLst/>
              </a:prstGeom>
              <a:blipFill>
                <a:blip r:embed="rId6"/>
                <a:stretch>
                  <a:fillRect l="-5955" t="-17763" b="-394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Connector 8"/>
          <p:cNvCxnSpPr/>
          <p:nvPr/>
        </p:nvCxnSpPr>
        <p:spPr>
          <a:xfrm flipH="1">
            <a:off x="3773742" y="3694047"/>
            <a:ext cx="450850" cy="6298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498963" y="3687992"/>
            <a:ext cx="570169" cy="6298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384908" y="4140015"/>
            <a:ext cx="685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dirty="0">
                <a:solidFill>
                  <a:prstClr val="black"/>
                </a:solidFill>
                <a:latin typeface="Calibri" panose="020F0502020204030204"/>
              </a:rPr>
              <a:t>5</a:t>
            </a: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46756" y="4130066"/>
            <a:ext cx="685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640343" y="2893293"/>
                <a:ext cx="215891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lang="en-GB" sz="5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5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</a:t>
                </a:r>
                <a:endParaRPr kumimoji="0" lang="en-GB" sz="5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0343" y="2893293"/>
                <a:ext cx="2158918" cy="923330"/>
              </a:xfrm>
              <a:prstGeom prst="rect">
                <a:avLst/>
              </a:prstGeom>
              <a:blipFill>
                <a:blip r:embed="rId8"/>
                <a:stretch>
                  <a:fillRect t="-17881" b="-403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822372"/>
              </p:ext>
            </p:extLst>
          </p:nvPr>
        </p:nvGraphicFramePr>
        <p:xfrm>
          <a:off x="1282453" y="1609790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13065737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749941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7277455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8064074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044925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861454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2647390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3293585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020239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143519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04894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9054569"/>
                  </a:ext>
                </a:extLst>
              </a:tr>
            </a:tbl>
          </a:graphicData>
        </a:graphic>
      </p:graphicFrame>
      <p:grpSp>
        <p:nvGrpSpPr>
          <p:cNvPr id="39" name="Group 38"/>
          <p:cNvGrpSpPr/>
          <p:nvPr/>
        </p:nvGrpSpPr>
        <p:grpSpPr>
          <a:xfrm>
            <a:off x="987813" y="1320230"/>
            <a:ext cx="6786880" cy="1277927"/>
            <a:chOff x="711200" y="4236720"/>
            <a:chExt cx="6786880" cy="1277927"/>
          </a:xfrm>
        </p:grpSpPr>
        <p:sp>
          <p:nvSpPr>
            <p:cNvPr id="40" name="Rectangle 39"/>
            <p:cNvSpPr/>
            <p:nvPr/>
          </p:nvSpPr>
          <p:spPr>
            <a:xfrm>
              <a:off x="812800" y="4236720"/>
              <a:ext cx="6685280" cy="477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>
                <a:latin typeface="KG Primary Penmanship" panose="02000506000000020003" pitchFamily="2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711200" y="5037127"/>
              <a:ext cx="6685280" cy="477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>
                <a:latin typeface="KG Primary Penmanship" panose="02000506000000020003" pitchFamily="2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06106" y="5037127"/>
              <a:ext cx="34015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/>
                <a:t>7</a:t>
              </a:r>
              <a:endParaRPr lang="en-GB" sz="2400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460742" y="5037127"/>
              <a:ext cx="34015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/>
                <a:t>8</a:t>
              </a:r>
              <a:endParaRPr lang="en-GB" sz="2400" dirty="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049021" y="5037127"/>
              <a:ext cx="34015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/>
                <a:t>9</a:t>
              </a:r>
              <a:endParaRPr lang="en-GB" sz="2400" dirty="0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593920" y="503712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10</a:t>
              </a:r>
              <a:endParaRPr lang="en-GB" sz="2400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3196822" y="503712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11</a:t>
              </a:r>
              <a:endParaRPr lang="en-GB" sz="2400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797385" y="503712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12</a:t>
              </a:r>
              <a:endParaRPr lang="en-GB" sz="2400" dirty="0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4412694" y="503712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13</a:t>
              </a:r>
              <a:endParaRPr lang="en-GB" sz="2400" dirty="0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034058" y="503712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14</a:t>
              </a:r>
              <a:endParaRPr lang="en-GB" sz="2400" dirty="0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5632459" y="503712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15</a:t>
              </a:r>
              <a:endParaRPr lang="en-GB" sz="2400" dirty="0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6231815" y="5037127"/>
              <a:ext cx="52882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/>
                <a:t>16</a:t>
              </a:r>
              <a:endParaRPr lang="en-GB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857959" y="503712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17</a:t>
              </a:r>
              <a:endParaRPr lang="en-GB" sz="2400" dirty="0"/>
            </a:p>
          </p:txBody>
        </p:sp>
      </p:grpSp>
      <p:sp>
        <p:nvSpPr>
          <p:cNvPr id="53" name="Arc 52"/>
          <p:cNvSpPr/>
          <p:nvPr/>
        </p:nvSpPr>
        <p:spPr>
          <a:xfrm>
            <a:off x="3155894" y="898772"/>
            <a:ext cx="3012049" cy="1654701"/>
          </a:xfrm>
          <a:prstGeom prst="arc">
            <a:avLst>
              <a:gd name="adj1" fmla="val 10723193"/>
              <a:gd name="adj2" fmla="val 0"/>
            </a:avLst>
          </a:prstGeom>
          <a:ln w="38100">
            <a:solidFill>
              <a:schemeClr val="accent2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4138734" y="358827"/>
                <a:ext cx="78899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320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b="0" i="0" dirty="0" smtClean="0">
                    <a:solidFill>
                      <a:schemeClr val="accent2"/>
                    </a:solidFill>
                  </a:rPr>
                  <a:t>5</a:t>
                </a:r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8734" y="358827"/>
                <a:ext cx="788999" cy="584775"/>
              </a:xfrm>
              <a:prstGeom prst="rect">
                <a:avLst/>
              </a:prstGeom>
              <a:blipFill>
                <a:blip r:embed="rId9"/>
                <a:stretch>
                  <a:fillRect t="-12500" r="-1860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Arc 54"/>
          <p:cNvSpPr/>
          <p:nvPr/>
        </p:nvSpPr>
        <p:spPr>
          <a:xfrm>
            <a:off x="1909206" y="943602"/>
            <a:ext cx="1182250" cy="1609871"/>
          </a:xfrm>
          <a:prstGeom prst="arc">
            <a:avLst>
              <a:gd name="adj1" fmla="val 10723193"/>
              <a:gd name="adj2" fmla="val 21585203"/>
            </a:avLst>
          </a:prstGeom>
          <a:ln w="38100">
            <a:solidFill>
              <a:schemeClr val="accent2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2035413" y="392078"/>
                <a:ext cx="78899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320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b="0" i="0" dirty="0" smtClean="0">
                    <a:solidFill>
                      <a:schemeClr val="accent2"/>
                    </a:solidFill>
                  </a:rPr>
                  <a:t>2</a:t>
                </a:r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5413" y="392078"/>
                <a:ext cx="788999" cy="584775"/>
              </a:xfrm>
              <a:prstGeom prst="rect">
                <a:avLst/>
              </a:prstGeom>
              <a:blipFill>
                <a:blip r:embed="rId10"/>
                <a:stretch>
                  <a:fillRect t="-12500" r="-1860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1" name="Picture 3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14448" y="5262095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590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6" grpId="0"/>
      <p:bldP spid="53" grpId="0" animBg="1"/>
      <p:bldP spid="54" grpId="0"/>
      <p:bldP spid="55" grpId="0" animBg="1"/>
      <p:bldP spid="5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020491" y="969024"/>
                <a:ext cx="4922875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5400" dirty="0" smtClean="0">
                    <a:solidFill>
                      <a:prstClr val="black"/>
                    </a:solidFill>
                    <a:latin typeface="Calibri" panose="020F0502020204030204"/>
                  </a:rPr>
                  <a:t>52</a:t>
                </a:r>
                <a:r>
                  <a:rPr kumimoji="0" lang="en-GB" sz="5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5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  <m:r>
                      <a:rPr kumimoji="0" lang="en-GB" sz="54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</m:t>
                    </m:r>
                  </m:oMath>
                </a14:m>
                <a:r>
                  <a:rPr kumimoji="0" lang="en-GB" sz="5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</a:t>
                </a:r>
                <a:endParaRPr kumimoji="0" lang="en-GB" sz="5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0491" y="969024"/>
                <a:ext cx="4922875" cy="923330"/>
              </a:xfrm>
              <a:prstGeom prst="rect">
                <a:avLst/>
              </a:prstGeom>
              <a:blipFill>
                <a:blip r:embed="rId5"/>
                <a:stretch>
                  <a:fillRect t="-17881" b="-403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2" name="Straight Connector 51"/>
          <p:cNvCxnSpPr/>
          <p:nvPr/>
        </p:nvCxnSpPr>
        <p:spPr>
          <a:xfrm flipH="1">
            <a:off x="4130819" y="3064068"/>
            <a:ext cx="450850" cy="6298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4801910" y="3064068"/>
            <a:ext cx="570169" cy="6298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3741985" y="3628188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024783" y="3628188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 flipH="1">
            <a:off x="1662000" y="3064068"/>
            <a:ext cx="450850" cy="6298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2333091" y="3064068"/>
            <a:ext cx="570169" cy="6298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1273166" y="3628188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prstClr val="black"/>
                </a:solidFill>
                <a:latin typeface="Calibri" panose="020F0502020204030204"/>
              </a:rPr>
              <a:t>3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555964" y="3628188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 smtClean="0">
                <a:solidFill>
                  <a:prstClr val="black"/>
                </a:solidFill>
                <a:latin typeface="Calibri" panose="020F0502020204030204"/>
              </a:rPr>
              <a:t>5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cxnSp>
        <p:nvCxnSpPr>
          <p:cNvPr id="63" name="Straight Connector 62"/>
          <p:cNvCxnSpPr/>
          <p:nvPr/>
        </p:nvCxnSpPr>
        <p:spPr>
          <a:xfrm flipH="1">
            <a:off x="6307581" y="3064068"/>
            <a:ext cx="450850" cy="6298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6978672" y="3064068"/>
            <a:ext cx="570169" cy="6298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5918747" y="3628188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prstClr val="black"/>
                </a:solidFill>
                <a:latin typeface="Calibri" panose="020F0502020204030204"/>
              </a:rPr>
              <a:t>4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254239" y="3628188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 smtClean="0">
                <a:solidFill>
                  <a:prstClr val="black"/>
                </a:solidFill>
                <a:latin typeface="Calibri" panose="020F0502020204030204"/>
              </a:rPr>
              <a:t>4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66347" y="2256680"/>
            <a:ext cx="69281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GB" sz="5400" dirty="0">
                <a:solidFill>
                  <a:prstClr val="black"/>
                </a:solidFill>
              </a:rPr>
              <a:t>8 </a:t>
            </a:r>
          </a:p>
        </p:txBody>
      </p:sp>
      <p:sp>
        <p:nvSpPr>
          <p:cNvPr id="67" name="Rectangle 66"/>
          <p:cNvSpPr/>
          <p:nvPr/>
        </p:nvSpPr>
        <p:spPr>
          <a:xfrm>
            <a:off x="4420626" y="2256680"/>
            <a:ext cx="69281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GB" sz="5400" dirty="0">
                <a:solidFill>
                  <a:prstClr val="black"/>
                </a:solidFill>
              </a:rPr>
              <a:t>8 </a:t>
            </a:r>
          </a:p>
        </p:txBody>
      </p:sp>
      <p:sp>
        <p:nvSpPr>
          <p:cNvPr id="68" name="Rectangle 67"/>
          <p:cNvSpPr/>
          <p:nvPr/>
        </p:nvSpPr>
        <p:spPr>
          <a:xfrm>
            <a:off x="2170035" y="2256680"/>
            <a:ext cx="94070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5400" dirty="0">
                <a:solidFill>
                  <a:prstClr val="black"/>
                </a:solidFill>
              </a:rPr>
              <a:t>8 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97578" y="4985801"/>
            <a:ext cx="81173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Which of the ways to partition 8 would be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 most useful for this calculation?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644537" y="2183213"/>
            <a:ext cx="2066046" cy="231093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28276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020491" y="969024"/>
                <a:ext cx="4922875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5400" noProof="0" dirty="0" smtClean="0">
                    <a:solidFill>
                      <a:prstClr val="black"/>
                    </a:solidFill>
                    <a:latin typeface="Calibri" panose="020F0502020204030204"/>
                  </a:rPr>
                  <a:t>84</a:t>
                </a:r>
                <a:r>
                  <a:rPr kumimoji="0" lang="en-GB" sz="5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5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  <m:r>
                      <a:rPr kumimoji="0" lang="en-GB" sz="54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</m:t>
                    </m:r>
                  </m:oMath>
                </a14:m>
                <a:r>
                  <a:rPr kumimoji="0" lang="en-GB" sz="5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</a:t>
                </a:r>
                <a:endParaRPr kumimoji="0" lang="en-GB" sz="5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0491" y="969024"/>
                <a:ext cx="4922875" cy="923330"/>
              </a:xfrm>
              <a:prstGeom prst="rect">
                <a:avLst/>
              </a:prstGeom>
              <a:blipFill>
                <a:blip r:embed="rId5"/>
                <a:stretch>
                  <a:fillRect t="-17881" b="-403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2" name="Straight Connector 51"/>
          <p:cNvCxnSpPr/>
          <p:nvPr/>
        </p:nvCxnSpPr>
        <p:spPr>
          <a:xfrm flipH="1">
            <a:off x="4130819" y="3064068"/>
            <a:ext cx="450850" cy="6298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4801910" y="3064068"/>
            <a:ext cx="570169" cy="6298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3741985" y="3628188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024783" y="3628188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 flipH="1">
            <a:off x="1662000" y="3064068"/>
            <a:ext cx="450850" cy="6298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2333091" y="3064068"/>
            <a:ext cx="570169" cy="6298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1273166" y="3628188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prstClr val="black"/>
                </a:solidFill>
                <a:latin typeface="Calibri" panose="020F0502020204030204"/>
              </a:rPr>
              <a:t>3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555964" y="3628188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 smtClean="0">
                <a:solidFill>
                  <a:prstClr val="black"/>
                </a:solidFill>
                <a:latin typeface="Calibri" panose="020F0502020204030204"/>
              </a:rPr>
              <a:t>5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cxnSp>
        <p:nvCxnSpPr>
          <p:cNvPr id="63" name="Straight Connector 62"/>
          <p:cNvCxnSpPr/>
          <p:nvPr/>
        </p:nvCxnSpPr>
        <p:spPr>
          <a:xfrm flipH="1">
            <a:off x="6307581" y="3064068"/>
            <a:ext cx="450850" cy="6298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6978672" y="3064068"/>
            <a:ext cx="570169" cy="6298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5918747" y="3628188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prstClr val="black"/>
                </a:solidFill>
                <a:latin typeface="Calibri" panose="020F0502020204030204"/>
              </a:rPr>
              <a:t>4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254239" y="3628188"/>
            <a:ext cx="68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 smtClean="0">
                <a:solidFill>
                  <a:prstClr val="black"/>
                </a:solidFill>
                <a:latin typeface="Calibri" panose="020F0502020204030204"/>
              </a:rPr>
              <a:t>4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66347" y="2256680"/>
            <a:ext cx="69281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GB" sz="5400" dirty="0">
                <a:solidFill>
                  <a:prstClr val="black"/>
                </a:solidFill>
              </a:rPr>
              <a:t>8 </a:t>
            </a:r>
          </a:p>
        </p:txBody>
      </p:sp>
      <p:sp>
        <p:nvSpPr>
          <p:cNvPr id="67" name="Rectangle 66"/>
          <p:cNvSpPr/>
          <p:nvPr/>
        </p:nvSpPr>
        <p:spPr>
          <a:xfrm>
            <a:off x="4420626" y="2256680"/>
            <a:ext cx="69281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GB" sz="5400" dirty="0">
                <a:solidFill>
                  <a:prstClr val="black"/>
                </a:solidFill>
              </a:rPr>
              <a:t>8 </a:t>
            </a:r>
          </a:p>
        </p:txBody>
      </p:sp>
      <p:sp>
        <p:nvSpPr>
          <p:cNvPr id="68" name="Rectangle 67"/>
          <p:cNvSpPr/>
          <p:nvPr/>
        </p:nvSpPr>
        <p:spPr>
          <a:xfrm>
            <a:off x="2170035" y="2256680"/>
            <a:ext cx="94070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5400" dirty="0">
                <a:solidFill>
                  <a:prstClr val="black"/>
                </a:solidFill>
              </a:rPr>
              <a:t>8 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97578" y="4985801"/>
            <a:ext cx="81173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Which of the ways to partition 8 would be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 most useful for this calculation?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840535" y="2183213"/>
            <a:ext cx="2066046" cy="231093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21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1509251" y="1910427"/>
            <a:ext cx="924198" cy="260623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1921305" y="1910427"/>
            <a:ext cx="924198" cy="260623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9410" y="408168"/>
            <a:ext cx="71439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Find the difference between 25</a:t>
            </a:r>
            <a:r>
              <a:rPr kumimoji="0" lang="en-GB" sz="32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and 8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078096" y="3939187"/>
            <a:ext cx="438968" cy="5040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078096" y="3597667"/>
            <a:ext cx="438968" cy="50400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078096" y="3256149"/>
            <a:ext cx="438968" cy="50400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078096" y="2914631"/>
            <a:ext cx="438968" cy="50400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07970" y="3939187"/>
            <a:ext cx="438968" cy="50400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07970" y="3597667"/>
            <a:ext cx="438968" cy="50400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07970" y="3256149"/>
            <a:ext cx="438968" cy="50400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07970" y="2914631"/>
            <a:ext cx="438968" cy="50400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726131" y="3917825"/>
            <a:ext cx="438968" cy="504000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726131" y="3576305"/>
            <a:ext cx="438968" cy="50400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726131" y="3234787"/>
            <a:ext cx="438968" cy="504000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3056005" y="3917825"/>
            <a:ext cx="438968" cy="50400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3056005" y="3576305"/>
            <a:ext cx="438968" cy="504000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 rot="5400000">
            <a:off x="1109055" y="474550"/>
            <a:ext cx="924198" cy="2606239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 rot="5400000">
            <a:off x="3654017" y="474551"/>
            <a:ext cx="924198" cy="2606239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941426" y="1501287"/>
            <a:ext cx="438968" cy="504000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655305" y="1501287"/>
            <a:ext cx="438968" cy="504000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369184" y="1501287"/>
            <a:ext cx="438968" cy="50400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513669" y="1501287"/>
            <a:ext cx="438968" cy="504000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227547" y="1501287"/>
            <a:ext cx="438968" cy="504000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510735" y="2044365"/>
            <a:ext cx="438968" cy="504000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796868" y="2044365"/>
            <a:ext cx="438968" cy="504000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369134" y="2044365"/>
            <a:ext cx="438968" cy="504000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227533" y="2044365"/>
            <a:ext cx="438968" cy="504000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941400" y="2044365"/>
            <a:ext cx="438968" cy="504000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083001" y="2044365"/>
            <a:ext cx="438968" cy="504000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655267" y="2044365"/>
            <a:ext cx="438968" cy="504000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513669" y="2044365"/>
            <a:ext cx="438968" cy="504000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497005" y="1492861"/>
            <a:ext cx="438968" cy="504000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783138" y="1492861"/>
            <a:ext cx="438968" cy="504000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3355404" y="1492861"/>
            <a:ext cx="438968" cy="504000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213803" y="1492861"/>
            <a:ext cx="438968" cy="504000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3927670" y="1492861"/>
            <a:ext cx="438968" cy="504000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3069271" y="1492861"/>
            <a:ext cx="438968" cy="504000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3641537" y="1492861"/>
            <a:ext cx="438968" cy="504000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499939" y="1492861"/>
            <a:ext cx="438968" cy="504000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796865" y="1498479"/>
            <a:ext cx="438968" cy="504000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083001" y="1498479"/>
            <a:ext cx="438968" cy="5040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4562988" y="1440609"/>
            <a:ext cx="2389649" cy="105550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Box 87"/>
          <p:cNvSpPr txBox="1"/>
          <p:nvPr/>
        </p:nvSpPr>
        <p:spPr>
          <a:xfrm>
            <a:off x="485871" y="5124452"/>
            <a:ext cx="71439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/>
              </a:rPr>
              <a:t>T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 difference between 25</a:t>
            </a:r>
            <a:r>
              <a:rPr kumimoji="0" lang="en-GB" sz="32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and 8 is 17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47981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1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4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7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 tmFilter="0, 0; .2, .5; .8, .5; 1, 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0" dur="250" autoRev="1" fill="hold"/>
                                        <p:tgtEl>
                                          <p:spTgt spid="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 tmFilter="0, 0; .2, .5; .8, .5; 1, 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250" autoRev="1" fill="hold"/>
                                        <p:tgtEl>
                                          <p:spTgt spid="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 tmFilter="0, 0; .2, .5; .8, .5; 1, 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6" dur="250" autoRev="1" fill="hold"/>
                                        <p:tgtEl>
                                          <p:spTgt spid="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9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 tmFilter="0, 0; .2, .5; .8, .5; 1, 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250" autoRev="1" fill="hold"/>
                                        <p:tgtEl>
                                          <p:spTgt spid="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23271" y="3493621"/>
            <a:ext cx="438967" cy="504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220482" y="1505478"/>
            <a:ext cx="924198" cy="260623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632536" y="1505478"/>
            <a:ext cx="924198" cy="260623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23271" y="3152101"/>
            <a:ext cx="438967" cy="504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374661" y="393461"/>
                <a:ext cx="4922875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5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23 </a:t>
                </a:r>
                <a14:m>
                  <m:oMath xmlns:m="http://schemas.openxmlformats.org/officeDocument/2006/math">
                    <m:r>
                      <a:rPr kumimoji="0" lang="en-GB" sz="5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5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  <a:endParaRPr kumimoji="0" lang="en-GB" sz="5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4661" y="393461"/>
                <a:ext cx="4922875" cy="923330"/>
              </a:xfrm>
              <a:prstGeom prst="rect">
                <a:avLst/>
              </a:prstGeom>
              <a:blipFill>
                <a:blip r:embed="rId7"/>
                <a:stretch>
                  <a:fillRect t="-17881" b="-403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997656" y="3505393"/>
            <a:ext cx="438967" cy="504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954646" y="393461"/>
                <a:ext cx="215891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5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5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16</a:t>
                </a:r>
                <a:endParaRPr kumimoji="0" lang="en-GB" sz="5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4646" y="393461"/>
                <a:ext cx="2158918" cy="923330"/>
              </a:xfrm>
              <a:prstGeom prst="rect">
                <a:avLst/>
              </a:prstGeom>
              <a:blipFill>
                <a:blip r:embed="rId8"/>
                <a:stretch>
                  <a:fillRect t="-17881" b="-403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885752" y="3505393"/>
            <a:ext cx="438968" cy="5040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885752" y="3163873"/>
            <a:ext cx="438968" cy="50400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885752" y="2822355"/>
            <a:ext cx="438968" cy="50400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885752" y="2480837"/>
            <a:ext cx="438968" cy="50400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885752" y="2139319"/>
            <a:ext cx="438968" cy="50400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215626" y="3505393"/>
            <a:ext cx="438968" cy="5040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215626" y="3163873"/>
            <a:ext cx="438968" cy="50400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215626" y="2822355"/>
            <a:ext cx="438968" cy="5040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215626" y="2480837"/>
            <a:ext cx="438968" cy="50400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215626" y="2139319"/>
            <a:ext cx="438968" cy="504000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 flipH="1" flipV="1">
            <a:off x="5112636" y="3562637"/>
            <a:ext cx="274583" cy="32974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H="1" flipV="1">
            <a:off x="4736033" y="3218953"/>
            <a:ext cx="274583" cy="32974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H="1" flipV="1">
            <a:off x="4710834" y="3539297"/>
            <a:ext cx="274583" cy="32974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H="1" flipV="1">
            <a:off x="4311559" y="2167588"/>
            <a:ext cx="274583" cy="32974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 flipV="1">
            <a:off x="3978484" y="2197326"/>
            <a:ext cx="274583" cy="32974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 flipV="1">
            <a:off x="4303353" y="2573850"/>
            <a:ext cx="274583" cy="32974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 flipV="1">
            <a:off x="3960035" y="2540760"/>
            <a:ext cx="274583" cy="32974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64723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5|5.8|3.7|8.3|5.6|3.6|0.9|2.2|2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3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3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3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3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7.6|11.2|0.8|1.2|2.5|4.4|3.2|3.5|6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6.1|12.4|1|0.9|3.3|3.6|1|1.5|3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8.6|0.8|15.7|0.7|0.5|1.9|1.3|2|1|3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1.2|9|0.9|1|1|12.2|1|3.6|9.9|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1.2|14|1.1|4.7|0.5|0.5|0.5|0.7|0.5|0.9|7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354E36E-9428-4781-A226-1FE0CD80C8C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10990</TotalTime>
  <Words>722</Words>
  <Application>Microsoft Office PowerPoint</Application>
  <PresentationFormat>On-screen Show (4:3)</PresentationFormat>
  <Paragraphs>180</Paragraphs>
  <Slides>18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30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236</cp:revision>
  <dcterms:created xsi:type="dcterms:W3CDTF">2019-07-05T11:02:13Z</dcterms:created>
  <dcterms:modified xsi:type="dcterms:W3CDTF">2020-10-28T22:08:53Z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