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8"/>
  </p:notesMasterIdLst>
  <p:sldIdLst>
    <p:sldId id="258" r:id="rId2"/>
    <p:sldId id="264" r:id="rId3"/>
    <p:sldId id="260" r:id="rId4"/>
    <p:sldId id="256" r:id="rId5"/>
    <p:sldId id="278" r:id="rId6"/>
    <p:sldId id="273"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Tuesday 30</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inference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in boarding school.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00B050"/>
                </a:solidFill>
                <a:latin typeface="Twinkl Cursive Looped" panose="02000000000000000000" pitchFamily="2" charset="0"/>
              </a:rPr>
              <a:t>Inference Iggy </a:t>
            </a:r>
            <a:r>
              <a:rPr lang="en" sz="4400" dirty="0">
                <a:latin typeface="Twinkl Cursive Looped" panose="02000000000000000000" pitchFamily="2" charset="0"/>
              </a:rPr>
              <a:t>skills to help us read between the lines.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5" name="Picture 4">
            <a:extLst>
              <a:ext uri="{FF2B5EF4-FFF2-40B4-BE49-F238E27FC236}">
                <a16:creationId xmlns:a16="http://schemas.microsoft.com/office/drawing/2014/main" id="{95D045EE-DC00-44E2-A813-11846DC8667F}"/>
              </a:ext>
            </a:extLst>
          </p:cNvPr>
          <p:cNvPicPr>
            <a:picLocks noChangeAspect="1"/>
          </p:cNvPicPr>
          <p:nvPr/>
        </p:nvPicPr>
        <p:blipFill>
          <a:blip r:embed="rId3"/>
          <a:stretch>
            <a:fillRect/>
          </a:stretch>
        </p:blipFill>
        <p:spPr>
          <a:xfrm>
            <a:off x="9604395" y="458965"/>
            <a:ext cx="2429214" cy="288647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20155" y="1023652"/>
            <a:ext cx="6743962" cy="4062651"/>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Traffic Light Game!</a:t>
            </a:r>
          </a:p>
          <a:p>
            <a:r>
              <a:rPr lang="en-GB" sz="4800" dirty="0">
                <a:solidFill>
                  <a:schemeClr val="tx1"/>
                </a:solidFill>
                <a:latin typeface="Twinkl Cursive Looped" panose="02000000000000000000" pitchFamily="2" charset="0"/>
              </a:rPr>
              <a:t> </a:t>
            </a:r>
          </a:p>
          <a:p>
            <a:r>
              <a:rPr lang="en-GB" sz="5400" dirty="0">
                <a:solidFill>
                  <a:schemeClr val="accent4"/>
                </a:solidFill>
                <a:latin typeface="Twinkl Cursive Looped" panose="02000000000000000000" pitchFamily="2" charset="0"/>
              </a:rPr>
              <a:t>This game should help you to practice your listening skills!</a:t>
            </a:r>
            <a:endParaRPr lang="en-GB" sz="5400" dirty="0">
              <a:solidFill>
                <a:schemeClr val="accent6"/>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8A5E7D4D-18AC-4582-8E71-77E6EB607135}"/>
              </a:ext>
            </a:extLst>
          </p:cNvPr>
          <p:cNvPicPr>
            <a:picLocks noChangeAspect="1"/>
          </p:cNvPicPr>
          <p:nvPr/>
        </p:nvPicPr>
        <p:blipFill>
          <a:blip r:embed="rId3"/>
          <a:stretch>
            <a:fillRect/>
          </a:stretch>
        </p:blipFill>
        <p:spPr>
          <a:xfrm>
            <a:off x="213847" y="285857"/>
            <a:ext cx="2227739" cy="2658679"/>
          </a:xfrm>
          <a:prstGeom prst="rect">
            <a:avLst/>
          </a:prstGeom>
        </p:spPr>
      </p:pic>
      <p:pic>
        <p:nvPicPr>
          <p:cNvPr id="11" name="Picture 10">
            <a:extLst>
              <a:ext uri="{FF2B5EF4-FFF2-40B4-BE49-F238E27FC236}">
                <a16:creationId xmlns:a16="http://schemas.microsoft.com/office/drawing/2014/main" id="{ED3754E6-CF6A-4A6A-9371-1947A8CC6D1D}"/>
              </a:ext>
            </a:extLst>
          </p:cNvPr>
          <p:cNvPicPr>
            <a:picLocks noChangeAspect="1"/>
          </p:cNvPicPr>
          <p:nvPr/>
        </p:nvPicPr>
        <p:blipFill>
          <a:blip r:embed="rId3"/>
          <a:stretch>
            <a:fillRect/>
          </a:stretch>
        </p:blipFill>
        <p:spPr>
          <a:xfrm>
            <a:off x="9834304" y="285857"/>
            <a:ext cx="2227739" cy="265867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097800" y="462297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r>
              <a:rPr lang="en-GB" sz="3600" b="0" i="0" dirty="0">
                <a:solidFill>
                  <a:schemeClr val="tx1"/>
                </a:solidFill>
                <a:effectLst/>
                <a:latin typeface="Twinkl Cursive Looped" panose="02000000000000000000" pitchFamily="2" charset="0"/>
              </a:rPr>
              <a:t>p. 91 Why do you think he began to cry?  </a:t>
            </a:r>
          </a:p>
          <a:p>
            <a:pPr algn="l" rtl="0" fontAlgn="base"/>
            <a:endParaRPr lang="en-GB" sz="36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600" dirty="0">
                <a:solidFill>
                  <a:schemeClr val="tx1"/>
                </a:solidFill>
                <a:latin typeface="Twinkl Cursive Looped" panose="02000000000000000000" pitchFamily="2" charset="0"/>
              </a:rPr>
              <a:t>p</a:t>
            </a:r>
            <a:r>
              <a:rPr lang="en-GB" sz="3600" b="0" i="0" dirty="0">
                <a:solidFill>
                  <a:schemeClr val="tx1"/>
                </a:solidFill>
                <a:effectLst/>
                <a:latin typeface="Twinkl Cursive Looped" panose="02000000000000000000" pitchFamily="2" charset="0"/>
              </a:rPr>
              <a:t>.94 Why do you think Mrs Dahl kept the letters all those years?  </a:t>
            </a: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p.90-94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963610" y="1204366"/>
            <a:ext cx="5601550" cy="4401205"/>
          </a:xfrm>
          <a:prstGeom prst="rect">
            <a:avLst/>
          </a:prstGeom>
          <a:noFill/>
        </p:spPr>
        <p:txBody>
          <a:bodyPr wrap="square">
            <a:spAutoFit/>
          </a:bodyPr>
          <a:lstStyle/>
          <a:p>
            <a:pPr algn="l" rtl="0" fontAlgn="base">
              <a:buFont typeface="Arial" panose="020B0604020202020204" pitchFamily="34" charset="0"/>
              <a:buChar char="•"/>
            </a:pPr>
            <a:r>
              <a:rPr lang="en-GB" sz="2800" b="0" i="0" dirty="0">
                <a:solidFill>
                  <a:schemeClr val="accent6"/>
                </a:solidFill>
                <a:effectLst/>
                <a:latin typeface="Twinkl Cursive Looped" panose="02000000000000000000" pitchFamily="2" charset="0"/>
              </a:rPr>
              <a:t>Paddlers:  </a:t>
            </a:r>
          </a:p>
          <a:p>
            <a:pPr algn="l" rtl="0" fontAlgn="base"/>
            <a:r>
              <a:rPr lang="en-GB" sz="2800" b="0" i="0" dirty="0">
                <a:solidFill>
                  <a:schemeClr val="tx1"/>
                </a:solidFill>
                <a:effectLst/>
                <a:latin typeface="Twinkl Cursive Looped" panose="02000000000000000000" pitchFamily="2" charset="0"/>
              </a:rPr>
              <a:t>Use talking tins to discuss your ideas. We could also role-play if we need to.  </a:t>
            </a:r>
            <a:endParaRPr lang="en-GB" sz="48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1"/>
                </a:solidFill>
                <a:effectLst/>
                <a:latin typeface="Twinkl Cursive Looped" panose="02000000000000000000" pitchFamily="2" charset="0"/>
              </a:rPr>
              <a:t>Snorkellers: </a:t>
            </a:r>
            <a:r>
              <a:rPr lang="en-GB" sz="2800" b="0" i="0" dirty="0">
                <a:solidFill>
                  <a:schemeClr val="tx1"/>
                </a:solidFill>
                <a:effectLst/>
                <a:latin typeface="Twinkl Cursive Looped" panose="02000000000000000000" pitchFamily="2" charset="0"/>
              </a:rPr>
              <a:t> </a:t>
            </a:r>
          </a:p>
          <a:p>
            <a:pPr algn="l" rtl="0" fontAlgn="base"/>
            <a:r>
              <a:rPr lang="en-GB" sz="2800" dirty="0">
                <a:solidFill>
                  <a:schemeClr val="tx1"/>
                </a:solidFill>
                <a:latin typeface="Twinkl Cursive Looped" panose="02000000000000000000" pitchFamily="2" charset="0"/>
              </a:rPr>
              <a:t>W</a:t>
            </a:r>
            <a:r>
              <a:rPr lang="en-GB" sz="2800" b="0" i="0" dirty="0">
                <a:solidFill>
                  <a:schemeClr val="tx1"/>
                </a:solidFill>
                <a:effectLst/>
                <a:latin typeface="Twinkl Cursive Looped" panose="02000000000000000000" pitchFamily="2" charset="0"/>
              </a:rPr>
              <a:t>ork independently to write  justified sentences.    </a:t>
            </a:r>
            <a:endParaRPr lang="en-GB" sz="48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2"/>
                </a:solidFill>
                <a:effectLst/>
                <a:latin typeface="Twinkl Cursive Looped" panose="02000000000000000000" pitchFamily="2" charset="0"/>
              </a:rPr>
              <a:t>Divers:  </a:t>
            </a:r>
          </a:p>
          <a:p>
            <a:pPr algn="l" rtl="0" fontAlgn="base"/>
            <a:r>
              <a:rPr lang="en-GB" sz="2800" b="0" i="0" dirty="0">
                <a:solidFill>
                  <a:schemeClr val="tx1"/>
                </a:solidFill>
                <a:effectLst/>
                <a:latin typeface="Twinkl Cursive Looped" panose="02000000000000000000" pitchFamily="2" charset="0"/>
              </a:rPr>
              <a:t>To use evidence from the text to support your answers.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6</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118784"/>
            <a:ext cx="11151704" cy="433965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endParaRPr lang="en-GB" sz="287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GB" sz="5400" b="0" i="0" dirty="0">
                <a:solidFill>
                  <a:schemeClr val="tx1"/>
                </a:solidFill>
                <a:effectLst/>
                <a:latin typeface="Twinkl Cursive Looped" panose="02000000000000000000" pitchFamily="2" charset="0"/>
              </a:rPr>
              <a:t>Can you spot a link between the letters and the front cover? Why do you think Roald signed his letters this way?  </a:t>
            </a:r>
            <a:endParaRPr lang="en-GB" sz="1028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85B879A-F0C6-4535-92F5-A9B6E8771639}"/>
</file>

<file path=customXml/itemProps2.xml><?xml version="1.0" encoding="utf-8"?>
<ds:datastoreItem xmlns:ds="http://schemas.openxmlformats.org/officeDocument/2006/customXml" ds:itemID="{32ECE498-49DB-459F-9880-642C20C462F2}"/>
</file>

<file path=customXml/itemProps3.xml><?xml version="1.0" encoding="utf-8"?>
<ds:datastoreItem xmlns:ds="http://schemas.openxmlformats.org/officeDocument/2006/customXml" ds:itemID="{02C956C3-7B04-4D48-B6BA-0687E4A75E2F}"/>
</file>

<file path=docProps/app.xml><?xml version="1.0" encoding="utf-8"?>
<Properties xmlns="http://schemas.openxmlformats.org/officeDocument/2006/extended-properties" xmlns:vt="http://schemas.openxmlformats.org/officeDocument/2006/docPropsVTypes">
  <Template>Theme1</Template>
  <TotalTime>6200</TotalTime>
  <Words>194</Words>
  <Application>Microsoft Office PowerPoint</Application>
  <PresentationFormat>Widescreen</PresentationFormat>
  <Paragraphs>29</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in boarding school.   We are going to use our Inference Iggy skills to help us read between the lines. </vt:lpstr>
      <vt:lpstr>PowerPoint Presentation</vt:lpstr>
      <vt:lpstr> Class Read  </vt:lpstr>
      <vt:lpstr> Our task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25</cp:revision>
  <dcterms:created xsi:type="dcterms:W3CDTF">2021-03-01T17:41:49Z</dcterms:created>
  <dcterms:modified xsi:type="dcterms:W3CDTF">2021-03-24T20:45:33Z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