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4" r:id="rId9"/>
    <p:sldId id="267" r:id="rId10"/>
    <p:sldId id="268" r:id="rId11"/>
    <p:sldId id="265" r:id="rId12"/>
    <p:sldId id="266"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29F63A3F-5315-418A-B7D9-238C6F1B719E}" type="datetimeFigureOut">
              <a:rPr lang="en-GB" smtClean="0"/>
              <a:t>22/11/2021</a:t>
            </a:fld>
            <a:endParaRPr lang="en-GB"/>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GB"/>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0491DB68-38F5-4642-AB74-1E381503F2BB}" type="slidenum">
              <a:rPr lang="en-GB" smtClean="0"/>
              <a:t>‹#›</a:t>
            </a:fld>
            <a:endParaRPr lang="en-GB"/>
          </a:p>
        </p:txBody>
      </p:sp>
    </p:spTree>
    <p:extLst>
      <p:ext uri="{BB962C8B-B14F-4D97-AF65-F5344CB8AC3E}">
        <p14:creationId xmlns:p14="http://schemas.microsoft.com/office/powerpoint/2010/main" val="1037016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9F63A3F-5315-418A-B7D9-238C6F1B719E}"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91DB68-38F5-4642-AB74-1E381503F2BB}" type="slidenum">
              <a:rPr lang="en-GB" smtClean="0"/>
              <a:t>‹#›</a:t>
            </a:fld>
            <a:endParaRPr lang="en-GB"/>
          </a:p>
        </p:txBody>
      </p:sp>
    </p:spTree>
    <p:extLst>
      <p:ext uri="{BB962C8B-B14F-4D97-AF65-F5344CB8AC3E}">
        <p14:creationId xmlns:p14="http://schemas.microsoft.com/office/powerpoint/2010/main" val="2382407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9F63A3F-5315-418A-B7D9-238C6F1B719E}"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491DB68-38F5-4642-AB74-1E381503F2BB}" type="slidenum">
              <a:rPr lang="en-GB" smtClean="0"/>
              <a:t>‹#›</a:t>
            </a:fld>
            <a:endParaRPr lang="en-GB"/>
          </a:p>
        </p:txBody>
      </p:sp>
    </p:spTree>
    <p:extLst>
      <p:ext uri="{BB962C8B-B14F-4D97-AF65-F5344CB8AC3E}">
        <p14:creationId xmlns:p14="http://schemas.microsoft.com/office/powerpoint/2010/main" val="3614690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9F63A3F-5315-418A-B7D9-238C6F1B719E}" type="datetimeFigureOut">
              <a:rPr lang="en-GB" smtClean="0"/>
              <a:t>22/11/2021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91DB68-38F5-4642-AB74-1E381503F2BB}" type="slidenum">
              <a:rPr lang="en-GB" smtClean="0"/>
              <a:t>‹#›</a:t>
            </a:fld>
            <a:endParaRPr lang="en-GB"/>
          </a:p>
        </p:txBody>
      </p:sp>
    </p:spTree>
    <p:extLst>
      <p:ext uri="{BB962C8B-B14F-4D97-AF65-F5344CB8AC3E}">
        <p14:creationId xmlns:p14="http://schemas.microsoft.com/office/powerpoint/2010/main" val="14224479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9F63A3F-5315-418A-B7D9-238C6F1B719E}" type="datetimeFigureOut">
              <a:rPr lang="en-GB" smtClean="0"/>
              <a:t>22/11/2021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491DB68-38F5-4642-AB74-1E381503F2BB}" type="slidenum">
              <a:rPr lang="en-GB" smtClean="0"/>
              <a:t>‹#›</a:t>
            </a:fld>
            <a:endParaRPr lang="en-GB"/>
          </a:p>
        </p:txBody>
      </p:sp>
    </p:spTree>
    <p:extLst>
      <p:ext uri="{BB962C8B-B14F-4D97-AF65-F5344CB8AC3E}">
        <p14:creationId xmlns:p14="http://schemas.microsoft.com/office/powerpoint/2010/main" val="200179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9F63A3F-5315-418A-B7D9-238C6F1B719E}" type="datetimeFigureOut">
              <a:rPr lang="en-GB" smtClean="0"/>
              <a:t>22/11/2021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491DB68-38F5-4642-AB74-1E381503F2BB}" type="slidenum">
              <a:rPr lang="en-GB" smtClean="0"/>
              <a:t>‹#›</a:t>
            </a:fld>
            <a:endParaRPr lang="en-GB"/>
          </a:p>
        </p:txBody>
      </p:sp>
    </p:spTree>
    <p:extLst>
      <p:ext uri="{BB962C8B-B14F-4D97-AF65-F5344CB8AC3E}">
        <p14:creationId xmlns:p14="http://schemas.microsoft.com/office/powerpoint/2010/main" val="25506995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F63A3F-5315-418A-B7D9-238C6F1B719E}" type="datetimeFigureOut">
              <a:rPr lang="en-GB" smtClean="0"/>
              <a:t>22/11/2021</a:t>
            </a:fld>
            <a:endParaRPr lang="en-GB"/>
          </a:p>
        </p:txBody>
      </p:sp>
      <p:sp>
        <p:nvSpPr>
          <p:cNvPr id="3" name="Footer Placeholder 2"/>
          <p:cNvSpPr>
            <a:spLocks noGrp="1"/>
          </p:cNvSpPr>
          <p:nvPr>
            <p:ph type="ftr" sz="quarter" idx="11"/>
          </p:nvPr>
        </p:nvSpPr>
        <p:spPr/>
        <p:txBody>
          <a:bodyPr/>
          <a:lstStyle/>
          <a:p>
            <a:endParaRPr lang="en-GB"/>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0491DB68-38F5-4642-AB74-1E381503F2BB}" type="slidenum">
              <a:rPr lang="en-GB" smtClean="0"/>
              <a:t>‹#›</a:t>
            </a:fld>
            <a:endParaRPr lang="en-GB"/>
          </a:p>
        </p:txBody>
      </p:sp>
    </p:spTree>
    <p:extLst>
      <p:ext uri="{BB962C8B-B14F-4D97-AF65-F5344CB8AC3E}">
        <p14:creationId xmlns:p14="http://schemas.microsoft.com/office/powerpoint/2010/main" val="40291780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9F63A3F-5315-418A-B7D9-238C6F1B719E}" type="datetimeFigureOut">
              <a:rPr lang="en-GB" smtClean="0"/>
              <a:t>22/11/2021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0491DB68-38F5-4642-AB74-1E381503F2BB}" type="slidenum">
              <a:rPr lang="en-GB" smtClean="0"/>
              <a:t>‹#›</a:t>
            </a:fld>
            <a:endParaRPr lang="en-GB"/>
          </a:p>
        </p:txBody>
      </p:sp>
    </p:spTree>
    <p:extLst>
      <p:ext uri="{BB962C8B-B14F-4D97-AF65-F5344CB8AC3E}">
        <p14:creationId xmlns:p14="http://schemas.microsoft.com/office/powerpoint/2010/main" val="15968938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9F63A3F-5315-418A-B7D9-238C6F1B719E}" type="datetimeFigureOut">
              <a:rPr lang="en-GB" smtClean="0"/>
              <a:t>22/11/2021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0491DB68-38F5-4642-AB74-1E381503F2BB}" type="slidenum">
              <a:rPr lang="en-GB" smtClean="0"/>
              <a:t>‹#›</a:t>
            </a:fld>
            <a:endParaRPr lang="en-GB"/>
          </a:p>
        </p:txBody>
      </p:sp>
    </p:spTree>
    <p:extLst>
      <p:ext uri="{BB962C8B-B14F-4D97-AF65-F5344CB8AC3E}">
        <p14:creationId xmlns:p14="http://schemas.microsoft.com/office/powerpoint/2010/main" val="7331522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9F63A3F-5315-418A-B7D9-238C6F1B719E}" type="datetimeFigureOut">
              <a:rPr lang="en-GB" smtClean="0"/>
              <a:t>22/11/2021</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0491DB68-38F5-4642-AB74-1E381503F2BB}" type="slidenum">
              <a:rPr lang="en-GB" smtClean="0"/>
              <a:t>‹#›</a:t>
            </a:fld>
            <a:endParaRPr lang="en-GB"/>
          </a:p>
        </p:txBody>
      </p:sp>
    </p:spTree>
    <p:extLst>
      <p:ext uri="{BB962C8B-B14F-4D97-AF65-F5344CB8AC3E}">
        <p14:creationId xmlns:p14="http://schemas.microsoft.com/office/powerpoint/2010/main" val="3168488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29F63A3F-5315-418A-B7D9-238C6F1B719E}"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491DB68-38F5-4642-AB74-1E381503F2BB}" type="slidenum">
              <a:rPr lang="en-GB" smtClean="0"/>
              <a:t>‹#›</a:t>
            </a:fld>
            <a:endParaRPr lang="en-GB"/>
          </a:p>
        </p:txBody>
      </p:sp>
    </p:spTree>
    <p:extLst>
      <p:ext uri="{BB962C8B-B14F-4D97-AF65-F5344CB8AC3E}">
        <p14:creationId xmlns:p14="http://schemas.microsoft.com/office/powerpoint/2010/main" val="15897843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29F63A3F-5315-418A-B7D9-238C6F1B719E}"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491DB68-38F5-4642-AB74-1E381503F2BB}" type="slidenum">
              <a:rPr lang="en-GB" smtClean="0"/>
              <a:t>‹#›</a:t>
            </a:fld>
            <a:endParaRPr lang="en-GB"/>
          </a:p>
        </p:txBody>
      </p:sp>
    </p:spTree>
    <p:extLst>
      <p:ext uri="{BB962C8B-B14F-4D97-AF65-F5344CB8AC3E}">
        <p14:creationId xmlns:p14="http://schemas.microsoft.com/office/powerpoint/2010/main" val="25911639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9F63A3F-5315-418A-B7D9-238C6F1B719E}"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491DB68-38F5-4642-AB74-1E381503F2BB}" type="slidenum">
              <a:rPr lang="en-GB" smtClean="0"/>
              <a:t>‹#›</a:t>
            </a:fld>
            <a:endParaRPr lang="en-GB"/>
          </a:p>
        </p:txBody>
      </p:sp>
    </p:spTree>
    <p:extLst>
      <p:ext uri="{BB962C8B-B14F-4D97-AF65-F5344CB8AC3E}">
        <p14:creationId xmlns:p14="http://schemas.microsoft.com/office/powerpoint/2010/main" val="36666380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29F63A3F-5315-418A-B7D9-238C6F1B719E}" type="datetimeFigureOut">
              <a:rPr lang="en-GB" smtClean="0"/>
              <a:t>22/11/2021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491DB68-38F5-4642-AB74-1E381503F2BB}" type="slidenum">
              <a:rPr lang="en-GB" smtClean="0"/>
              <a:t>‹#›</a:t>
            </a:fld>
            <a:endParaRPr lang="en-GB"/>
          </a:p>
        </p:txBody>
      </p:sp>
    </p:spTree>
    <p:extLst>
      <p:ext uri="{BB962C8B-B14F-4D97-AF65-F5344CB8AC3E}">
        <p14:creationId xmlns:p14="http://schemas.microsoft.com/office/powerpoint/2010/main" val="16995243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29F63A3F-5315-418A-B7D9-238C6F1B719E}" type="datetimeFigureOut">
              <a:rPr lang="en-GB" smtClean="0"/>
              <a:t>22/11/2021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491DB68-38F5-4642-AB74-1E381503F2BB}" type="slidenum">
              <a:rPr lang="en-GB" smtClean="0"/>
              <a:t>‹#›</a:t>
            </a:fld>
            <a:endParaRPr lang="en-GB"/>
          </a:p>
        </p:txBody>
      </p:sp>
    </p:spTree>
    <p:extLst>
      <p:ext uri="{BB962C8B-B14F-4D97-AF65-F5344CB8AC3E}">
        <p14:creationId xmlns:p14="http://schemas.microsoft.com/office/powerpoint/2010/main" val="23965606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9F63A3F-5315-418A-B7D9-238C6F1B719E}"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91DB68-38F5-4642-AB74-1E381503F2BB}" type="slidenum">
              <a:rPr lang="en-GB" smtClean="0"/>
              <a:t>‹#›</a:t>
            </a:fld>
            <a:endParaRPr lang="en-GB"/>
          </a:p>
        </p:txBody>
      </p:sp>
    </p:spTree>
    <p:extLst>
      <p:ext uri="{BB962C8B-B14F-4D97-AF65-F5344CB8AC3E}">
        <p14:creationId xmlns:p14="http://schemas.microsoft.com/office/powerpoint/2010/main" val="33849306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9F63A3F-5315-418A-B7D9-238C6F1B719E}"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491DB68-38F5-4642-AB74-1E381503F2BB}" type="slidenum">
              <a:rPr lang="en-GB" smtClean="0"/>
              <a:t>‹#›</a:t>
            </a:fld>
            <a:endParaRPr lang="en-GB"/>
          </a:p>
        </p:txBody>
      </p:sp>
    </p:spTree>
    <p:extLst>
      <p:ext uri="{BB962C8B-B14F-4D97-AF65-F5344CB8AC3E}">
        <p14:creationId xmlns:p14="http://schemas.microsoft.com/office/powerpoint/2010/main" val="11297281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9F63A3F-5315-418A-B7D9-238C6F1B719E}" type="datetimeFigureOut">
              <a:rPr lang="en-GB" smtClean="0"/>
              <a:t>22/11/2021</a:t>
            </a:fld>
            <a:endParaRPr lang="en-GB"/>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0491DB68-38F5-4642-AB74-1E381503F2BB}" type="slidenum">
              <a:rPr lang="en-GB" smtClean="0"/>
              <a:t>‹#›</a:t>
            </a:fld>
            <a:endParaRPr lang="en-GB"/>
          </a:p>
        </p:txBody>
      </p:sp>
    </p:spTree>
    <p:extLst>
      <p:ext uri="{BB962C8B-B14F-4D97-AF65-F5344CB8AC3E}">
        <p14:creationId xmlns:p14="http://schemas.microsoft.com/office/powerpoint/2010/main" val="568957829"/>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listverse.com/2016/02/12/10-recently-discovered-animals-with-amazing-feature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09BA8-CC9E-4BB4-A539-1323E9648E4D}"/>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33E3CAB7-6480-4313-9D84-03C1C94CD7BD}"/>
              </a:ext>
            </a:extLst>
          </p:cNvPr>
          <p:cNvSpPr>
            <a:spLocks noGrp="1"/>
          </p:cNvSpPr>
          <p:nvPr>
            <p:ph type="subTitle" idx="1"/>
          </p:nvPr>
        </p:nvSpPr>
        <p:spPr/>
        <p:txBody>
          <a:bodyPr>
            <a:noAutofit/>
          </a:bodyPr>
          <a:lstStyle/>
          <a:p>
            <a:r>
              <a:rPr lang="en-GB" sz="2100" cap="none" dirty="0">
                <a:latin typeface="Comic Sans MS" panose="030F0702030302020204" pitchFamily="66" charset="0"/>
              </a:rPr>
              <a:t>LO: To investigate living things</a:t>
            </a:r>
          </a:p>
          <a:p>
            <a:r>
              <a:rPr lang="en-GB" sz="2100" cap="none" dirty="0">
                <a:latin typeface="Comic Sans MS" panose="030F0702030302020204" pitchFamily="66" charset="0"/>
              </a:rPr>
              <a:t>	To work scientifically</a:t>
            </a:r>
          </a:p>
          <a:p>
            <a:r>
              <a:rPr lang="en-GB" sz="2100" cap="none" dirty="0">
                <a:latin typeface="Comic Sans MS" panose="030F0702030302020204" pitchFamily="66" charset="0"/>
              </a:rPr>
              <a:t>C: Scientific Descriptions </a:t>
            </a:r>
          </a:p>
        </p:txBody>
      </p:sp>
    </p:spTree>
    <p:extLst>
      <p:ext uri="{BB962C8B-B14F-4D97-AF65-F5344CB8AC3E}">
        <p14:creationId xmlns:p14="http://schemas.microsoft.com/office/powerpoint/2010/main" val="34831570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5D3F5-606C-43C9-9697-A1D6893105C7}"/>
              </a:ext>
            </a:extLst>
          </p:cNvPr>
          <p:cNvSpPr>
            <a:spLocks noGrp="1"/>
          </p:cNvSpPr>
          <p:nvPr>
            <p:ph type="title"/>
          </p:nvPr>
        </p:nvSpPr>
        <p:spPr/>
        <p:txBody>
          <a:bodyPr/>
          <a:lstStyle/>
          <a:p>
            <a:r>
              <a:rPr lang="en-GB" sz="5400" dirty="0">
                <a:latin typeface="Comic Sans MS" panose="030F0702030302020204" pitchFamily="66" charset="0"/>
              </a:rPr>
              <a:t>Starter – What On Earth?</a:t>
            </a:r>
          </a:p>
        </p:txBody>
      </p:sp>
      <p:sp>
        <p:nvSpPr>
          <p:cNvPr id="3" name="Content Placeholder 2">
            <a:extLst>
              <a:ext uri="{FF2B5EF4-FFF2-40B4-BE49-F238E27FC236}">
                <a16:creationId xmlns:a16="http://schemas.microsoft.com/office/drawing/2014/main" id="{7055DF76-923C-4FE2-8E13-1DF6E307C4DB}"/>
              </a:ext>
            </a:extLst>
          </p:cNvPr>
          <p:cNvSpPr>
            <a:spLocks noGrp="1"/>
          </p:cNvSpPr>
          <p:nvPr>
            <p:ph idx="1"/>
          </p:nvPr>
        </p:nvSpPr>
        <p:spPr>
          <a:xfrm>
            <a:off x="504505" y="2493780"/>
            <a:ext cx="6622159" cy="3859886"/>
          </a:xfrm>
        </p:spPr>
        <p:txBody>
          <a:bodyPr>
            <a:normAutofit/>
          </a:bodyPr>
          <a:lstStyle/>
          <a:p>
            <a:r>
              <a:rPr lang="en-GB" sz="2100" dirty="0">
                <a:latin typeface="Comic Sans MS" panose="030F0702030302020204" pitchFamily="66" charset="0"/>
              </a:rPr>
              <a:t>Look at the are photographs of unusual animals from around the world.</a:t>
            </a:r>
          </a:p>
          <a:p>
            <a:r>
              <a:rPr lang="en-GB" sz="2100" dirty="0">
                <a:latin typeface="Comic Sans MS" panose="030F0702030302020204" pitchFamily="66" charset="0"/>
              </a:rPr>
              <a:t>Look at the common names of these living things.</a:t>
            </a:r>
          </a:p>
          <a:p>
            <a:r>
              <a:rPr lang="en-GB" sz="2100" dirty="0">
                <a:latin typeface="Comic Sans MS" panose="030F0702030302020204" pitchFamily="66" charset="0"/>
              </a:rPr>
              <a:t>Can you match the common names to the photographs?</a:t>
            </a:r>
          </a:p>
          <a:p>
            <a:endParaRPr lang="en-GB" sz="2100" dirty="0">
              <a:latin typeface="Comic Sans MS" panose="030F0702030302020204" pitchFamily="66" charset="0"/>
            </a:endParaRPr>
          </a:p>
          <a:p>
            <a:r>
              <a:rPr lang="en-GB" sz="2100" b="1" dirty="0">
                <a:latin typeface="Comic Sans MS" panose="030F0702030302020204" pitchFamily="66" charset="0"/>
              </a:rPr>
              <a:t>Remember:</a:t>
            </a:r>
            <a:r>
              <a:rPr lang="en-GB" sz="2100" dirty="0">
                <a:latin typeface="Comic Sans MS" panose="030F0702030302020204" pitchFamily="66" charset="0"/>
              </a:rPr>
              <a:t> when new creatures are found, their ‘common name,’ is often derived from a key characteristic or the name of the person who has discovered it.</a:t>
            </a:r>
          </a:p>
        </p:txBody>
      </p:sp>
      <p:pic>
        <p:nvPicPr>
          <p:cNvPr id="4" name="Picture 3">
            <a:extLst>
              <a:ext uri="{FF2B5EF4-FFF2-40B4-BE49-F238E27FC236}">
                <a16:creationId xmlns:a16="http://schemas.microsoft.com/office/drawing/2014/main" id="{218DCDCA-E38C-474C-99B8-065F626C243B}"/>
              </a:ext>
            </a:extLst>
          </p:cNvPr>
          <p:cNvPicPr>
            <a:picLocks noChangeAspect="1"/>
          </p:cNvPicPr>
          <p:nvPr/>
        </p:nvPicPr>
        <p:blipFill rotWithShape="1">
          <a:blip r:embed="rId2"/>
          <a:srcRect l="35292" t="26117" r="36331" b="12028"/>
          <a:stretch/>
        </p:blipFill>
        <p:spPr>
          <a:xfrm>
            <a:off x="8465270" y="2288441"/>
            <a:ext cx="3726730" cy="4569559"/>
          </a:xfrm>
          <a:prstGeom prst="rect">
            <a:avLst/>
          </a:prstGeom>
        </p:spPr>
      </p:pic>
    </p:spTree>
    <p:extLst>
      <p:ext uri="{BB962C8B-B14F-4D97-AF65-F5344CB8AC3E}">
        <p14:creationId xmlns:p14="http://schemas.microsoft.com/office/powerpoint/2010/main" val="20852539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21E787-899E-4C7D-8712-A92DAF2BE73E}"/>
              </a:ext>
            </a:extLst>
          </p:cNvPr>
          <p:cNvSpPr>
            <a:spLocks noGrp="1"/>
          </p:cNvSpPr>
          <p:nvPr>
            <p:ph type="title"/>
          </p:nvPr>
        </p:nvSpPr>
        <p:spPr/>
        <p:txBody>
          <a:bodyPr/>
          <a:lstStyle/>
          <a:p>
            <a:r>
              <a:rPr lang="en-GB" sz="5400" dirty="0">
                <a:latin typeface="Comic Sans MS" panose="030F0702030302020204" pitchFamily="66" charset="0"/>
              </a:rPr>
              <a:t>Starter – What On Earth?</a:t>
            </a:r>
          </a:p>
        </p:txBody>
      </p:sp>
      <p:sp>
        <p:nvSpPr>
          <p:cNvPr id="3" name="Content Placeholder 2">
            <a:extLst>
              <a:ext uri="{FF2B5EF4-FFF2-40B4-BE49-F238E27FC236}">
                <a16:creationId xmlns:a16="http://schemas.microsoft.com/office/drawing/2014/main" id="{427A08C8-18B4-4019-AF91-30CBDCFD7186}"/>
              </a:ext>
            </a:extLst>
          </p:cNvPr>
          <p:cNvSpPr>
            <a:spLocks noGrp="1"/>
          </p:cNvSpPr>
          <p:nvPr>
            <p:ph idx="1"/>
          </p:nvPr>
        </p:nvSpPr>
        <p:spPr>
          <a:xfrm>
            <a:off x="476224" y="2493780"/>
            <a:ext cx="7536560" cy="3416300"/>
          </a:xfrm>
        </p:spPr>
        <p:txBody>
          <a:bodyPr>
            <a:normAutofit/>
          </a:bodyPr>
          <a:lstStyle/>
          <a:p>
            <a:r>
              <a:rPr lang="en-GB" sz="2100" dirty="0">
                <a:latin typeface="Comic Sans MS" panose="030F0702030302020204" pitchFamily="66" charset="0"/>
              </a:rPr>
              <a:t>Now, do the same with the description of the creatures, not the names.</a:t>
            </a:r>
          </a:p>
          <a:p>
            <a:endParaRPr lang="en-GB" sz="2100" dirty="0">
              <a:latin typeface="Comic Sans MS" panose="030F0702030302020204" pitchFamily="66" charset="0"/>
            </a:endParaRPr>
          </a:p>
          <a:p>
            <a:r>
              <a:rPr lang="en-GB" sz="2100" dirty="0">
                <a:latin typeface="Comic Sans MS" panose="030F0702030302020204" pitchFamily="66" charset="0"/>
              </a:rPr>
              <a:t>Which approach was easiest?</a:t>
            </a:r>
          </a:p>
        </p:txBody>
      </p:sp>
      <p:pic>
        <p:nvPicPr>
          <p:cNvPr id="4" name="Picture 3">
            <a:extLst>
              <a:ext uri="{FF2B5EF4-FFF2-40B4-BE49-F238E27FC236}">
                <a16:creationId xmlns:a16="http://schemas.microsoft.com/office/drawing/2014/main" id="{63CCEE15-8D39-4124-9D7B-C3C06A438086}"/>
              </a:ext>
            </a:extLst>
          </p:cNvPr>
          <p:cNvPicPr>
            <a:picLocks noChangeAspect="1"/>
          </p:cNvPicPr>
          <p:nvPr/>
        </p:nvPicPr>
        <p:blipFill rotWithShape="1">
          <a:blip r:embed="rId2"/>
          <a:srcRect l="35722" t="27904" r="36984" b="13822"/>
          <a:stretch/>
        </p:blipFill>
        <p:spPr>
          <a:xfrm>
            <a:off x="8333295" y="2223789"/>
            <a:ext cx="3858705" cy="4634211"/>
          </a:xfrm>
          <a:prstGeom prst="rect">
            <a:avLst/>
          </a:prstGeom>
        </p:spPr>
      </p:pic>
    </p:spTree>
    <p:extLst>
      <p:ext uri="{BB962C8B-B14F-4D97-AF65-F5344CB8AC3E}">
        <p14:creationId xmlns:p14="http://schemas.microsoft.com/office/powerpoint/2010/main" val="3332427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9DEB27-79D4-4A2A-AE11-00045ADEB8AE}"/>
              </a:ext>
            </a:extLst>
          </p:cNvPr>
          <p:cNvSpPr>
            <a:spLocks noGrp="1"/>
          </p:cNvSpPr>
          <p:nvPr>
            <p:ph type="title"/>
          </p:nvPr>
        </p:nvSpPr>
        <p:spPr/>
        <p:txBody>
          <a:bodyPr/>
          <a:lstStyle/>
          <a:p>
            <a:r>
              <a:rPr lang="en-GB" sz="5400" dirty="0">
                <a:latin typeface="Comic Sans MS" panose="030F0702030302020204" pitchFamily="66" charset="0"/>
              </a:rPr>
              <a:t>Starter – What On Earth?</a:t>
            </a:r>
          </a:p>
        </p:txBody>
      </p:sp>
      <p:sp>
        <p:nvSpPr>
          <p:cNvPr id="3" name="Content Placeholder 2">
            <a:extLst>
              <a:ext uri="{FF2B5EF4-FFF2-40B4-BE49-F238E27FC236}">
                <a16:creationId xmlns:a16="http://schemas.microsoft.com/office/drawing/2014/main" id="{9F8A24BE-04B9-42A8-A551-18973CF1C0F4}"/>
              </a:ext>
            </a:extLst>
          </p:cNvPr>
          <p:cNvSpPr>
            <a:spLocks noGrp="1"/>
          </p:cNvSpPr>
          <p:nvPr>
            <p:ph idx="1"/>
          </p:nvPr>
        </p:nvSpPr>
        <p:spPr>
          <a:xfrm>
            <a:off x="485650" y="2405537"/>
            <a:ext cx="5509797" cy="3416300"/>
          </a:xfrm>
        </p:spPr>
        <p:txBody>
          <a:bodyPr>
            <a:normAutofit/>
          </a:bodyPr>
          <a:lstStyle/>
          <a:p>
            <a:r>
              <a:rPr lang="en-GB" sz="2100" dirty="0">
                <a:latin typeface="Comic Sans MS" panose="030F0702030302020204" pitchFamily="66" charset="0"/>
              </a:rPr>
              <a:t>Look at the descriptions.</a:t>
            </a:r>
          </a:p>
          <a:p>
            <a:r>
              <a:rPr lang="en-GB" sz="2100" dirty="0">
                <a:latin typeface="Comic Sans MS" panose="030F0702030302020204" pitchFamily="66" charset="0"/>
              </a:rPr>
              <a:t>Notice that they don’t contain ‘imaginative’ language or subjective descriptions (beautiful, ugly etc.)</a:t>
            </a:r>
          </a:p>
          <a:p>
            <a:endParaRPr lang="en-GB" sz="2100" dirty="0">
              <a:latin typeface="Comic Sans MS" panose="030F0702030302020204" pitchFamily="66" charset="0"/>
            </a:endParaRPr>
          </a:p>
          <a:p>
            <a:r>
              <a:rPr lang="en-GB" sz="2100" dirty="0">
                <a:latin typeface="Comic Sans MS" panose="030F0702030302020204" pitchFamily="66" charset="0"/>
              </a:rPr>
              <a:t>Why is this?</a:t>
            </a:r>
          </a:p>
        </p:txBody>
      </p:sp>
      <p:pic>
        <p:nvPicPr>
          <p:cNvPr id="4" name="Picture 3">
            <a:extLst>
              <a:ext uri="{FF2B5EF4-FFF2-40B4-BE49-F238E27FC236}">
                <a16:creationId xmlns:a16="http://schemas.microsoft.com/office/drawing/2014/main" id="{5E9FF613-EAC3-4877-9E18-10C36FCD41F5}"/>
              </a:ext>
            </a:extLst>
          </p:cNvPr>
          <p:cNvPicPr>
            <a:picLocks noChangeAspect="1"/>
          </p:cNvPicPr>
          <p:nvPr/>
        </p:nvPicPr>
        <p:blipFill rotWithShape="1">
          <a:blip r:embed="rId2"/>
          <a:srcRect l="35722" t="47010" r="37216" b="13822"/>
          <a:stretch/>
        </p:blipFill>
        <p:spPr>
          <a:xfrm>
            <a:off x="6682205" y="2372328"/>
            <a:ext cx="5509796" cy="4485672"/>
          </a:xfrm>
          <a:prstGeom prst="rect">
            <a:avLst/>
          </a:prstGeom>
        </p:spPr>
      </p:pic>
    </p:spTree>
    <p:extLst>
      <p:ext uri="{BB962C8B-B14F-4D97-AF65-F5344CB8AC3E}">
        <p14:creationId xmlns:p14="http://schemas.microsoft.com/office/powerpoint/2010/main" val="282932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Observe Clipart and Stock Illustrations. 21,976 Observe vector EPS  illustrations and drawings available to search from thousands of royalty  free clip art graphic designers.">
            <a:extLst>
              <a:ext uri="{FF2B5EF4-FFF2-40B4-BE49-F238E27FC236}">
                <a16:creationId xmlns:a16="http://schemas.microsoft.com/office/drawing/2014/main" id="{96A20504-68B8-452C-80FE-9F2473BAECB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873"/>
          <a:stretch/>
        </p:blipFill>
        <p:spPr bwMode="auto">
          <a:xfrm>
            <a:off x="8667750" y="4580739"/>
            <a:ext cx="3524250" cy="227726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3E422FE-4A82-4A08-B160-E5F5E4D78EE0}"/>
              </a:ext>
            </a:extLst>
          </p:cNvPr>
          <p:cNvSpPr>
            <a:spLocks noGrp="1"/>
          </p:cNvSpPr>
          <p:nvPr>
            <p:ph type="title"/>
          </p:nvPr>
        </p:nvSpPr>
        <p:spPr/>
        <p:txBody>
          <a:bodyPr/>
          <a:lstStyle/>
          <a:p>
            <a:r>
              <a:rPr lang="en-GB" sz="5400" dirty="0">
                <a:latin typeface="Comic Sans MS" panose="030F0702030302020204" pitchFamily="66" charset="0"/>
              </a:rPr>
              <a:t>Starter – What On Earth?</a:t>
            </a:r>
          </a:p>
        </p:txBody>
      </p:sp>
      <p:sp>
        <p:nvSpPr>
          <p:cNvPr id="3" name="Content Placeholder 2">
            <a:extLst>
              <a:ext uri="{FF2B5EF4-FFF2-40B4-BE49-F238E27FC236}">
                <a16:creationId xmlns:a16="http://schemas.microsoft.com/office/drawing/2014/main" id="{745386CB-A78C-4B7D-A894-AF93E68E9F2F}"/>
              </a:ext>
            </a:extLst>
          </p:cNvPr>
          <p:cNvSpPr>
            <a:spLocks noGrp="1"/>
          </p:cNvSpPr>
          <p:nvPr>
            <p:ph idx="1"/>
          </p:nvPr>
        </p:nvSpPr>
        <p:spPr/>
        <p:txBody>
          <a:bodyPr>
            <a:normAutofit/>
          </a:bodyPr>
          <a:lstStyle/>
          <a:p>
            <a:r>
              <a:rPr lang="en-GB" sz="2100" dirty="0">
                <a:latin typeface="Comic Sans MS" panose="030F0702030302020204" pitchFamily="66" charset="0"/>
              </a:rPr>
              <a:t>Detailed scientific descriptions need to be written in plain English and need to be as objective as possible to ensure all that is recorded is accurate and clear information.</a:t>
            </a:r>
          </a:p>
          <a:p>
            <a:endParaRPr lang="en-GB" sz="2100" dirty="0">
              <a:latin typeface="Comic Sans MS" panose="030F0702030302020204" pitchFamily="66" charset="0"/>
            </a:endParaRPr>
          </a:p>
          <a:p>
            <a:r>
              <a:rPr lang="en-GB" sz="2100" dirty="0">
                <a:latin typeface="Comic Sans MS" panose="030F0702030302020204" pitchFamily="66" charset="0"/>
              </a:rPr>
              <a:t>If two scientists were describing the same thing, they would likely write similar descriptions, although there may be deviations.</a:t>
            </a:r>
          </a:p>
        </p:txBody>
      </p:sp>
    </p:spTree>
    <p:extLst>
      <p:ext uri="{BB962C8B-B14F-4D97-AF65-F5344CB8AC3E}">
        <p14:creationId xmlns:p14="http://schemas.microsoft.com/office/powerpoint/2010/main" val="31165383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8A45A-ADD5-4EFE-B95D-175CCEF7960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9113D78-458B-46CD-9931-5F0E8E2AEF5C}"/>
              </a:ext>
            </a:extLst>
          </p:cNvPr>
          <p:cNvSpPr>
            <a:spLocks noGrp="1"/>
          </p:cNvSpPr>
          <p:nvPr>
            <p:ph idx="1"/>
          </p:nvPr>
        </p:nvSpPr>
        <p:spPr>
          <a:xfrm>
            <a:off x="721322" y="2460035"/>
            <a:ext cx="6961523" cy="4146092"/>
          </a:xfrm>
        </p:spPr>
        <p:txBody>
          <a:bodyPr>
            <a:normAutofit/>
          </a:bodyPr>
          <a:lstStyle/>
          <a:p>
            <a:r>
              <a:rPr lang="en-GB" sz="2100" dirty="0">
                <a:latin typeface="Comic Sans MS" panose="030F0702030302020204" pitchFamily="66" charset="0"/>
              </a:rPr>
              <a:t>Today, you are going to be describing scientifically some unusual living things from around the world.</a:t>
            </a:r>
          </a:p>
          <a:p>
            <a:r>
              <a:rPr lang="en-GB" sz="2100" dirty="0">
                <a:latin typeface="Comic Sans MS" panose="030F0702030302020204" pitchFamily="66" charset="0"/>
              </a:rPr>
              <a:t>You will need to include very detailed descriptions of very specific characteristics.</a:t>
            </a:r>
          </a:p>
          <a:p>
            <a:endParaRPr lang="en-GB" sz="2100" dirty="0">
              <a:latin typeface="Comic Sans MS" panose="030F0702030302020204" pitchFamily="66" charset="0"/>
            </a:endParaRPr>
          </a:p>
          <a:p>
            <a:r>
              <a:rPr lang="en-GB" sz="2100" b="1" dirty="0">
                <a:latin typeface="Comic Sans MS" panose="030F0702030302020204" pitchFamily="66" charset="0"/>
              </a:rPr>
              <a:t>Remember</a:t>
            </a:r>
            <a:r>
              <a:rPr lang="en-GB" sz="2100" dirty="0">
                <a:latin typeface="Comic Sans MS" panose="030F0702030302020204" pitchFamily="66" charset="0"/>
              </a:rPr>
              <a:t>: you need to be able to distinguish similar creatures so this is very important!</a:t>
            </a:r>
          </a:p>
        </p:txBody>
      </p:sp>
      <p:pic>
        <p:nvPicPr>
          <p:cNvPr id="4" name="Picture 3">
            <a:extLst>
              <a:ext uri="{FF2B5EF4-FFF2-40B4-BE49-F238E27FC236}">
                <a16:creationId xmlns:a16="http://schemas.microsoft.com/office/drawing/2014/main" id="{7A45033B-67CB-45AE-B1DE-6832E53C6D53}"/>
              </a:ext>
            </a:extLst>
          </p:cNvPr>
          <p:cNvPicPr>
            <a:picLocks noChangeAspect="1"/>
          </p:cNvPicPr>
          <p:nvPr/>
        </p:nvPicPr>
        <p:blipFill rotWithShape="1">
          <a:blip r:embed="rId2"/>
          <a:srcRect l="36108" t="29416" r="36753" b="12302"/>
          <a:stretch/>
        </p:blipFill>
        <p:spPr>
          <a:xfrm>
            <a:off x="8380428" y="2253709"/>
            <a:ext cx="3811571" cy="4604291"/>
          </a:xfrm>
          <a:prstGeom prst="rect">
            <a:avLst/>
          </a:prstGeom>
        </p:spPr>
      </p:pic>
    </p:spTree>
    <p:extLst>
      <p:ext uri="{BB962C8B-B14F-4D97-AF65-F5344CB8AC3E}">
        <p14:creationId xmlns:p14="http://schemas.microsoft.com/office/powerpoint/2010/main" val="20466298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AD985E-AD98-4119-AEDB-2D047150CAB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BF559FA-3E32-4DF0-BCA8-B6C35C584642}"/>
              </a:ext>
            </a:extLst>
          </p:cNvPr>
          <p:cNvSpPr>
            <a:spLocks noGrp="1"/>
          </p:cNvSpPr>
          <p:nvPr>
            <p:ph idx="1"/>
          </p:nvPr>
        </p:nvSpPr>
        <p:spPr/>
        <p:txBody>
          <a:bodyPr>
            <a:normAutofit/>
          </a:bodyPr>
          <a:lstStyle/>
          <a:p>
            <a:r>
              <a:rPr lang="en-GB" sz="2100" dirty="0">
                <a:latin typeface="Comic Sans MS" panose="030F0702030302020204" pitchFamily="66" charset="0"/>
              </a:rPr>
              <a:t>What kinds of things might need describing for the plant, animal and fungi kingdoms?</a:t>
            </a:r>
          </a:p>
          <a:p>
            <a:endParaRPr lang="en-GB" sz="2100" dirty="0">
              <a:latin typeface="Comic Sans MS" panose="030F0702030302020204" pitchFamily="66" charset="0"/>
            </a:endParaRPr>
          </a:p>
          <a:p>
            <a:r>
              <a:rPr lang="en-GB" sz="2100" i="1" dirty="0">
                <a:latin typeface="Comic Sans MS" panose="030F0702030302020204" pitchFamily="66" charset="0"/>
              </a:rPr>
              <a:t>Example</a:t>
            </a:r>
            <a:r>
              <a:rPr lang="en-GB" sz="2100" dirty="0">
                <a:latin typeface="Comic Sans MS" panose="030F0702030302020204" pitchFamily="66" charset="0"/>
              </a:rPr>
              <a:t>: plant kingdom – leaves, flowers, fruit, seeds, height, colours, stem/trunk etc. </a:t>
            </a:r>
          </a:p>
        </p:txBody>
      </p:sp>
      <p:pic>
        <p:nvPicPr>
          <p:cNvPr id="2050" name="Picture 2" descr="Thinking brain clipart - ClipArt Best - ClipArt Best">
            <a:extLst>
              <a:ext uri="{FF2B5EF4-FFF2-40B4-BE49-F238E27FC236}">
                <a16:creationId xmlns:a16="http://schemas.microsoft.com/office/drawing/2014/main" id="{CA29AD8C-C584-4C07-B72B-F2ACAA8A64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94829" y="4077264"/>
            <a:ext cx="2897171" cy="2780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65393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FD15D2-41BC-4BEF-9B11-1EFB3B9B3F64}"/>
              </a:ext>
            </a:extLst>
          </p:cNvPr>
          <p:cNvSpPr>
            <a:spLocks noGrp="1"/>
          </p:cNvSpPr>
          <p:nvPr>
            <p:ph type="title"/>
          </p:nvPr>
        </p:nvSpPr>
        <p:spPr/>
        <p:txBody>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D08A9726-5C04-44CB-9D51-B0A9834811AA}"/>
              </a:ext>
            </a:extLst>
          </p:cNvPr>
          <p:cNvSpPr>
            <a:spLocks noGrp="1"/>
          </p:cNvSpPr>
          <p:nvPr>
            <p:ph idx="1"/>
          </p:nvPr>
        </p:nvSpPr>
        <p:spPr>
          <a:xfrm>
            <a:off x="1154954" y="2603500"/>
            <a:ext cx="9591603" cy="3416300"/>
          </a:xfrm>
        </p:spPr>
        <p:txBody>
          <a:bodyPr>
            <a:noAutofit/>
          </a:bodyPr>
          <a:lstStyle/>
          <a:p>
            <a:r>
              <a:rPr lang="en-GB" sz="2100" dirty="0">
                <a:latin typeface="Comic Sans MS" panose="030F0702030302020204" pitchFamily="66" charset="0"/>
              </a:rPr>
              <a:t>Look at the photographs of your unusual living things.</a:t>
            </a:r>
          </a:p>
          <a:p>
            <a:r>
              <a:rPr lang="en-GB" sz="2100" dirty="0">
                <a:latin typeface="Comic Sans MS" panose="030F0702030302020204" pitchFamily="66" charset="0"/>
              </a:rPr>
              <a:t>Describe each one in detail.</a:t>
            </a:r>
          </a:p>
          <a:p>
            <a:r>
              <a:rPr lang="en-GB" sz="2100" dirty="0">
                <a:latin typeface="Comic Sans MS" panose="030F0702030302020204" pitchFamily="66" charset="0"/>
              </a:rPr>
              <a:t>You can then come up with a common name and make suggestions as to what sort of habitat it might live in, based on its observable characteristics.</a:t>
            </a:r>
          </a:p>
          <a:p>
            <a:r>
              <a:rPr lang="en-GB" sz="2100" b="1" dirty="0">
                <a:latin typeface="Comic Sans MS" panose="030F0702030302020204" pitchFamily="66" charset="0"/>
              </a:rPr>
              <a:t>By the end of the lesson: </a:t>
            </a:r>
            <a:r>
              <a:rPr lang="en-GB" sz="2100" dirty="0">
                <a:latin typeface="Comic Sans MS" panose="030F0702030302020204" pitchFamily="66" charset="0"/>
              </a:rPr>
              <a:t>you will have created a ‘poster’ with images of your unusual living things, a short, descriptive paragraph for each unusual living things, a common name for each unusual living thing and suggestions as to its habitat.</a:t>
            </a:r>
            <a:endParaRPr lang="en-GB" sz="2100" b="1" dirty="0">
              <a:latin typeface="Comic Sans MS" panose="030F0702030302020204" pitchFamily="66" charset="0"/>
            </a:endParaRPr>
          </a:p>
        </p:txBody>
      </p:sp>
    </p:spTree>
    <p:extLst>
      <p:ext uri="{BB962C8B-B14F-4D97-AF65-F5344CB8AC3E}">
        <p14:creationId xmlns:p14="http://schemas.microsoft.com/office/powerpoint/2010/main" val="4452856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EE488-5FF5-4346-AB62-1C2062661103}"/>
              </a:ext>
            </a:extLst>
          </p:cNvPr>
          <p:cNvSpPr>
            <a:spLocks noGrp="1"/>
          </p:cNvSpPr>
          <p:nvPr>
            <p:ph type="title"/>
          </p:nvPr>
        </p:nvSpPr>
        <p:spPr/>
        <p:txBody>
          <a:bodyPr/>
          <a:lstStyle/>
          <a:p>
            <a:r>
              <a:rPr lang="en-GB" sz="5400" dirty="0">
                <a:latin typeface="Comic Sans MS" panose="030F0702030302020204" pitchFamily="66" charset="0"/>
              </a:rPr>
              <a:t>Extension </a:t>
            </a:r>
          </a:p>
        </p:txBody>
      </p:sp>
      <p:sp>
        <p:nvSpPr>
          <p:cNvPr id="3" name="Content Placeholder 2">
            <a:extLst>
              <a:ext uri="{FF2B5EF4-FFF2-40B4-BE49-F238E27FC236}">
                <a16:creationId xmlns:a16="http://schemas.microsoft.com/office/drawing/2014/main" id="{E8E22E6F-99EE-4890-9B34-7636C01E85C7}"/>
              </a:ext>
            </a:extLst>
          </p:cNvPr>
          <p:cNvSpPr>
            <a:spLocks noGrp="1"/>
          </p:cNvSpPr>
          <p:nvPr>
            <p:ph idx="1"/>
          </p:nvPr>
        </p:nvSpPr>
        <p:spPr>
          <a:xfrm>
            <a:off x="1154954" y="2603500"/>
            <a:ext cx="7442291" cy="3416300"/>
          </a:xfrm>
        </p:spPr>
        <p:txBody>
          <a:bodyPr>
            <a:normAutofit/>
          </a:bodyPr>
          <a:lstStyle/>
          <a:p>
            <a:r>
              <a:rPr lang="en-GB" sz="2100" dirty="0">
                <a:latin typeface="Comic Sans MS" panose="030F0702030302020204" pitchFamily="66" charset="0"/>
              </a:rPr>
              <a:t>Look at the actual common names of the unusual living things and research the living things you have been describing, to find out how it is classified and where in the world (location and habitat) it is from.</a:t>
            </a:r>
          </a:p>
        </p:txBody>
      </p:sp>
      <p:pic>
        <p:nvPicPr>
          <p:cNvPr id="4" name="Picture 3">
            <a:extLst>
              <a:ext uri="{FF2B5EF4-FFF2-40B4-BE49-F238E27FC236}">
                <a16:creationId xmlns:a16="http://schemas.microsoft.com/office/drawing/2014/main" id="{B1E2FAD5-80DE-409E-81EB-7D15560A9090}"/>
              </a:ext>
            </a:extLst>
          </p:cNvPr>
          <p:cNvPicPr>
            <a:picLocks noChangeAspect="1"/>
          </p:cNvPicPr>
          <p:nvPr/>
        </p:nvPicPr>
        <p:blipFill rotWithShape="1">
          <a:blip r:embed="rId2"/>
          <a:srcRect l="37577" t="32027" r="51134" b="34570"/>
          <a:stretch/>
        </p:blipFill>
        <p:spPr>
          <a:xfrm>
            <a:off x="9398524" y="2208583"/>
            <a:ext cx="2793476" cy="4649417"/>
          </a:xfrm>
          <a:prstGeom prst="rect">
            <a:avLst/>
          </a:prstGeom>
        </p:spPr>
      </p:pic>
    </p:spTree>
    <p:extLst>
      <p:ext uri="{BB962C8B-B14F-4D97-AF65-F5344CB8AC3E}">
        <p14:creationId xmlns:p14="http://schemas.microsoft.com/office/powerpoint/2010/main" val="14140077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228AAF-AA26-4C3D-883E-2C5E29067BBC}"/>
              </a:ext>
            </a:extLst>
          </p:cNvPr>
          <p:cNvSpPr>
            <a:spLocks noGrp="1"/>
          </p:cNvSpPr>
          <p:nvPr>
            <p:ph type="title"/>
          </p:nvPr>
        </p:nvSpPr>
        <p:spPr/>
        <p:txBody>
          <a:bodyPr/>
          <a:lstStyle/>
          <a:p>
            <a:r>
              <a:rPr lang="en-GB" sz="5400" dirty="0">
                <a:latin typeface="Comic Sans MS" panose="030F0702030302020204" pitchFamily="66" charset="0"/>
              </a:rPr>
              <a:t>Red Pen</a:t>
            </a:r>
          </a:p>
        </p:txBody>
      </p:sp>
      <p:sp>
        <p:nvSpPr>
          <p:cNvPr id="3" name="Content Placeholder 2">
            <a:extLst>
              <a:ext uri="{FF2B5EF4-FFF2-40B4-BE49-F238E27FC236}">
                <a16:creationId xmlns:a16="http://schemas.microsoft.com/office/drawing/2014/main" id="{C62C4B96-C679-45B3-9314-CE1D474DB89D}"/>
              </a:ext>
            </a:extLst>
          </p:cNvPr>
          <p:cNvSpPr>
            <a:spLocks noGrp="1"/>
          </p:cNvSpPr>
          <p:nvPr>
            <p:ph idx="1"/>
          </p:nvPr>
        </p:nvSpPr>
        <p:spPr/>
        <p:txBody>
          <a:bodyPr>
            <a:normAutofit/>
          </a:bodyPr>
          <a:lstStyle/>
          <a:p>
            <a:r>
              <a:rPr lang="en-GB" sz="2100" b="1" dirty="0">
                <a:solidFill>
                  <a:srgbClr val="FF0000"/>
                </a:solidFill>
                <a:latin typeface="Comic Sans MS" panose="030F0702030302020204" pitchFamily="66" charset="0"/>
              </a:rPr>
              <a:t>Paddling Red Pen: </a:t>
            </a:r>
            <a:r>
              <a:rPr lang="en-GB" sz="2100" dirty="0">
                <a:solidFill>
                  <a:srgbClr val="FF0000"/>
                </a:solidFill>
                <a:latin typeface="Comic Sans MS" panose="030F0702030302020204" pitchFamily="66" charset="0"/>
              </a:rPr>
              <a:t>Why is it important that scientific descriptions are objective?</a:t>
            </a:r>
          </a:p>
          <a:p>
            <a:endParaRPr lang="en-GB" sz="2100" dirty="0">
              <a:solidFill>
                <a:srgbClr val="FF0000"/>
              </a:solidFill>
              <a:latin typeface="Comic Sans MS" panose="030F0702030302020204" pitchFamily="66" charset="0"/>
            </a:endParaRPr>
          </a:p>
          <a:p>
            <a:r>
              <a:rPr lang="en-GB" sz="2100" b="1" dirty="0">
                <a:solidFill>
                  <a:srgbClr val="FF0000"/>
                </a:solidFill>
                <a:latin typeface="Comic Sans MS" panose="030F0702030302020204" pitchFamily="66" charset="0"/>
              </a:rPr>
              <a:t>Snorkelling/Diving Red Pen: </a:t>
            </a:r>
            <a:r>
              <a:rPr lang="en-GB" sz="2100" dirty="0">
                <a:solidFill>
                  <a:srgbClr val="FF0000"/>
                </a:solidFill>
                <a:latin typeface="Comic Sans MS" panose="030F0702030302020204" pitchFamily="66" charset="0"/>
              </a:rPr>
              <a:t>Should scientific descriptions be subjective or objective? Why? </a:t>
            </a:r>
          </a:p>
        </p:txBody>
      </p:sp>
    </p:spTree>
    <p:extLst>
      <p:ext uri="{BB962C8B-B14F-4D97-AF65-F5344CB8AC3E}">
        <p14:creationId xmlns:p14="http://schemas.microsoft.com/office/powerpoint/2010/main" val="23342799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F0886-6116-49B7-BE08-BAEB878D51F6}"/>
              </a:ext>
            </a:extLst>
          </p:cNvPr>
          <p:cNvSpPr>
            <a:spLocks noGrp="1"/>
          </p:cNvSpPr>
          <p:nvPr>
            <p:ph type="title"/>
          </p:nvPr>
        </p:nvSpPr>
        <p:spPr/>
        <p:txBody>
          <a:bodyPr/>
          <a:lstStyle/>
          <a:p>
            <a:r>
              <a:rPr lang="en-GB" sz="5400" dirty="0">
                <a:latin typeface="Comic Sans MS" panose="030F0702030302020204" pitchFamily="66" charset="0"/>
              </a:rPr>
              <a:t>Plenary </a:t>
            </a:r>
          </a:p>
        </p:txBody>
      </p:sp>
      <p:sp>
        <p:nvSpPr>
          <p:cNvPr id="3" name="Content Placeholder 2">
            <a:extLst>
              <a:ext uri="{FF2B5EF4-FFF2-40B4-BE49-F238E27FC236}">
                <a16:creationId xmlns:a16="http://schemas.microsoft.com/office/drawing/2014/main" id="{F737A95F-19AC-4873-8F82-53A360F6A720}"/>
              </a:ext>
            </a:extLst>
          </p:cNvPr>
          <p:cNvSpPr>
            <a:spLocks noGrp="1"/>
          </p:cNvSpPr>
          <p:nvPr>
            <p:ph idx="1"/>
          </p:nvPr>
        </p:nvSpPr>
        <p:spPr/>
        <p:txBody>
          <a:bodyPr>
            <a:normAutofit/>
          </a:bodyPr>
          <a:lstStyle/>
          <a:p>
            <a:r>
              <a:rPr lang="en-GB" sz="2100" dirty="0">
                <a:latin typeface="Comic Sans MS" panose="030F0702030302020204" pitchFamily="66" charset="0"/>
              </a:rPr>
              <a:t>Recently discovered living things: </a:t>
            </a:r>
            <a:r>
              <a:rPr lang="en-US" sz="2100" dirty="0">
                <a:latin typeface="Comic Sans MS" panose="030F0702030302020204" pitchFamily="66" charset="0"/>
                <a:hlinkClick r:id="rId2"/>
              </a:rPr>
              <a:t>https://listverse.com/2016/02/12/10-recently-discovered-animals-with-amazing-features</a:t>
            </a:r>
            <a:r>
              <a:rPr lang="en-US" sz="2100" dirty="0">
                <a:latin typeface="Comic Sans MS" panose="030F0702030302020204" pitchFamily="66" charset="0"/>
              </a:rPr>
              <a:t> </a:t>
            </a:r>
          </a:p>
          <a:p>
            <a:endParaRPr lang="en-US" sz="2100" dirty="0">
              <a:latin typeface="Comic Sans MS" panose="030F0702030302020204" pitchFamily="66" charset="0"/>
            </a:endParaRPr>
          </a:p>
          <a:p>
            <a:r>
              <a:rPr lang="en-US" sz="2100" dirty="0">
                <a:latin typeface="Comic Sans MS" panose="030F0702030302020204" pitchFamily="66" charset="0"/>
              </a:rPr>
              <a:t>Do you think that we have found and classified all living things on earth?</a:t>
            </a:r>
            <a:endParaRPr lang="en-GB" sz="2100" dirty="0">
              <a:latin typeface="Comic Sans MS" panose="030F0702030302020204" pitchFamily="66" charset="0"/>
            </a:endParaRPr>
          </a:p>
        </p:txBody>
      </p:sp>
    </p:spTree>
    <p:extLst>
      <p:ext uri="{BB962C8B-B14F-4D97-AF65-F5344CB8AC3E}">
        <p14:creationId xmlns:p14="http://schemas.microsoft.com/office/powerpoint/2010/main" val="32177274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804E8-8489-4A38-8A42-74989ED4FCBD}"/>
              </a:ext>
            </a:extLst>
          </p:cNvPr>
          <p:cNvSpPr>
            <a:spLocks noGrp="1"/>
          </p:cNvSpPr>
          <p:nvPr>
            <p:ph type="title"/>
          </p:nvPr>
        </p:nvSpPr>
        <p:spPr/>
        <p:txBody>
          <a:bodyPr/>
          <a:lstStyle/>
          <a:p>
            <a:pPr algn="ctr"/>
            <a:r>
              <a:rPr lang="en-GB" dirty="0">
                <a:latin typeface="Comic Sans MS" panose="030F0702030302020204" pitchFamily="66" charset="0"/>
              </a:rPr>
              <a:t>Do you think that we have found and classified all living things on earth?</a:t>
            </a:r>
          </a:p>
        </p:txBody>
      </p:sp>
      <p:sp>
        <p:nvSpPr>
          <p:cNvPr id="3" name="Content Placeholder 2">
            <a:extLst>
              <a:ext uri="{FF2B5EF4-FFF2-40B4-BE49-F238E27FC236}">
                <a16:creationId xmlns:a16="http://schemas.microsoft.com/office/drawing/2014/main" id="{419C36F4-85FE-4F3F-9D08-F5248F19E9F8}"/>
              </a:ext>
            </a:extLst>
          </p:cNvPr>
          <p:cNvSpPr>
            <a:spLocks noGrp="1"/>
          </p:cNvSpPr>
          <p:nvPr>
            <p:ph idx="1"/>
          </p:nvPr>
        </p:nvSpPr>
        <p:spPr/>
        <p:txBody>
          <a:bodyPr>
            <a:normAutofit/>
          </a:bodyPr>
          <a:lstStyle/>
          <a:p>
            <a:r>
              <a:rPr lang="en-GB" sz="2100" i="1" dirty="0">
                <a:latin typeface="Comic Sans MS" panose="030F0702030302020204" pitchFamily="66" charset="0"/>
              </a:rPr>
              <a:t>No!</a:t>
            </a:r>
          </a:p>
          <a:p>
            <a:endParaRPr lang="en-GB" sz="2100" i="1" dirty="0">
              <a:latin typeface="Comic Sans MS" panose="030F0702030302020204" pitchFamily="66" charset="0"/>
            </a:endParaRPr>
          </a:p>
          <a:p>
            <a:r>
              <a:rPr lang="en-GB" sz="2100" dirty="0">
                <a:latin typeface="Comic Sans MS" panose="030F0702030302020204" pitchFamily="66" charset="0"/>
              </a:rPr>
              <a:t>We are a long way from achieving this – there are estimated to be 8.7 million different forms of life on Earth and, so far, we have discovered about 14% of these. </a:t>
            </a:r>
          </a:p>
          <a:p>
            <a:r>
              <a:rPr lang="en-GB" sz="2100" dirty="0">
                <a:latin typeface="Comic Sans MS" panose="030F0702030302020204" pitchFamily="66" charset="0"/>
              </a:rPr>
              <a:t>Meaning 86% of the living world is yet to be discovered.</a:t>
            </a:r>
          </a:p>
        </p:txBody>
      </p:sp>
    </p:spTree>
    <p:extLst>
      <p:ext uri="{BB962C8B-B14F-4D97-AF65-F5344CB8AC3E}">
        <p14:creationId xmlns:p14="http://schemas.microsoft.com/office/powerpoint/2010/main" val="420495983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docProps/app.xml><?xml version="1.0" encoding="utf-8"?>
<Properties xmlns="http://schemas.openxmlformats.org/officeDocument/2006/extended-properties" xmlns:vt="http://schemas.openxmlformats.org/officeDocument/2006/docPropsVTypes">
  <Template>Ion Boardroom</Template>
  <TotalTime>25</TotalTime>
  <Words>552</Words>
  <Application>Microsoft Office PowerPoint</Application>
  <PresentationFormat>Widescreen</PresentationFormat>
  <Paragraphs>49</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Century Gothic</vt:lpstr>
      <vt:lpstr>Comic Sans MS</vt:lpstr>
      <vt:lpstr>Wingdings 3</vt:lpstr>
      <vt:lpstr>Ion Boardroom</vt:lpstr>
      <vt:lpstr>PowerPoint Presentation</vt:lpstr>
      <vt:lpstr>Starter – What On Earth?</vt:lpstr>
      <vt:lpstr>Starter – What On Earth?</vt:lpstr>
      <vt:lpstr>Starter – What On Earth?</vt:lpstr>
      <vt:lpstr>Starter – What On Earth?</vt:lpstr>
      <vt:lpstr>PowerPoint Presentation</vt:lpstr>
      <vt:lpstr>PowerPoint Presentation</vt:lpstr>
      <vt:lpstr>Activity </vt:lpstr>
      <vt:lpstr>Extension </vt:lpstr>
      <vt:lpstr>Red Pen</vt:lpstr>
      <vt:lpstr>Plenary </vt:lpstr>
      <vt:lpstr>Do you think that we have found and classified all living things on earth?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Emily Fenner</cp:lastModifiedBy>
  <cp:revision>3</cp:revision>
  <dcterms:created xsi:type="dcterms:W3CDTF">2021-11-22T17:35:29Z</dcterms:created>
  <dcterms:modified xsi:type="dcterms:W3CDTF">2021-11-22T18:03:08Z</dcterms:modified>
</cp:coreProperties>
</file>